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32" r:id="rId2"/>
    <p:sldId id="326" r:id="rId3"/>
    <p:sldId id="327" r:id="rId4"/>
    <p:sldId id="328" r:id="rId5"/>
    <p:sldId id="329" r:id="rId6"/>
    <p:sldId id="330" r:id="rId7"/>
    <p:sldId id="291" r:id="rId8"/>
    <p:sldId id="295" r:id="rId9"/>
    <p:sldId id="310" r:id="rId10"/>
    <p:sldId id="311" r:id="rId11"/>
    <p:sldId id="302" r:id="rId12"/>
    <p:sldId id="304" r:id="rId13"/>
    <p:sldId id="307" r:id="rId14"/>
    <p:sldId id="308" r:id="rId15"/>
    <p:sldId id="333" r:id="rId16"/>
    <p:sldId id="334" r:id="rId17"/>
    <p:sldId id="335" r:id="rId1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Helvetica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128" y="-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fld id="{98D03190-2A87-324C-9F53-71D3253D30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" charset="0"/>
              </a:defRPr>
            </a:lvl1pPr>
          </a:lstStyle>
          <a:p>
            <a:fld id="{A1446117-CA2A-3F49-B6C7-72AB130BDD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21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95ACB-825F-1849-8F68-0136F9AFE82B}" type="slidenum">
              <a:rPr lang="en-US"/>
              <a:pPr/>
              <a:t>1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0A764-2D4C-074C-A724-F9E67D15357F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F13CAB-13DC-9645-A60E-389107EF5997}" type="slidenum">
              <a:rPr lang="en-US"/>
              <a:pPr/>
              <a:t>11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99C79-408A-274E-8114-39D4E0D84FE1}" type="slidenum">
              <a:rPr lang="en-US"/>
              <a:pPr/>
              <a:t>12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7626D-9EE1-0E4D-974E-21C2A6117732}" type="slidenum">
              <a:rPr lang="en-US"/>
              <a:pPr/>
              <a:t>13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EDE80-0BBA-CA43-9EF2-4748802F431C}" type="slidenum">
              <a:rPr lang="en-US"/>
              <a:pPr/>
              <a:t>14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B2235-F220-E24C-99BB-B7433C2E4805}" type="slidenum">
              <a:rPr lang="en-US"/>
              <a:pPr/>
              <a:t>2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3DEFAA-4596-144B-8972-BED03C631D5F}" type="slidenum">
              <a:rPr lang="en-US"/>
              <a:pPr/>
              <a:t>3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ACDE63-3481-3142-8EDF-0219FEA3F875}" type="slidenum">
              <a:rPr lang="en-US"/>
              <a:pPr/>
              <a:t>4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15395-96F7-5F40-841F-3EFD8286890E}" type="slidenum">
              <a:rPr lang="en-US"/>
              <a:pPr/>
              <a:t>5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B35EA-8BC3-5A41-9A07-633F06C2976A}" type="slidenum">
              <a:rPr lang="en-US"/>
              <a:pPr/>
              <a:t>6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87B8F-C677-4840-A3A2-BB1DF34339B1}" type="slidenum">
              <a:rPr lang="en-US"/>
              <a:pPr/>
              <a:t>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B9CA8-CD05-B54B-AA35-7F7BF9EC06D7}" type="slidenum">
              <a:rPr lang="en-US"/>
              <a:pPr/>
              <a:t>8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C61FC9-3A80-5A46-AB44-EC080C8F97E5}" type="slidenum">
              <a:rPr lang="en-US"/>
              <a:pPr/>
              <a:t>9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447800" y="1447800"/>
            <a:ext cx="64008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0" y="4038600"/>
            <a:ext cx="6400800" cy="3810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8068" name="Picture 4" descr="ov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</p:spPr>
      </p:pic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0"/>
            <a:ext cx="19240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0"/>
            <a:ext cx="56197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4000"/>
            <a:ext cx="3771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White">
      <p:bgPr>
        <a:gradFill rotWithShape="0">
          <a:gsLst>
            <a:gs pos="0">
              <a:srgbClr val="000000"/>
            </a:gs>
            <a:gs pos="100000">
              <a:srgbClr val="0066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 bwMode="blackWhite">
          <a:xfrm>
            <a:off x="1219200" y="0"/>
            <a:ext cx="76962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Stone Serif 32 Pt bold italic</a:t>
            </a:r>
          </a:p>
        </p:txBody>
      </p:sp>
      <p:sp>
        <p:nvSpPr>
          <p:cNvPr id="87043" name="Rectangle 1027"/>
          <p:cNvSpPr>
            <a:spLocks noGrp="1" noChangeArrowheads="1"/>
          </p:cNvSpPr>
          <p:nvPr>
            <p:ph type="body" idx="1"/>
          </p:nvPr>
        </p:nvSpPr>
        <p:spPr bwMode="blackWhite">
          <a:xfrm>
            <a:off x="1219200" y="1524000"/>
            <a:ext cx="7696200" cy="480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in Arial Bold 24pt</a:t>
            </a:r>
          </a:p>
          <a:p>
            <a:pPr lvl="1"/>
            <a:r>
              <a:rPr lang="en-US"/>
              <a:t>Points arial 24pt</a:t>
            </a:r>
          </a:p>
          <a:p>
            <a:pPr lvl="2"/>
            <a:r>
              <a:rPr lang="en-US"/>
              <a:t>Sub-points 20pt and bullet 50%</a:t>
            </a:r>
          </a:p>
          <a:p>
            <a:pPr lvl="2"/>
            <a:r>
              <a:rPr lang="en-US"/>
              <a:t>Additional sub point</a:t>
            </a:r>
          </a:p>
          <a:p>
            <a:pPr lvl="1"/>
            <a:r>
              <a:rPr lang="en-US"/>
              <a:t>footer area 14pt arial</a:t>
            </a:r>
          </a:p>
          <a:p>
            <a:pPr lvl="1"/>
            <a:r>
              <a:rPr lang="en-US"/>
              <a:t>text box to begin at 2.25 vertical 2.5 horizontal</a:t>
            </a:r>
          </a:p>
          <a:p>
            <a:pPr lvl="1"/>
            <a:r>
              <a:rPr lang="en-US"/>
              <a:t>title to be .75 vertical and .75 horizontal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7044" name="Picture 1028" descr="ov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62025" cy="1504950"/>
          </a:xfrm>
          <a:prstGeom prst="rect">
            <a:avLst/>
          </a:prstGeom>
          <a:noFill/>
        </p:spPr>
      </p:pic>
      <p:sp>
        <p:nvSpPr>
          <p:cNvPr id="87045" name="Text Box 1029"/>
          <p:cNvSpPr txBox="1">
            <a:spLocks noChangeArrowheads="1"/>
          </p:cNvSpPr>
          <p:nvPr/>
        </p:nvSpPr>
        <p:spPr bwMode="auto">
          <a:xfrm>
            <a:off x="7258050" y="49213"/>
            <a:ext cx="1697038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i="1">
                <a:solidFill>
                  <a:schemeClr val="accent2"/>
                </a:solidFill>
                <a:latin typeface="Arial" pitchFamily="1" charset="0"/>
              </a:rPr>
              <a:t>SRI International</a:t>
            </a:r>
          </a:p>
          <a:p>
            <a:r>
              <a:rPr lang="en-US" sz="1600" i="1">
                <a:solidFill>
                  <a:schemeClr val="accent2"/>
                </a:solidFill>
                <a:latin typeface="Arial" pitchFamily="1" charset="0"/>
              </a:rPr>
              <a:t>Bioinformatics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xmlns:p14="http://schemas.microsoft.com/office/powerpoint/2010/main"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defRPr sz="3200" b="1" i="1">
          <a:solidFill>
            <a:srgbClr val="FFCC66"/>
          </a:solidFill>
          <a:latin typeface="Stone Serif" pitchFamily="18" charset="0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1" charset="2"/>
        <a:buChar char="l"/>
        <a:defRPr sz="2400" b="1">
          <a:solidFill>
            <a:srgbClr val="FFCC66"/>
          </a:solidFill>
          <a:latin typeface="+mn-lt"/>
          <a:ea typeface="+mn-ea"/>
          <a:cs typeface="+mn-cs"/>
        </a:defRPr>
      </a:lvl1pPr>
      <a:lvl2pPr marL="692150" indent="-230188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68000"/>
        <a:buFont typeface="Monotype Sorts" pitchFamily="1" charset="2"/>
        <a:buChar char="l"/>
        <a:defRPr sz="24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2pPr>
      <a:lvl3pPr marL="1035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50000"/>
        <a:buFont typeface="Monotype Sorts" pitchFamily="1" charset="2"/>
        <a:buChar char="u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3pPr>
      <a:lvl4pPr marL="13779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–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4pPr>
      <a:lvl5pPr marL="17208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5pPr>
      <a:lvl6pPr marL="21780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6pPr>
      <a:lvl7pPr marL="26352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7pPr>
      <a:lvl8pPr marL="30924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8pPr>
      <a:lvl9pPr marL="3549650" indent="-228600" algn="l" rtl="0" eaLnBrk="0" fontAlgn="base" hangingPunct="0">
        <a:spcBef>
          <a:spcPct val="20000"/>
        </a:spcBef>
        <a:spcAft>
          <a:spcPct val="0"/>
        </a:spcAft>
        <a:buClr>
          <a:srgbClr val="FFCC66"/>
        </a:buClr>
        <a:buSzPct val="100000"/>
        <a:buChar char="»"/>
        <a:defRPr sz="2000">
          <a:solidFill>
            <a:schemeClr val="tx1"/>
          </a:solidFill>
          <a:latin typeface="Arial Narrow" pitchFamily="1" charset="0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biocyc.org/registry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brg.ai.sri.com/ptools/release-note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/>
              <a:t>Creating a …</a:t>
            </a:r>
            <a:br>
              <a:rPr lang="en-US" sz="2800"/>
            </a:br>
            <a:r>
              <a:rPr lang="en-US" sz="2800"/>
              <a:t/>
            </a:r>
            <a:br>
              <a:rPr lang="en-US" sz="2800"/>
            </a:br>
            <a:r>
              <a:rPr lang="en-US" sz="2800"/>
              <a:t>Community Database</a:t>
            </a:r>
            <a:br>
              <a:rPr lang="en-US" sz="2800"/>
            </a:br>
            <a:r>
              <a:rPr lang="en-US" sz="2800"/>
              <a:t>Organism-Specific Database</a:t>
            </a:r>
            <a:br>
              <a:rPr lang="en-US" sz="2800"/>
            </a:br>
            <a:r>
              <a:rPr lang="en-US" sz="2800"/>
              <a:t>Model-Organism Database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Multiuser Access to PGDBs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PGDB stored within one </a:t>
            </a:r>
            <a:r>
              <a:rPr lang="en-US" dirty="0" smtClean="0"/>
              <a:t>MySQL </a:t>
            </a:r>
            <a:r>
              <a:rPr lang="en-US" dirty="0"/>
              <a:t>server</a:t>
            </a:r>
          </a:p>
          <a:p>
            <a:endParaRPr lang="en-US" dirty="0"/>
          </a:p>
          <a:p>
            <a:r>
              <a:rPr lang="en-US" dirty="0"/>
              <a:t>Each curator installs PTools on their </a:t>
            </a:r>
            <a:r>
              <a:rPr lang="en-US" dirty="0" smtClean="0"/>
              <a:t>computer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Curator computers query </a:t>
            </a:r>
            <a:r>
              <a:rPr lang="en-US" dirty="0"/>
              <a:t>RDBMS server via internet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each frame access, PTools queries</a:t>
            </a:r>
          </a:p>
          <a:p>
            <a:pPr lvl="1"/>
            <a:r>
              <a:rPr lang="en-US" dirty="0"/>
              <a:t>In-memory cache, disk cache, RDBMS server</a:t>
            </a:r>
          </a:p>
          <a:p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curator saves changes, all changes made by other users are loaded into curator’s session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Release a PGDB?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Decide on release frequency and schedule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Don’t wait until it’s perfect to release it!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Quality </a:t>
            </a:r>
            <a:r>
              <a:rPr lang="en-US" sz="2000" dirty="0" err="1"/>
              <a:t>assurrance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Run consistency checker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Tools -&gt; Consistency Checker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Also updates organism-summary statistics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Update publications, authors in organism frame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Update via Organism editor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Create new version of PGDB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ptools</a:t>
            </a:r>
            <a:r>
              <a:rPr lang="en-US" sz="2000" dirty="0"/>
              <a:t>-local/</a:t>
            </a:r>
            <a:r>
              <a:rPr lang="en-US" sz="2000" dirty="0" err="1"/>
              <a:t>pgdbs</a:t>
            </a:r>
            <a:r>
              <a:rPr lang="en-US" sz="2000" dirty="0"/>
              <a:t>/</a:t>
            </a:r>
            <a:r>
              <a:rPr lang="en-US" sz="2000" dirty="0" err="1"/>
              <a:t>yeastcyc</a:t>
            </a:r>
            <a:r>
              <a:rPr lang="en-US" sz="2000" dirty="0"/>
              <a:t>/1.0/kb/</a:t>
            </a:r>
            <a:r>
              <a:rPr lang="en-US" sz="2000" dirty="0" err="1"/>
              <a:t>yeastbase.ocelot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Edit against the new version, release the old version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Author release notes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Register PGDB in SRI PGDB registry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Will allow SRI to include it in BioCyc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Pathway Tools Data Import/Export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File-&gt;Export</a:t>
            </a:r>
          </a:p>
          <a:p>
            <a:r>
              <a:rPr lang="en-US" sz="2000" dirty="0"/>
              <a:t>File-&gt;Import </a:t>
            </a:r>
          </a:p>
          <a:p>
            <a:endParaRPr lang="en-US" sz="2000" dirty="0"/>
          </a:p>
          <a:p>
            <a:r>
              <a:rPr lang="en-US" sz="2000" dirty="0"/>
              <a:t>Export/import to/from tab-delimited files</a:t>
            </a:r>
          </a:p>
          <a:p>
            <a:endParaRPr lang="en-US" sz="2000" dirty="0"/>
          </a:p>
          <a:p>
            <a:r>
              <a:rPr lang="en-US" sz="2000" dirty="0"/>
              <a:t>Export to Genbank, </a:t>
            </a:r>
            <a:r>
              <a:rPr lang="en-US" sz="2000" dirty="0" smtClean="0"/>
              <a:t>GFF3 (</a:t>
            </a:r>
            <a:r>
              <a:rPr lang="en-US" sz="2000" dirty="0" smtClean="0"/>
              <a:t>soon), </a:t>
            </a:r>
            <a:r>
              <a:rPr lang="en-US" sz="2000" dirty="0" smtClean="0"/>
              <a:t>SBML</a:t>
            </a:r>
            <a:r>
              <a:rPr lang="en-US" sz="2000" dirty="0"/>
              <a:t>, </a:t>
            </a:r>
            <a:r>
              <a:rPr lang="en-US" sz="2000" dirty="0" smtClean="0"/>
              <a:t>BioPAX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Export to attribute-value files</a:t>
            </a:r>
          </a:p>
          <a:p>
            <a:endParaRPr lang="en-US" sz="2000" dirty="0"/>
          </a:p>
          <a:p>
            <a:r>
              <a:rPr lang="en-US" sz="2000" dirty="0"/>
              <a:t>Attribute-value files can be imported into BioWarehouse</a:t>
            </a:r>
          </a:p>
          <a:p>
            <a:pPr lvl="1"/>
            <a:r>
              <a:rPr lang="en-US" sz="2000" dirty="0"/>
              <a:t>Relational database system for bioinformatics database integration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Registry: Public PGDB Sharing</a:t>
            </a:r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PGDB registry maintained by SRI at URL   </a:t>
            </a:r>
            <a:r>
              <a:rPr lang="en-US" dirty="0">
                <a:hlinkClick r:id="rId3"/>
              </a:rPr>
              <a:t>http://biocyc.org/registry.html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Registry operations</a:t>
            </a:r>
          </a:p>
          <a:p>
            <a:pPr lvl="1"/>
            <a:r>
              <a:rPr lang="en-US" dirty="0"/>
              <a:t>List contents of registry</a:t>
            </a:r>
          </a:p>
          <a:p>
            <a:pPr lvl="1"/>
            <a:r>
              <a:rPr lang="en-US" dirty="0"/>
              <a:t>Download PGDBs listed in the registry</a:t>
            </a:r>
          </a:p>
          <a:p>
            <a:pPr lvl="1"/>
            <a:r>
              <a:rPr lang="en-US" dirty="0"/>
              <a:t>Register PGDBs you have created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Registry Details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Why register your PGDB?</a:t>
            </a:r>
          </a:p>
          <a:p>
            <a:pPr lvl="1"/>
            <a:r>
              <a:rPr lang="en-US" sz="2000" dirty="0" smtClean="0"/>
              <a:t>Facilitate </a:t>
            </a:r>
            <a:r>
              <a:rPr lang="en-US" sz="2000" dirty="0"/>
              <a:t>its download by other scientists</a:t>
            </a:r>
          </a:p>
          <a:p>
            <a:pPr lvl="1"/>
            <a:r>
              <a:rPr lang="en-US" sz="2000" dirty="0"/>
              <a:t>Facilitate its inclusion in </a:t>
            </a:r>
            <a:r>
              <a:rPr lang="en-US" sz="2000" dirty="0" err="1"/>
              <a:t>BioCyc.org</a:t>
            </a:r>
            <a:endParaRPr lang="en-US" sz="2000" dirty="0"/>
          </a:p>
          <a:p>
            <a:pPr lvl="1"/>
            <a:endParaRPr lang="en-US" sz="2000" dirty="0"/>
          </a:p>
          <a:p>
            <a:r>
              <a:rPr lang="en-US" sz="2000" dirty="0"/>
              <a:t>Why download a PGDB?</a:t>
            </a:r>
          </a:p>
          <a:p>
            <a:pPr lvl="1"/>
            <a:r>
              <a:rPr lang="en-US" sz="2000" dirty="0"/>
              <a:t>Desktop Navigator provides </a:t>
            </a:r>
            <a:r>
              <a:rPr lang="en-US" sz="2000" dirty="0" smtClean="0"/>
              <a:t>faster/more </a:t>
            </a:r>
            <a:r>
              <a:rPr lang="en-US" sz="2000" dirty="0"/>
              <a:t>functionality than Web</a:t>
            </a:r>
          </a:p>
          <a:p>
            <a:pPr lvl="1"/>
            <a:r>
              <a:rPr lang="en-US" sz="2000" dirty="0"/>
              <a:t>Comparative operations</a:t>
            </a:r>
          </a:p>
          <a:p>
            <a:pPr lvl="1"/>
            <a:r>
              <a:rPr lang="en-US" sz="2000" dirty="0"/>
              <a:t>Programmatic querying and processing of PGDB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Planned for </a:t>
            </a:r>
            <a:r>
              <a:rPr lang="en-US" dirty="0" err="1" smtClean="0"/>
              <a:t>BioCyc.org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BioCyc will be starting a subscription model</a:t>
            </a:r>
          </a:p>
          <a:p>
            <a:endParaRPr lang="en-US" dirty="0"/>
          </a:p>
          <a:p>
            <a:r>
              <a:rPr lang="en-US" dirty="0" smtClean="0"/>
              <a:t>July 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106984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funding for databases shrinking</a:t>
            </a:r>
          </a:p>
          <a:p>
            <a:pPr lvl="1"/>
            <a:r>
              <a:rPr lang="en-US" dirty="0" smtClean="0"/>
              <a:t>BioCyc funding cut 27% as number of genomes climbed 5X in 5 years</a:t>
            </a:r>
          </a:p>
          <a:p>
            <a:pPr lvl="1"/>
            <a:endParaRPr lang="en-US" dirty="0"/>
          </a:p>
          <a:p>
            <a:r>
              <a:rPr lang="en-US" dirty="0" smtClean="0"/>
              <a:t>No other foreseeable sources of funding for "Big Knowledge" in life sciences</a:t>
            </a:r>
          </a:p>
          <a:p>
            <a:endParaRPr lang="en-US" dirty="0"/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Create high-quality curated EcoCyc-like DBs for many organisms</a:t>
            </a:r>
          </a:p>
          <a:p>
            <a:pPr lvl="1"/>
            <a:r>
              <a:rPr lang="en-US" dirty="0" smtClean="0"/>
              <a:t>Couple with extensive user-friendly bioinformatics tools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397479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Subscription access to </a:t>
            </a:r>
            <a:r>
              <a:rPr lang="en-US" dirty="0" err="1" smtClean="0"/>
              <a:t>BioCyc.org</a:t>
            </a:r>
            <a:r>
              <a:rPr lang="en-US" dirty="0" smtClean="0"/>
              <a:t> by institutions, individuals</a:t>
            </a:r>
          </a:p>
          <a:p>
            <a:endParaRPr lang="en-US" dirty="0"/>
          </a:p>
          <a:p>
            <a:r>
              <a:rPr lang="en-US" dirty="0" smtClean="0"/>
              <a:t>Subscription rates will depend on usage levels from previous year</a:t>
            </a:r>
          </a:p>
          <a:p>
            <a:endParaRPr lang="en-US" dirty="0"/>
          </a:p>
          <a:p>
            <a:r>
              <a:rPr lang="en-US" dirty="0" smtClean="0"/>
              <a:t>EcoCyc and MetaCyc will remain free</a:t>
            </a:r>
          </a:p>
          <a:p>
            <a:endParaRPr lang="en-US" dirty="0"/>
          </a:p>
          <a:p>
            <a:r>
              <a:rPr lang="en-US" dirty="0" smtClean="0"/>
              <a:t>Pathway Tools will remain free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3072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Create a PGDB?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 pathway analyses as part of a genome project</a:t>
            </a:r>
          </a:p>
          <a:p>
            <a:endParaRPr lang="en-US" dirty="0"/>
          </a:p>
          <a:p>
            <a:r>
              <a:rPr lang="en-US" dirty="0"/>
              <a:t>Analyze omics data</a:t>
            </a:r>
          </a:p>
          <a:p>
            <a:endParaRPr lang="en-US" dirty="0"/>
          </a:p>
          <a:p>
            <a:r>
              <a:rPr lang="en-US" dirty="0"/>
              <a:t>Create a central </a:t>
            </a:r>
            <a:r>
              <a:rPr lang="en-US" dirty="0" smtClean="0"/>
              <a:t>public information </a:t>
            </a:r>
            <a:r>
              <a:rPr lang="en-US" dirty="0"/>
              <a:t>resource for the </a:t>
            </a:r>
            <a:r>
              <a:rPr lang="en-US" dirty="0" smtClean="0"/>
              <a:t>organism, update on ongoing basis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Create a metabolic model</a:t>
            </a:r>
            <a:endParaRPr lang="en-US" dirty="0"/>
          </a:p>
          <a:p>
            <a:endParaRPr lang="en-US" dirty="0"/>
          </a:p>
          <a:p>
            <a:r>
              <a:rPr lang="en-US" dirty="0"/>
              <a:t>Perform comparative analyses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Organism Databases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DBs that describe the genome and other information about an organism</a:t>
            </a:r>
          </a:p>
          <a:p>
            <a:endParaRPr lang="en-US" sz="2000"/>
          </a:p>
          <a:p>
            <a:r>
              <a:rPr lang="en-US" sz="2000"/>
              <a:t>Curated by experts for that organism</a:t>
            </a:r>
          </a:p>
          <a:p>
            <a:pPr lvl="1"/>
            <a:r>
              <a:rPr lang="en-US" sz="2000"/>
              <a:t>No one group can curate all the world’s genomes</a:t>
            </a:r>
          </a:p>
          <a:p>
            <a:pPr lvl="1"/>
            <a:r>
              <a:rPr lang="en-US" sz="2000"/>
              <a:t>Distribute workload across a community of experts to create a community resource</a:t>
            </a:r>
          </a:p>
          <a:p>
            <a:endParaRPr lang="en-US" sz="2000"/>
          </a:p>
          <a:p>
            <a:r>
              <a:rPr lang="en-US" sz="2000"/>
              <a:t>Every sequenced organism with an active experimental community requires a MOD</a:t>
            </a:r>
          </a:p>
          <a:p>
            <a:pPr lvl="1"/>
            <a:r>
              <a:rPr lang="en-US" sz="2000"/>
              <a:t>Integrate genome data with information about the biochemical and genetic network of the organism</a:t>
            </a:r>
          </a:p>
          <a:p>
            <a:pPr lvl="1"/>
            <a:r>
              <a:rPr lang="en-US" sz="2000"/>
              <a:t>Integrate literature-based information with computational predictions</a:t>
            </a:r>
          </a:p>
          <a:p>
            <a:endParaRPr lang="en-US" sz="2000"/>
          </a:p>
          <a:p>
            <a:endParaRPr lang="en-US" sz="200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Rationale for MODs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Each “complete” genome is incomplete in several respects:</a:t>
            </a:r>
          </a:p>
          <a:p>
            <a:pPr lvl="1">
              <a:lnSpc>
                <a:spcPct val="90000"/>
              </a:lnSpc>
            </a:pPr>
            <a:r>
              <a:rPr lang="en-US"/>
              <a:t>40%-60% of genes have no assigned function</a:t>
            </a:r>
          </a:p>
          <a:p>
            <a:pPr lvl="1">
              <a:lnSpc>
                <a:spcPct val="90000"/>
              </a:lnSpc>
            </a:pPr>
            <a:r>
              <a:rPr lang="en-US"/>
              <a:t>Roughly 7% of those assigned functions are incorrect</a:t>
            </a:r>
          </a:p>
          <a:p>
            <a:pPr lvl="1">
              <a:lnSpc>
                <a:spcPct val="90000"/>
              </a:lnSpc>
            </a:pPr>
            <a:r>
              <a:rPr lang="en-US"/>
              <a:t>Many assigned functions are non-specific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MODs are platforms for global analyses of an organism</a:t>
            </a:r>
          </a:p>
          <a:p>
            <a:pPr lvl="1">
              <a:lnSpc>
                <a:spcPct val="90000"/>
              </a:lnSpc>
            </a:pPr>
            <a:r>
              <a:rPr lang="en-US"/>
              <a:t>Interpret omics data in a pathway context</a:t>
            </a:r>
          </a:p>
          <a:p>
            <a:pPr lvl="1">
              <a:lnSpc>
                <a:spcPct val="90000"/>
              </a:lnSpc>
            </a:pPr>
            <a:r>
              <a:rPr lang="en-US" i="1"/>
              <a:t>In silico</a:t>
            </a:r>
            <a:r>
              <a:rPr lang="en-US"/>
              <a:t> prediction of essential genes</a:t>
            </a:r>
          </a:p>
          <a:p>
            <a:pPr lvl="1">
              <a:lnSpc>
                <a:spcPct val="90000"/>
              </a:lnSpc>
            </a:pPr>
            <a:r>
              <a:rPr lang="en-US"/>
              <a:t>Characterize systems properties of metabolic and genetic networks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Curation?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Ongoing updating and refinement of a PGDB</a:t>
            </a:r>
          </a:p>
          <a:p>
            <a:r>
              <a:rPr lang="en-US"/>
              <a:t>Correct false-positive and false-negative predictions</a:t>
            </a:r>
          </a:p>
          <a:p>
            <a:r>
              <a:rPr lang="en-US"/>
              <a:t>Incorporate information from experimental literature</a:t>
            </a:r>
          </a:p>
          <a:p>
            <a:pPr lvl="1"/>
            <a:r>
              <a:rPr lang="en-US"/>
              <a:t>Update genome sequence</a:t>
            </a:r>
          </a:p>
          <a:p>
            <a:pPr lvl="1"/>
            <a:r>
              <a:rPr lang="en-US"/>
              <a:t>Update gene functions, gene positions, gene names</a:t>
            </a:r>
          </a:p>
          <a:p>
            <a:pPr lvl="1"/>
            <a:r>
              <a:rPr lang="en-US"/>
              <a:t>Author comments and citations</a:t>
            </a:r>
          </a:p>
          <a:p>
            <a:pPr lvl="1"/>
            <a:r>
              <a:rPr lang="en-US"/>
              <a:t>Add new pathways, modify existing pathways</a:t>
            </a:r>
          </a:p>
          <a:p>
            <a:pPr lvl="1"/>
            <a:r>
              <a:rPr lang="en-US"/>
              <a:t>Enter information about regulatory networks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Issues in Creating Public MODs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Scope/prioritize the project</a:t>
            </a:r>
            <a:endParaRPr lang="en-US" dirty="0"/>
          </a:p>
          <a:p>
            <a:r>
              <a:rPr lang="en-US" dirty="0"/>
              <a:t>Identify user community</a:t>
            </a:r>
          </a:p>
          <a:p>
            <a:r>
              <a:rPr lang="en-US" dirty="0"/>
              <a:t>Obtain buy-in and help from scientific community</a:t>
            </a:r>
          </a:p>
          <a:p>
            <a:r>
              <a:rPr lang="en-US" dirty="0"/>
              <a:t>Obtain funding</a:t>
            </a:r>
          </a:p>
          <a:p>
            <a:r>
              <a:rPr lang="en-US" dirty="0" smtClean="0"/>
              <a:t>IT</a:t>
            </a:r>
            <a:r>
              <a:rPr lang="en-US" dirty="0"/>
              <a:t>: Set up database server, Web server</a:t>
            </a:r>
          </a:p>
          <a:p>
            <a:r>
              <a:rPr lang="en-US" dirty="0"/>
              <a:t>Hire and train curators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Administering Pathway Tools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New Pathway Tools Releases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7696200" cy="4800600"/>
          </a:xfrm>
        </p:spPr>
        <p:txBody>
          <a:bodyPr/>
          <a:lstStyle/>
          <a:p>
            <a:r>
              <a:rPr lang="en-US" sz="2000" dirty="0"/>
              <a:t>Major releases = External software releases</a:t>
            </a:r>
          </a:p>
          <a:p>
            <a:pPr lvl="1"/>
            <a:r>
              <a:rPr lang="en-US" sz="2000" dirty="0"/>
              <a:t>Twice per year</a:t>
            </a:r>
          </a:p>
          <a:p>
            <a:pPr lvl="1"/>
            <a:r>
              <a:rPr lang="en-US" sz="2000" dirty="0"/>
              <a:t>Announced on </a:t>
            </a:r>
            <a:r>
              <a:rPr lang="en-US" sz="2000" dirty="0" err="1"/>
              <a:t>ptools</a:t>
            </a:r>
            <a:r>
              <a:rPr lang="en-US" sz="2000" dirty="0"/>
              <a:t>-users mailing list</a:t>
            </a:r>
          </a:p>
          <a:p>
            <a:r>
              <a:rPr lang="en-US" sz="2000" dirty="0"/>
              <a:t>Minor releases twice per year affect only our </a:t>
            </a:r>
            <a:r>
              <a:rPr lang="en-US" sz="2000" dirty="0" err="1"/>
              <a:t>BioCyc.org</a:t>
            </a:r>
            <a:r>
              <a:rPr lang="en-US" sz="2000" dirty="0"/>
              <a:t> Web site and </a:t>
            </a:r>
            <a:r>
              <a:rPr lang="en-US" sz="2000" dirty="0" err="1"/>
              <a:t>flatfile</a:t>
            </a:r>
            <a:r>
              <a:rPr lang="en-US" sz="2000" dirty="0"/>
              <a:t> distributions</a:t>
            </a:r>
          </a:p>
          <a:p>
            <a:endParaRPr lang="en-US" sz="2000" dirty="0"/>
          </a:p>
          <a:p>
            <a:r>
              <a:rPr lang="en-US" sz="2000" dirty="0"/>
              <a:t>We support one prior release only</a:t>
            </a:r>
          </a:p>
          <a:p>
            <a:r>
              <a:rPr lang="en-US" sz="2000" dirty="0"/>
              <a:t>Releases announced on </a:t>
            </a:r>
            <a:r>
              <a:rPr lang="en-US" sz="2000" dirty="0" err="1"/>
              <a:t>ptools-users@ai.sri.com</a:t>
            </a:r>
            <a:endParaRPr lang="en-US" sz="2000" dirty="0"/>
          </a:p>
          <a:p>
            <a:r>
              <a:rPr lang="en-US" sz="2000" dirty="0"/>
              <a:t>Read release notes at  </a:t>
            </a:r>
          </a:p>
          <a:p>
            <a:pPr lvl="1"/>
            <a:r>
              <a:rPr lang="en-US" sz="2000" dirty="0">
                <a:hlinkClick r:id="rId3"/>
              </a:rPr>
              <a:t>http://brg.ai.sri.com/ptools/release-notes.html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Install process:</a:t>
            </a:r>
            <a:endParaRPr lang="en-US" sz="2000" dirty="0" smtClean="0"/>
          </a:p>
          <a:p>
            <a:pPr lvl="1"/>
            <a:r>
              <a:rPr lang="en-US" sz="2000" dirty="0" smtClean="0"/>
              <a:t>Upgrade </a:t>
            </a:r>
            <a:r>
              <a:rPr lang="en-US" sz="2000" dirty="0"/>
              <a:t>schema of your DB (software assisted)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PGDB Storage:</a:t>
            </a:r>
            <a:br>
              <a:rPr lang="en-US"/>
            </a:br>
            <a:r>
              <a:rPr lang="en-US"/>
              <a:t>File or Relational Database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File storage: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No RDBMS installation and configuration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Must be loaded and saved in its entirety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No transaction history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No concurrent access for multiple users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MySQL </a:t>
            </a:r>
            <a:r>
              <a:rPr lang="en-US" sz="2000" dirty="0"/>
              <a:t>storage: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Advantages: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Faster read access, faster saves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Concurrent update access for multiple users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Stores </a:t>
            </a:r>
            <a:r>
              <a:rPr lang="en-US" sz="1800" dirty="0" smtClean="0"/>
              <a:t>transaction history </a:t>
            </a:r>
            <a:r>
              <a:rPr lang="en-US" sz="1800" dirty="0"/>
              <a:t>of all PGDB updates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Disadvantages: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RDBMS </a:t>
            </a:r>
            <a:r>
              <a:rPr lang="en-US" sz="1800" dirty="0"/>
              <a:t>must be installed and configured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ocyc">
  <a:themeElements>
    <a:clrScheme name="">
      <a:dk1>
        <a:srgbClr val="FFFFFF"/>
      </a:dk1>
      <a:lt1>
        <a:srgbClr val="FFFFFF"/>
      </a:lt1>
      <a:dk2>
        <a:srgbClr val="FAFD00"/>
      </a:dk2>
      <a:lt2>
        <a:srgbClr val="919191"/>
      </a:lt2>
      <a:accent1>
        <a:srgbClr val="618FFD"/>
      </a:accent1>
      <a:accent2>
        <a:srgbClr val="CECECE"/>
      </a:accent2>
      <a:accent3>
        <a:srgbClr val="FFFFFF"/>
      </a:accent3>
      <a:accent4>
        <a:srgbClr val="DADADA"/>
      </a:accent4>
      <a:accent5>
        <a:srgbClr val="B7C6FE"/>
      </a:accent5>
      <a:accent6>
        <a:srgbClr val="BABABA"/>
      </a:accent6>
      <a:hlink>
        <a:srgbClr val="FC0128"/>
      </a:hlink>
      <a:folHlink>
        <a:srgbClr val="8CF4EA"/>
      </a:folHlink>
    </a:clrScheme>
    <a:fontScheme name="ecocyc">
      <a:majorFont>
        <a:latin typeface="Stone Serif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pitchFamily="1" charset="0"/>
          </a:defRPr>
        </a:defPPr>
      </a:lstStyle>
    </a:lnDef>
  </a:objectDefaults>
  <a:extraClrSchemeLst>
    <a:extraClrScheme>
      <a:clrScheme name="ecocy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cy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cy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C:\pkarp\talks\ecocyc\ecocyc.ppt</Template>
  <TotalTime>4582</TotalTime>
  <Words>817</Words>
  <Application>Microsoft Macintosh PowerPoint</Application>
  <PresentationFormat>On-screen Show (4:3)</PresentationFormat>
  <Paragraphs>168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ecocyc</vt:lpstr>
      <vt:lpstr>Creating a …  Community Database Organism-Specific Database Model-Organism Database</vt:lpstr>
      <vt:lpstr>Why Create a PGDB?</vt:lpstr>
      <vt:lpstr>Model Organism Databases</vt:lpstr>
      <vt:lpstr>Rationale for MODs</vt:lpstr>
      <vt:lpstr>What is Curation?</vt:lpstr>
      <vt:lpstr>Issues in Creating Public MODs</vt:lpstr>
      <vt:lpstr>Administering Pathway Tools</vt:lpstr>
      <vt:lpstr>New Pathway Tools Releases</vt:lpstr>
      <vt:lpstr>PGDB Storage: File or Relational Database</vt:lpstr>
      <vt:lpstr>Multiuser Access to PGDBs</vt:lpstr>
      <vt:lpstr>How to Release a PGDB?</vt:lpstr>
      <vt:lpstr>Pathway Tools Data Import/Export</vt:lpstr>
      <vt:lpstr>Registry: Public PGDB Sharing</vt:lpstr>
      <vt:lpstr>Registry Details</vt:lpstr>
      <vt:lpstr>Changes Planned for BioCyc.org</vt:lpstr>
      <vt:lpstr>Why?</vt:lpstr>
      <vt:lpstr>How?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Pangea Systems Inc.</dc:creator>
  <cp:lastModifiedBy>Peter Karp</cp:lastModifiedBy>
  <cp:revision>166</cp:revision>
  <cp:lastPrinted>2001-07-11T22:04:59Z</cp:lastPrinted>
  <dcterms:created xsi:type="dcterms:W3CDTF">2012-03-12T18:52:55Z</dcterms:created>
  <dcterms:modified xsi:type="dcterms:W3CDTF">2016-03-23T20:37:53Z</dcterms:modified>
</cp:coreProperties>
</file>