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6"/>
  </p:notesMasterIdLst>
  <p:sldIdLst>
    <p:sldId id="282" r:id="rId2"/>
    <p:sldId id="290" r:id="rId3"/>
    <p:sldId id="280" r:id="rId4"/>
    <p:sldId id="291" r:id="rId5"/>
    <p:sldId id="292" r:id="rId6"/>
    <p:sldId id="288" r:id="rId7"/>
    <p:sldId id="285" r:id="rId8"/>
    <p:sldId id="293" r:id="rId9"/>
    <p:sldId id="284" r:id="rId10"/>
    <p:sldId id="286" r:id="rId11"/>
    <p:sldId id="287" r:id="rId12"/>
    <p:sldId id="294" r:id="rId13"/>
    <p:sldId id="295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5537-FC35-064F-954D-80DA096C03EC}" type="datetimeFigureOut">
              <a:rPr lang="en-US" smtClean="0"/>
              <a:t>6/8/19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E670-422D-1E4B-85E1-E7129A74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point on a vertical line is a reading for one gene.</a:t>
            </a:r>
          </a:p>
          <a:p>
            <a:r>
              <a:rPr lang="en-US" dirty="0"/>
              <a:t>Set of metabolites on one vertical line are all genes </a:t>
            </a:r>
            <a:r>
              <a:rPr lang="en-US" baseline="0" dirty="0"/>
              <a:t>in that subsystem for which data is available</a:t>
            </a:r>
            <a:r>
              <a:rPr lang="en-US" dirty="0"/>
              <a:t>.</a:t>
            </a:r>
          </a:p>
          <a:p>
            <a:r>
              <a:rPr lang="en-US" dirty="0"/>
              <a:t>Large point is the average.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  <a:r>
              <a:rPr lang="en-US" baseline="0" dirty="0"/>
              <a:t> panels are metabolic, five panels are non-metabolic.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1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066800"/>
            <a:ext cx="6400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733800"/>
            <a:ext cx="6400800" cy="3810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8D8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836E4BA7-B825-7B43-9F8F-C52433042C78}" type="slidenum">
              <a:rPr lang="en-US" sz="1200" b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5105400" y="6553200"/>
            <a:ext cx="2743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SRI International Bioinformatics</a:t>
            </a:r>
          </a:p>
        </p:txBody>
      </p:sp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blackWhite">
          <a:xfrm>
            <a:off x="1828800" y="6478588"/>
            <a:ext cx="1143000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317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796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47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7011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524000"/>
            <a:ext cx="77724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3109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88" y="2436555"/>
            <a:ext cx="8229600" cy="2181743"/>
          </a:xfrm>
        </p:spPr>
        <p:txBody>
          <a:bodyPr/>
          <a:lstStyle/>
          <a:p>
            <a:pPr algn="ctr"/>
            <a:r>
              <a:rPr lang="en-US" dirty="0"/>
              <a:t>The Omics Dashboard</a:t>
            </a:r>
            <a:br>
              <a:rPr lang="en-US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382189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462576"/>
            <a:ext cx="7688883" cy="6146157"/>
          </a:xfrm>
        </p:spPr>
      </p:pic>
      <p:sp>
        <p:nvSpPr>
          <p:cNvPr id="8" name="Down Arrow 7"/>
          <p:cNvSpPr/>
          <p:nvPr/>
        </p:nvSpPr>
        <p:spPr bwMode="auto">
          <a:xfrm>
            <a:off x="1027016" y="1298589"/>
            <a:ext cx="277794" cy="405113"/>
          </a:xfrm>
          <a:prstGeom prst="downArrow">
            <a:avLst>
              <a:gd name="adj1" fmla="val 59375"/>
              <a:gd name="adj2" fmla="val 50000"/>
            </a:avLst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922820"/>
            <a:ext cx="7222603" cy="319195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 bwMode="auto">
          <a:xfrm>
            <a:off x="1133333" y="2755952"/>
            <a:ext cx="332234" cy="53527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" y="1307976"/>
            <a:ext cx="7224143" cy="3185449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 bwMode="auto">
          <a:xfrm>
            <a:off x="1304810" y="940443"/>
            <a:ext cx="317227" cy="431503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" y="2056707"/>
            <a:ext cx="2222760" cy="4016415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 bwMode="auto">
          <a:xfrm>
            <a:off x="2038570" y="944262"/>
            <a:ext cx="317227" cy="431503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53" y="1389246"/>
            <a:ext cx="3607429" cy="4750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3" y="1483439"/>
            <a:ext cx="1506638" cy="830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" y="1329472"/>
            <a:ext cx="7224143" cy="31737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" y="1305465"/>
            <a:ext cx="7224143" cy="31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log or linear scale</a:t>
            </a:r>
          </a:p>
          <a:p>
            <a:r>
              <a:rPr lang="en-US" dirty="0"/>
              <a:t>Customize panel size,  vertical scale</a:t>
            </a:r>
          </a:p>
          <a:p>
            <a:r>
              <a:rPr lang="en-US" dirty="0"/>
              <a:t>Sort by gene position, alphabetical, data value</a:t>
            </a:r>
          </a:p>
          <a:p>
            <a:r>
              <a:rPr lang="en-US" dirty="0"/>
              <a:t>Select which data series to show/hide</a:t>
            </a:r>
          </a:p>
          <a:p>
            <a:r>
              <a:rPr lang="en-US" dirty="0"/>
              <a:t>Average data for multiple replicates</a:t>
            </a:r>
          </a:p>
          <a:p>
            <a:r>
              <a:rPr lang="en-US" dirty="0"/>
              <a:t>Perform enrichment analysis</a:t>
            </a:r>
          </a:p>
          <a:p>
            <a:r>
              <a:rPr lang="en-US" dirty="0"/>
              <a:t>Generate table of data for selected panel</a:t>
            </a:r>
          </a:p>
          <a:p>
            <a:r>
              <a:rPr lang="en-US" dirty="0"/>
              <a:t>Export to </a:t>
            </a:r>
            <a:r>
              <a:rPr lang="en-US" dirty="0" err="1"/>
              <a:t>SmartTable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1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Dashboard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normalization and significance calculations before uploading data, if applicable.  </a:t>
            </a:r>
          </a:p>
          <a:p>
            <a:r>
              <a:rPr lang="en-US" dirty="0"/>
              <a:t>Decide whether to average replicates before upload, or have dashboard do it for you (performance implications)</a:t>
            </a:r>
          </a:p>
          <a:p>
            <a:r>
              <a:rPr lang="en-US" dirty="0"/>
              <a:t>Import data as a column-delimited file</a:t>
            </a:r>
          </a:p>
          <a:p>
            <a:pPr lvl="1"/>
            <a:r>
              <a:rPr lang="en-US" dirty="0"/>
              <a:t>Gene names/metabolite names/IDs in first column</a:t>
            </a:r>
          </a:p>
          <a:p>
            <a:pPr lvl="1"/>
            <a:r>
              <a:rPr lang="en-US" dirty="0"/>
              <a:t>Specify which other columns contain data of interest </a:t>
            </a:r>
          </a:p>
          <a:p>
            <a:pPr lvl="1"/>
            <a:r>
              <a:rPr lang="en-US" dirty="0"/>
              <a:t>Types of data values</a:t>
            </a:r>
          </a:p>
          <a:p>
            <a:pPr lvl="2"/>
            <a:r>
              <a:rPr lang="en-US" dirty="0"/>
              <a:t>Fold change values</a:t>
            </a:r>
          </a:p>
          <a:p>
            <a:pPr lvl="2"/>
            <a:r>
              <a:rPr lang="en-US" dirty="0"/>
              <a:t>Absolute quantities (counts, areas, intensities)</a:t>
            </a:r>
          </a:p>
          <a:p>
            <a:pPr lvl="2"/>
            <a:r>
              <a:rPr lang="en-US" dirty="0"/>
              <a:t>P-values from replicate analysis (used for enrichment analysis)</a:t>
            </a:r>
          </a:p>
          <a:p>
            <a:r>
              <a:rPr lang="en-US" dirty="0"/>
              <a:t>Modify diagram scale as needed, choose log vs linear</a:t>
            </a:r>
          </a:p>
        </p:txBody>
      </p:sp>
    </p:spTree>
    <p:extLst>
      <p:ext uri="{BB962C8B-B14F-4D97-AF65-F5344CB8AC3E}">
        <p14:creationId xmlns:p14="http://schemas.microsoft.com/office/powerpoint/2010/main" val="58619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systems have more perturbed genes than expected by chance?</a:t>
            </a:r>
          </a:p>
          <a:p>
            <a:r>
              <a:rPr lang="en-US" dirty="0"/>
              <a:t>User specifies</a:t>
            </a:r>
          </a:p>
          <a:p>
            <a:pPr lvl="1"/>
            <a:r>
              <a:rPr lang="en-US" sz="1800" dirty="0"/>
              <a:t>A p-value column associated with each </a:t>
            </a:r>
            <a:r>
              <a:rPr lang="en-US" sz="1800" dirty="0" err="1"/>
              <a:t>timepoint</a:t>
            </a:r>
            <a:endParaRPr lang="en-US" sz="1800" dirty="0"/>
          </a:p>
          <a:p>
            <a:pPr lvl="1"/>
            <a:r>
              <a:rPr lang="en-US" sz="1800" dirty="0"/>
              <a:t>Threshold (0.05 in this example)</a:t>
            </a:r>
          </a:p>
          <a:p>
            <a:pPr lvl="1"/>
            <a:r>
              <a:rPr lang="en-US" sz="1800" dirty="0"/>
              <a:t>Multiple hypothesis correction function</a:t>
            </a:r>
          </a:p>
          <a:p>
            <a:r>
              <a:rPr lang="en-US" dirty="0"/>
              <a:t>Compute enrichment score for every system, subsystem</a:t>
            </a:r>
          </a:p>
          <a:p>
            <a:pPr lvl="1"/>
            <a:r>
              <a:rPr lang="en-US" sz="1800" dirty="0"/>
              <a:t>Fisher-exact hypergeometric test</a:t>
            </a:r>
          </a:p>
          <a:p>
            <a:pPr lvl="1"/>
            <a:r>
              <a:rPr lang="en-US" sz="1800" dirty="0"/>
              <a:t>Enrichment score for a system = -log</a:t>
            </a:r>
            <a:r>
              <a:rPr lang="en-US" sz="1800" baseline="-25000" dirty="0"/>
              <a:t>10</a:t>
            </a:r>
            <a:r>
              <a:rPr lang="en-US" sz="1800" dirty="0"/>
              <a:t>(p-value)</a:t>
            </a:r>
          </a:p>
          <a:p>
            <a:r>
              <a:rPr lang="en-US" dirty="0"/>
              <a:t>Panels show</a:t>
            </a:r>
          </a:p>
          <a:p>
            <a:pPr lvl="1"/>
            <a:r>
              <a:rPr lang="en-US" sz="1800" dirty="0"/>
              <a:t>Enrichment scores for each system</a:t>
            </a:r>
          </a:p>
          <a:p>
            <a:pPr lvl="1"/>
            <a:r>
              <a:rPr lang="en-US" sz="1800" dirty="0"/>
              <a:t>Highest component subsystem score</a:t>
            </a:r>
          </a:p>
        </p:txBody>
      </p:sp>
    </p:spTree>
    <p:extLst>
      <p:ext uri="{BB962C8B-B14F-4D97-AF65-F5344CB8AC3E}">
        <p14:creationId xmlns:p14="http://schemas.microsoft.com/office/powerpoint/2010/main" val="119971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1" y="127322"/>
            <a:ext cx="10120868" cy="651654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0" y="1041720"/>
            <a:ext cx="4765872" cy="34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2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Omics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335088"/>
            <a:ext cx="8229600" cy="4689475"/>
          </a:xfrm>
        </p:spPr>
        <p:txBody>
          <a:bodyPr/>
          <a:lstStyle/>
          <a:p>
            <a:r>
              <a:rPr lang="en-US" dirty="0"/>
              <a:t>Interactive tool for analysis of omics data</a:t>
            </a:r>
          </a:p>
          <a:p>
            <a:pPr lvl="1"/>
            <a:r>
              <a:rPr lang="en-US" dirty="0"/>
              <a:t>Gene expression</a:t>
            </a:r>
          </a:p>
          <a:p>
            <a:pPr lvl="1"/>
            <a:r>
              <a:rPr lang="en-US" dirty="0"/>
              <a:t>Proteomics</a:t>
            </a:r>
          </a:p>
          <a:p>
            <a:pPr lvl="1"/>
            <a:r>
              <a:rPr lang="en-US" dirty="0"/>
              <a:t>Metabolomics</a:t>
            </a:r>
          </a:p>
          <a:p>
            <a:pPr lvl="1"/>
            <a:r>
              <a:rPr lang="en-US" dirty="0"/>
              <a:t>Reaction fluxes</a:t>
            </a:r>
          </a:p>
          <a:p>
            <a:endParaRPr lang="en-US" dirty="0"/>
          </a:p>
          <a:p>
            <a:r>
              <a:rPr lang="en-US" dirty="0"/>
              <a:t>Use cases:</a:t>
            </a:r>
          </a:p>
          <a:p>
            <a:pPr lvl="1"/>
            <a:r>
              <a:rPr lang="en-US" dirty="0"/>
              <a:t>Understand an omics dataset at multiple levels</a:t>
            </a:r>
          </a:p>
          <a:p>
            <a:pPr lvl="1"/>
            <a:r>
              <a:rPr lang="en-US" dirty="0"/>
              <a:t>High-level survey of responses of many cellular systems </a:t>
            </a:r>
          </a:p>
          <a:p>
            <a:pPr lvl="1"/>
            <a:r>
              <a:rPr lang="en-US" dirty="0"/>
              <a:t>Examine specific pathways, subsystems of interest in detail</a:t>
            </a:r>
          </a:p>
          <a:p>
            <a:pPr lvl="1"/>
            <a:r>
              <a:rPr lang="en-US" dirty="0"/>
              <a:t>Visualization provides quick understanding of quantitative behavior</a:t>
            </a:r>
          </a:p>
          <a:p>
            <a:pPr lvl="1"/>
            <a:r>
              <a:rPr lang="en-US" dirty="0"/>
              <a:t>Visually detect patterns missed by simple statistical filtering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Omics Dashboard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9" y="1111170"/>
            <a:ext cx="8006154" cy="5405377"/>
          </a:xfrm>
        </p:spPr>
      </p:pic>
      <p:sp>
        <p:nvSpPr>
          <p:cNvPr id="5" name="Oval 4"/>
          <p:cNvSpPr/>
          <p:nvPr/>
        </p:nvSpPr>
        <p:spPr bwMode="auto">
          <a:xfrm>
            <a:off x="2835798" y="1597305"/>
            <a:ext cx="1539433" cy="324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Escherichia coli</a:t>
            </a:r>
            <a:r>
              <a:rPr lang="en-US" dirty="0"/>
              <a:t> transcriptomics data</a:t>
            </a:r>
          </a:p>
          <a:p>
            <a:pPr lvl="1"/>
            <a:r>
              <a:rPr lang="en-US" dirty="0"/>
              <a:t>Von </a:t>
            </a:r>
            <a:r>
              <a:rPr lang="en-US" dirty="0" err="1"/>
              <a:t>Wulffen</a:t>
            </a:r>
            <a:r>
              <a:rPr lang="en-US" dirty="0"/>
              <a:t> et al </a:t>
            </a:r>
            <a:r>
              <a:rPr lang="en-US" i="1" dirty="0"/>
              <a:t>Genes</a:t>
            </a:r>
            <a:r>
              <a:rPr lang="en-US" dirty="0"/>
              <a:t> 8(3) 2017</a:t>
            </a:r>
          </a:p>
          <a:p>
            <a:endParaRPr lang="en-US" dirty="0"/>
          </a:p>
          <a:p>
            <a:r>
              <a:rPr lang="en-US" dirty="0"/>
              <a:t> 10 minute time course following shift from anaerobic to aerobic growth</a:t>
            </a:r>
          </a:p>
          <a:p>
            <a:endParaRPr lang="en-US" dirty="0"/>
          </a:p>
          <a:p>
            <a:r>
              <a:rPr lang="en-US" dirty="0"/>
              <a:t>Normalized average RNA-</a:t>
            </a:r>
            <a:r>
              <a:rPr lang="en-US" dirty="0" err="1"/>
              <a:t>seq</a:t>
            </a:r>
            <a:r>
              <a:rPr lang="en-US" dirty="0"/>
              <a:t> read counts on Y-axis</a:t>
            </a:r>
          </a:p>
        </p:txBody>
      </p:sp>
    </p:spTree>
    <p:extLst>
      <p:ext uri="{BB962C8B-B14F-4D97-AF65-F5344CB8AC3E}">
        <p14:creationId xmlns:p14="http://schemas.microsoft.com/office/powerpoint/2010/main" val="278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Omics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294448"/>
            <a:ext cx="2915783" cy="4986609"/>
          </a:xfrm>
        </p:spPr>
        <p:txBody>
          <a:bodyPr/>
          <a:lstStyle/>
          <a:p>
            <a:r>
              <a:rPr lang="en-US" dirty="0"/>
              <a:t>A series of </a:t>
            </a:r>
            <a:r>
              <a:rPr lang="en-US" b="1" dirty="0"/>
              <a:t>panels</a:t>
            </a:r>
            <a:r>
              <a:rPr lang="en-US" dirty="0"/>
              <a:t> summarize omics data for different cellular systems</a:t>
            </a:r>
          </a:p>
          <a:p>
            <a:endParaRPr lang="en-US" dirty="0"/>
          </a:p>
          <a:p>
            <a:r>
              <a:rPr lang="en-US" dirty="0"/>
              <a:t>Each panel contains a set of </a:t>
            </a:r>
            <a:r>
              <a:rPr lang="en-US" b="1" dirty="0"/>
              <a:t>plots </a:t>
            </a:r>
            <a:r>
              <a:rPr lang="en-US" dirty="0"/>
              <a:t>(subsystems)</a:t>
            </a:r>
          </a:p>
          <a:p>
            <a:endParaRPr lang="en-US" b="1" dirty="0"/>
          </a:p>
          <a:p>
            <a:r>
              <a:rPr lang="en-US" dirty="0"/>
              <a:t>Implemented in JavaScript, using Google Charts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1" y="1025611"/>
            <a:ext cx="6516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7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" y="451346"/>
            <a:ext cx="8724750" cy="6241909"/>
          </a:xfrm>
        </p:spPr>
      </p:pic>
      <p:cxnSp>
        <p:nvCxnSpPr>
          <p:cNvPr id="18" name="Straight Arrow Connector 17"/>
          <p:cNvCxnSpPr/>
          <p:nvPr/>
        </p:nvCxnSpPr>
        <p:spPr bwMode="auto">
          <a:xfrm flipH="1">
            <a:off x="2222340" y="559925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66350" y="324092"/>
            <a:ext cx="245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Colors correspond to </a:t>
            </a:r>
            <a:r>
              <a:rPr lang="en-US" dirty="0" err="1">
                <a:solidFill>
                  <a:srgbClr val="C00000"/>
                </a:solidFill>
              </a:rPr>
              <a:t>timepoints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9253" y="3140437"/>
            <a:ext cx="258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Small dots correspond </a:t>
            </a:r>
            <a:r>
              <a:rPr lang="en-US">
                <a:solidFill>
                  <a:srgbClr val="C00000"/>
                </a:solidFill>
              </a:rPr>
              <a:t>to individual gene expression values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187248" y="5251929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H="1">
            <a:off x="5187248" y="4170039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>
            <a:off x="5187248" y="5567967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H="1">
            <a:off x="2013996" y="4102866"/>
            <a:ext cx="480349" cy="164251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10518" y="3110635"/>
            <a:ext cx="226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Large dots show average over all genes in subsystem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3449256" y="6407070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" y="451346"/>
            <a:ext cx="8650787" cy="615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343876" y="1757642"/>
            <a:ext cx="2876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Bar height corresponds to sum </a:t>
            </a:r>
            <a:r>
              <a:rPr lang="en-US">
                <a:solidFill>
                  <a:srgbClr val="C00000"/>
                </a:solidFill>
              </a:rPr>
              <a:t>of expression values for all genes in subsystem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1738513" y="2275366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Systems and Subsystems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Derived from</a:t>
            </a:r>
          </a:p>
          <a:p>
            <a:pPr lvl="1"/>
            <a:r>
              <a:rPr lang="en-US" dirty="0" err="1"/>
              <a:t>MetaCyc</a:t>
            </a:r>
            <a:r>
              <a:rPr lang="en-US" dirty="0"/>
              <a:t> Pathway Ontology (355 classes, many individual pathways)</a:t>
            </a:r>
          </a:p>
          <a:p>
            <a:pPr lvl="2"/>
            <a:r>
              <a:rPr lang="en-US" dirty="0"/>
              <a:t>E.g. Biosynthesis, Energy Metabolism, Cofactor Biosynthesis, TCA Cycle</a:t>
            </a:r>
          </a:p>
          <a:p>
            <a:pPr lvl="1"/>
            <a:r>
              <a:rPr lang="en-US" dirty="0"/>
              <a:t>Gene Ontology terms (80 terms)</a:t>
            </a:r>
          </a:p>
          <a:p>
            <a:pPr lvl="2"/>
            <a:r>
              <a:rPr lang="en-US" dirty="0"/>
              <a:t>Hand-curated subset, mostly Biological Process, some Cellular Component</a:t>
            </a:r>
          </a:p>
          <a:p>
            <a:pPr lvl="2"/>
            <a:r>
              <a:rPr lang="en-US" dirty="0"/>
              <a:t>E.g. Response to Stimulus, Biofilm, Protein Folding, Outer Membrane Proteins</a:t>
            </a:r>
          </a:p>
          <a:p>
            <a:pPr lvl="1"/>
            <a:r>
              <a:rPr lang="en-US" dirty="0"/>
              <a:t>Other</a:t>
            </a:r>
          </a:p>
          <a:p>
            <a:pPr lvl="2"/>
            <a:r>
              <a:rPr lang="en-US" dirty="0"/>
              <a:t>Transporters, Regulons, Sigma Factors</a:t>
            </a:r>
          </a:p>
          <a:p>
            <a:r>
              <a:rPr lang="en-US" dirty="0"/>
              <a:t>Organism-specific</a:t>
            </a:r>
          </a:p>
          <a:p>
            <a:r>
              <a:rPr lang="en-US" dirty="0"/>
              <a:t>Dataset-specific</a:t>
            </a:r>
          </a:p>
          <a:p>
            <a:r>
              <a:rPr lang="en-US" dirty="0"/>
              <a:t>Users can add or remove plots from any panel</a:t>
            </a:r>
          </a:p>
          <a:p>
            <a:r>
              <a:rPr lang="en-US" dirty="0"/>
              <a:t>Users can create new subsystems from gene set, pathway set, GO term</a:t>
            </a:r>
          </a:p>
        </p:txBody>
      </p:sp>
    </p:spTree>
    <p:extLst>
      <p:ext uri="{BB962C8B-B14F-4D97-AF65-F5344CB8AC3E}">
        <p14:creationId xmlns:p14="http://schemas.microsoft.com/office/powerpoint/2010/main" val="108489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60" y="0"/>
            <a:ext cx="6528535" cy="6870875"/>
          </a:xfrm>
        </p:spPr>
      </p:pic>
    </p:spTree>
    <p:extLst>
      <p:ext uri="{BB962C8B-B14F-4D97-AF65-F5344CB8AC3E}">
        <p14:creationId xmlns:p14="http://schemas.microsoft.com/office/powerpoint/2010/main" val="134094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Top Level Display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3" y="1417638"/>
            <a:ext cx="4359974" cy="4728519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57" y="1417638"/>
            <a:ext cx="4165966" cy="4933204"/>
          </a:xfrm>
        </p:spPr>
      </p:pic>
    </p:spTree>
    <p:extLst>
      <p:ext uri="{BB962C8B-B14F-4D97-AF65-F5344CB8AC3E}">
        <p14:creationId xmlns:p14="http://schemas.microsoft.com/office/powerpoint/2010/main" val="176182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PTools.thmx</Template>
  <TotalTime>7021</TotalTime>
  <Words>523</Words>
  <Application>Microsoft Macintosh PowerPoint</Application>
  <PresentationFormat>On-screen Show (4:3)</PresentationFormat>
  <Paragraphs>86</Paragraphs>
  <Slides>14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Helvetica</vt:lpstr>
      <vt:lpstr>Wingdings</vt:lpstr>
      <vt:lpstr>Office Theme</vt:lpstr>
      <vt:lpstr>The Omics Dashboard </vt:lpstr>
      <vt:lpstr>Omics Dashboard</vt:lpstr>
      <vt:lpstr>Accessing the Omics Dashboard</vt:lpstr>
      <vt:lpstr>Sample Dataset</vt:lpstr>
      <vt:lpstr>Organization of Omics Dashboard</vt:lpstr>
      <vt:lpstr>PowerPoint Presentation</vt:lpstr>
      <vt:lpstr>Dashboard Systems and Subsystems</vt:lpstr>
      <vt:lpstr>PowerPoint Presentation</vt:lpstr>
      <vt:lpstr>Dashboard Top Level Display</vt:lpstr>
      <vt:lpstr>PowerPoint Presentation</vt:lpstr>
      <vt:lpstr>Other Capabilities</vt:lpstr>
      <vt:lpstr>Using the Dashboard </vt:lpstr>
      <vt:lpstr>Enrichment Analysis</vt:lpstr>
      <vt:lpstr>PowerPoint Presentation</vt:lpstr>
    </vt:vector>
  </TitlesOfParts>
  <Company>SRI International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Notification Subscriptions</dc:title>
  <dc:creator>Suzanne Paley</dc:creator>
  <cp:lastModifiedBy>PKarp</cp:lastModifiedBy>
  <cp:revision>66</cp:revision>
  <dcterms:created xsi:type="dcterms:W3CDTF">2016-05-20T14:50:12Z</dcterms:created>
  <dcterms:modified xsi:type="dcterms:W3CDTF">2019-06-09T01:33:29Z</dcterms:modified>
</cp:coreProperties>
</file>