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Default Extension="wmf" ContentType="image/x-wmf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5.xml" ContentType="application/vnd.openxmlformats-officedocument.presentationml.slideLayout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0" r:id="rId1"/>
  </p:sldMasterIdLst>
  <p:notesMasterIdLst>
    <p:notesMasterId r:id="rId10"/>
  </p:notesMasterIdLst>
  <p:handoutMasterIdLst>
    <p:handoutMasterId r:id="rId11"/>
  </p:handoutMasterIdLst>
  <p:sldIdLst>
    <p:sldId id="256" r:id="rId2"/>
    <p:sldId id="1320" r:id="rId3"/>
    <p:sldId id="858" r:id="rId4"/>
    <p:sldId id="1141" r:id="rId5"/>
    <p:sldId id="856" r:id="rId6"/>
    <p:sldId id="857" r:id="rId7"/>
    <p:sldId id="1318" r:id="rId8"/>
    <p:sldId id="1319" r:id="rId9"/>
  </p:sldIdLst>
  <p:sldSz cx="9144000" cy="6858000" type="screen4x3"/>
  <p:notesSz cx="7315200" cy="9601200"/>
  <p:custShowLst>
    <p:custShow name="Comp Sci EcoCyc" id="0">
      <p:sldLst/>
    </p:custShow>
    <p:custShow name="20 min overview" id="1">
      <p:sldLst>
        <p:sld r:id="rId2"/>
      </p:sldLst>
    </p:custShow>
    <p:custShow name="Sales Presentation" id="2">
      <p:sldLst>
        <p:sld r:id="rId2"/>
      </p:sldLst>
    </p:custShow>
  </p:custShow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Helvetica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Helvetica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Helvetica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Helvetica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Helvetica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Helvetica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Helvetica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Helvetica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Helvetic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chemeClr val="tx1"/>
    </p:penClr>
  </p:showPr>
  <p:clrMru>
    <a:srgbClr val="C0C0C0"/>
    <a:srgbClr val="FFFF66"/>
    <a:srgbClr val="00FF00"/>
    <a:srgbClr val="FF6600"/>
    <a:srgbClr val="993300"/>
    <a:srgbClr val="000000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696" y="-1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264"/>
    </p:cViewPr>
  </p:sorterViewPr>
  <p:notesViewPr>
    <p:cSldViewPr>
      <p:cViewPr>
        <p:scale>
          <a:sx n="66" d="100"/>
          <a:sy n="66" d="100"/>
        </p:scale>
        <p:origin x="-912" y="360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6" tIns="0" rIns="20136" bIns="0" numCol="1" anchor="t" anchorCtr="0" compatLnSpc="1">
            <a:prstTxWarp prst="textNoShape">
              <a:avLst/>
            </a:prstTxWarp>
          </a:bodyPr>
          <a:lstStyle>
            <a:lvl1pPr algn="l" defTabSz="965200">
              <a:defRPr sz="1000" b="0" i="1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6" tIns="0" rIns="20136" bIns="0" numCol="1" anchor="t" anchorCtr="0" compatLnSpc="1">
            <a:prstTxWarp prst="textNoShape">
              <a:avLst/>
            </a:prstTxWarp>
          </a:bodyPr>
          <a:lstStyle>
            <a:lvl1pPr algn="r" defTabSz="965200">
              <a:defRPr sz="1000" b="0" i="1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6825" y="727075"/>
            <a:ext cx="4781550" cy="35861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25" tIns="48663" rIns="97325" bIns="486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6" tIns="0" rIns="20136" bIns="0" numCol="1" anchor="b" anchorCtr="0" compatLnSpc="1">
            <a:prstTxWarp prst="textNoShape">
              <a:avLst/>
            </a:prstTxWarp>
          </a:bodyPr>
          <a:lstStyle>
            <a:lvl1pPr algn="l" defTabSz="965200">
              <a:defRPr sz="1000" b="0" i="1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6" tIns="0" rIns="20136" bIns="0" numCol="1" anchor="b" anchorCtr="0" compatLnSpc="1">
            <a:prstTxWarp prst="textNoShape">
              <a:avLst/>
            </a:prstTxWarp>
          </a:bodyPr>
          <a:lstStyle>
            <a:lvl1pPr algn="r" defTabSz="965200">
              <a:defRPr sz="1000" b="0" i="1">
                <a:latin typeface="Arial" charset="0"/>
              </a:defRPr>
            </a:lvl1pPr>
          </a:lstStyle>
          <a:p>
            <a:fld id="{F65BF3F0-DC0D-8B49-985F-B9F12703E36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FA59FA-1209-1C49-9B00-CFA2727E18A8}" type="slidenum">
              <a:rPr lang="en-US"/>
              <a:pPr/>
              <a:t>1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0A9660-F417-AE4A-B103-C116623CED6B}" type="slidenum">
              <a:rPr lang="en-US"/>
              <a:pPr/>
              <a:t>3</a:t>
            </a:fld>
            <a:endParaRPr lang="en-US"/>
          </a:p>
        </p:txBody>
      </p:sp>
      <p:sp>
        <p:nvSpPr>
          <p:cNvPr id="1148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A374AE-80EC-3846-B716-A81B92C7017C}" type="slidenum">
              <a:rPr lang="en-US"/>
              <a:pPr/>
              <a:t>4</a:t>
            </a:fld>
            <a:endParaRPr lang="en-US"/>
          </a:p>
        </p:txBody>
      </p:sp>
      <p:sp>
        <p:nvSpPr>
          <p:cNvPr id="142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FF25DD-49EE-A640-8A21-D43A868E1B48}" type="slidenum">
              <a:rPr lang="en-US"/>
              <a:pPr/>
              <a:t>5</a:t>
            </a:fld>
            <a:endParaRPr lang="en-US"/>
          </a:p>
        </p:txBody>
      </p:sp>
      <p:sp>
        <p:nvSpPr>
          <p:cNvPr id="1146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9C8D09-EC58-354E-8C9B-59C3CA46B1FF}" type="slidenum">
              <a:rPr lang="en-US"/>
              <a:pPr/>
              <a:t>6</a:t>
            </a:fld>
            <a:endParaRPr lang="en-US"/>
          </a:p>
        </p:txBody>
      </p:sp>
      <p:sp>
        <p:nvSpPr>
          <p:cNvPr id="1147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7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Rectangle 3"/>
          <p:cNvSpPr>
            <a:spLocks noGrp="1" noChangeArrowheads="1"/>
          </p:cNvSpPr>
          <p:nvPr>
            <p:ph type="ctrTitle"/>
          </p:nvPr>
        </p:nvSpPr>
        <p:spPr bwMode="auto">
          <a:xfrm>
            <a:off x="1447800" y="1066800"/>
            <a:ext cx="64008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447800" y="3733800"/>
            <a:ext cx="6400800" cy="381000"/>
          </a:xfrm>
        </p:spPr>
        <p:txBody>
          <a:bodyPr/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2890" name="Rectangle 10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D8D8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891" name="Text Box 11"/>
          <p:cNvSpPr txBox="1">
            <a:spLocks noChangeArrowheads="1"/>
          </p:cNvSpPr>
          <p:nvPr/>
        </p:nvSpPr>
        <p:spPr bwMode="auto">
          <a:xfrm>
            <a:off x="23813" y="6607175"/>
            <a:ext cx="457200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fld id="{836E4BA7-B825-7B43-9F8F-C52433042C78}" type="slidenum">
              <a:rPr lang="en-US" sz="1200" b="0">
                <a:solidFill>
                  <a:srgbClr val="000000"/>
                </a:solidFill>
              </a:rPr>
              <a:pPr>
                <a:spcBef>
                  <a:spcPct val="50000"/>
                </a:spcBef>
              </a:pPr>
              <a:t>‹#›</a:t>
            </a:fld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122892" name="Text Box 12"/>
          <p:cNvSpPr txBox="1">
            <a:spLocks noChangeArrowheads="1"/>
          </p:cNvSpPr>
          <p:nvPr/>
        </p:nvSpPr>
        <p:spPr bwMode="auto">
          <a:xfrm>
            <a:off x="5105400" y="6553200"/>
            <a:ext cx="2743200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</a:rPr>
              <a:t>SRI International Bioinformatics</a:t>
            </a:r>
          </a:p>
        </p:txBody>
      </p:sp>
      <p:pic>
        <p:nvPicPr>
          <p:cNvPr id="122893" name="Picture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blackWhite">
          <a:xfrm>
            <a:off x="1828800" y="6478588"/>
            <a:ext cx="1143000" cy="3794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198120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79120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524000"/>
            <a:ext cx="38100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524000"/>
            <a:ext cx="38100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524000"/>
            <a:ext cx="38100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00600" y="1524000"/>
            <a:ext cx="38100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00600" y="4000500"/>
            <a:ext cx="38100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1524000"/>
            <a:ext cx="7772400" cy="48006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24000"/>
            <a:ext cx="38100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00600" y="1524000"/>
            <a:ext cx="38100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00600" y="4000500"/>
            <a:ext cx="38100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240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5240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 bwMode="blackWhite">
      <p:bgPr>
        <a:gradFill rotWithShape="0">
          <a:gsLst>
            <a:gs pos="0">
              <a:srgbClr val="000000"/>
            </a:gs>
            <a:gs pos="100000">
              <a:srgbClr val="0066CC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0" name="Rectangle 4"/>
          <p:cNvSpPr>
            <a:spLocks noGrp="1" noChangeArrowheads="1"/>
          </p:cNvSpPr>
          <p:nvPr>
            <p:ph type="title"/>
          </p:nvPr>
        </p:nvSpPr>
        <p:spPr bwMode="blackWhite">
          <a:xfrm>
            <a:off x="685800" y="0"/>
            <a:ext cx="7924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Arial 32 Pt bold italic</a:t>
            </a:r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body" idx="1"/>
          </p:nvPr>
        </p:nvSpPr>
        <p:spPr bwMode="blackWhite">
          <a:xfrm>
            <a:off x="838200" y="1524000"/>
            <a:ext cx="7772400" cy="480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Title in Arial Bold 24pt</a:t>
            </a:r>
          </a:p>
          <a:p>
            <a:pPr lvl="1"/>
            <a:r>
              <a:rPr lang="en-US"/>
              <a:t>Points arial 24pt</a:t>
            </a:r>
          </a:p>
          <a:p>
            <a:pPr lvl="2"/>
            <a:r>
              <a:rPr lang="en-US"/>
              <a:t>Sub-points 20pt and bullet 50%</a:t>
            </a:r>
          </a:p>
          <a:p>
            <a:pPr lvl="2"/>
            <a:r>
              <a:rPr lang="en-US"/>
              <a:t>Additional sub point</a:t>
            </a:r>
          </a:p>
          <a:p>
            <a:pPr lvl="1"/>
            <a:r>
              <a:rPr lang="en-US"/>
              <a:t>footer area 14pt arial</a:t>
            </a:r>
          </a:p>
          <a:p>
            <a:pPr lvl="1"/>
            <a:r>
              <a:rPr lang="en-US"/>
              <a:t>text box to begin at 2.25 vertical 2.5 horizontal</a:t>
            </a:r>
          </a:p>
          <a:p>
            <a:pPr lvl="1"/>
            <a:r>
              <a:rPr lang="en-US"/>
              <a:t>title to be .75 vertical and .75 horizontal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1866" name="Rectangle 10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D8D8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67" name="Text Box 11"/>
          <p:cNvSpPr txBox="1">
            <a:spLocks noChangeArrowheads="1"/>
          </p:cNvSpPr>
          <p:nvPr/>
        </p:nvSpPr>
        <p:spPr bwMode="auto">
          <a:xfrm>
            <a:off x="23813" y="6607175"/>
            <a:ext cx="457200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fld id="{2DA31AC3-9DAF-2048-9048-526BAB9A2392}" type="slidenum">
              <a:rPr lang="en-US" sz="1200" b="0">
                <a:solidFill>
                  <a:srgbClr val="000000"/>
                </a:solidFill>
              </a:rPr>
              <a:pPr>
                <a:spcBef>
                  <a:spcPct val="50000"/>
                </a:spcBef>
              </a:pPr>
              <a:t>‹#›</a:t>
            </a:fld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121868" name="Text Box 12"/>
          <p:cNvSpPr txBox="1">
            <a:spLocks noChangeArrowheads="1"/>
          </p:cNvSpPr>
          <p:nvPr/>
        </p:nvSpPr>
        <p:spPr bwMode="auto">
          <a:xfrm>
            <a:off x="5105400" y="6553200"/>
            <a:ext cx="2743200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</a:rPr>
              <a:t>SRI International Bioinformatics</a:t>
            </a:r>
          </a:p>
        </p:txBody>
      </p:sp>
      <p:pic>
        <p:nvPicPr>
          <p:cNvPr id="121869" name="Picture 13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blackWhite">
          <a:xfrm>
            <a:off x="1828800" y="6478588"/>
            <a:ext cx="1143000" cy="3794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</p:sldLayoutIdLst>
  <p:transition spd="med"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Arial" charset="0"/>
        </a:defRPr>
      </a:lvl9pPr>
    </p:titleStyle>
    <p:bodyStyle>
      <a:lvl1pPr marL="230188" indent="-2301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l"/>
        <a:defRPr sz="2400" b="1">
          <a:solidFill>
            <a:srgbClr val="FFCC66"/>
          </a:solidFill>
          <a:latin typeface="+mn-lt"/>
          <a:ea typeface="+mn-ea"/>
          <a:cs typeface="+mn-cs"/>
        </a:defRPr>
      </a:lvl1pPr>
      <a:lvl2pPr marL="692150" indent="-230188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68000"/>
        <a:buFont typeface="Monotype Sorts" charset="2"/>
        <a:buChar char="l"/>
        <a:defRPr sz="2400">
          <a:solidFill>
            <a:schemeClr val="tx1"/>
          </a:solidFill>
          <a:latin typeface="Arial Narrow" charset="0"/>
          <a:ea typeface="ＭＳ Ｐゴシック" charset="-128"/>
        </a:defRPr>
      </a:lvl2pPr>
      <a:lvl3pPr marL="10350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50000"/>
        <a:buFont typeface="Monotype Sorts" charset="2"/>
        <a:buChar char="u"/>
        <a:defRPr sz="2000">
          <a:solidFill>
            <a:schemeClr val="tx1"/>
          </a:solidFill>
          <a:latin typeface="Arial Narrow" charset="0"/>
          <a:ea typeface="ＭＳ Ｐゴシック" charset="-128"/>
        </a:defRPr>
      </a:lvl3pPr>
      <a:lvl4pPr marL="13779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100000"/>
        <a:buChar char="–"/>
        <a:defRPr sz="2000">
          <a:solidFill>
            <a:schemeClr val="tx1"/>
          </a:solidFill>
          <a:latin typeface="Arial Narrow" charset="0"/>
          <a:ea typeface="ＭＳ Ｐゴシック" charset="-128"/>
        </a:defRPr>
      </a:lvl4pPr>
      <a:lvl5pPr marL="17208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100000"/>
        <a:buChar char="»"/>
        <a:defRPr sz="2000">
          <a:solidFill>
            <a:schemeClr val="tx1"/>
          </a:solidFill>
          <a:latin typeface="Arial Narrow" charset="0"/>
          <a:ea typeface="ＭＳ Ｐゴシック" charset="-128"/>
        </a:defRPr>
      </a:lvl5pPr>
      <a:lvl6pPr marL="21780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100000"/>
        <a:buChar char="»"/>
        <a:defRPr sz="2000">
          <a:solidFill>
            <a:schemeClr val="tx1"/>
          </a:solidFill>
          <a:latin typeface="Arial Narrow" charset="0"/>
          <a:ea typeface="ＭＳ Ｐゴシック" charset="-128"/>
        </a:defRPr>
      </a:lvl6pPr>
      <a:lvl7pPr marL="26352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100000"/>
        <a:buChar char="»"/>
        <a:defRPr sz="2000">
          <a:solidFill>
            <a:schemeClr val="tx1"/>
          </a:solidFill>
          <a:latin typeface="Arial Narrow" charset="0"/>
          <a:ea typeface="ＭＳ Ｐゴシック" charset="-128"/>
        </a:defRPr>
      </a:lvl7pPr>
      <a:lvl8pPr marL="30924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100000"/>
        <a:buChar char="»"/>
        <a:defRPr sz="2000">
          <a:solidFill>
            <a:schemeClr val="tx1"/>
          </a:solidFill>
          <a:latin typeface="Arial Narrow" charset="0"/>
          <a:ea typeface="ＭＳ Ｐゴシック" charset="-128"/>
        </a:defRPr>
      </a:lvl8pPr>
      <a:lvl9pPr marL="35496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100000"/>
        <a:buChar char="»"/>
        <a:defRPr sz="2000">
          <a:solidFill>
            <a:schemeClr val="tx1"/>
          </a:solidFill>
          <a:latin typeface="Arial Narrow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pkarp@ai.sri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international-lisp-conference.org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371600" y="457200"/>
            <a:ext cx="6400800" cy="1143000"/>
          </a:xfrm>
        </p:spPr>
        <p:txBody>
          <a:bodyPr/>
          <a:lstStyle/>
          <a:p>
            <a:r>
              <a:rPr lang="en-US" dirty="0" smtClean="0"/>
              <a:t>Introduction to Lisp</a:t>
            </a: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2057400"/>
            <a:ext cx="6400800" cy="381000"/>
          </a:xfrm>
        </p:spPr>
        <p:txBody>
          <a:bodyPr/>
          <a:lstStyle/>
          <a:p>
            <a:endParaRPr lang="en-US" sz="2800" dirty="0"/>
          </a:p>
          <a:p>
            <a:r>
              <a:rPr lang="en-US" sz="2800" dirty="0"/>
              <a:t>Peter D. Karp, Ph.D.</a:t>
            </a:r>
          </a:p>
          <a:p>
            <a:r>
              <a:rPr lang="en-US" dirty="0"/>
              <a:t>Bioinformatics Research Group</a:t>
            </a:r>
          </a:p>
          <a:p>
            <a:r>
              <a:rPr lang="en-US" dirty="0"/>
              <a:t>SRI International</a:t>
            </a:r>
          </a:p>
          <a:p>
            <a:r>
              <a:rPr lang="en-US" dirty="0">
                <a:hlinkClick r:id="rId3"/>
              </a:rPr>
              <a:t>pkarp@ai.sri.com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Approx presentation time along with </a:t>
            </a:r>
            <a:r>
              <a:rPr lang="en-US" dirty="0" err="1" smtClean="0"/>
              <a:t>hello.lisp</a:t>
            </a:r>
            <a:r>
              <a:rPr lang="en-US" dirty="0" smtClean="0"/>
              <a:t>: 1.5 hrs</a:t>
            </a:r>
          </a:p>
        </p:txBody>
      </p:sp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 Lisp Programming</a:t>
            </a:r>
            <a:br>
              <a:rPr lang="en-US"/>
            </a:br>
            <a:r>
              <a:rPr lang="en-US"/>
              <a:t>Environment</a:t>
            </a:r>
          </a:p>
        </p:txBody>
      </p:sp>
      <p:sp>
        <p:nvSpPr>
          <p:cNvPr id="87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Interpreted and/or compiled execution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Interactive data exploration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Fabulous </a:t>
            </a:r>
            <a:r>
              <a:rPr lang="en-US" dirty="0"/>
              <a:t>debugging environment</a:t>
            </a:r>
          </a:p>
          <a:p>
            <a:pPr>
              <a:lnSpc>
                <a:spcPct val="90000"/>
              </a:lnSpc>
            </a:pPr>
            <a:r>
              <a:rPr lang="en-US" dirty="0"/>
              <a:t>High-level language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Extensive </a:t>
            </a:r>
            <a:r>
              <a:rPr lang="en-US" dirty="0"/>
              <a:t>built-in </a:t>
            </a:r>
            <a:r>
              <a:rPr lang="en-US" dirty="0" smtClean="0"/>
              <a:t>libraries: XML, </a:t>
            </a:r>
            <a:r>
              <a:rPr lang="en-US" dirty="0" err="1" smtClean="0"/>
              <a:t>regexps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/>
              <a:t>Dynamic redefinition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Find out more!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See  </a:t>
            </a:r>
            <a:r>
              <a:rPr lang="en-US" dirty="0" err="1"/>
              <a:t>ALU.org</a:t>
            </a:r>
            <a:r>
              <a:rPr lang="en-US" dirty="0"/>
              <a:t>  or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</a:t>
            </a:r>
            <a:r>
              <a:rPr lang="en-US" dirty="0">
                <a:hlinkClick r:id="rId3"/>
              </a:rPr>
              <a:t>http://www.international-lisp-conference.org/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 We Code in Common Lisp?</a:t>
            </a:r>
          </a:p>
        </p:txBody>
      </p:sp>
      <p:sp>
        <p:nvSpPr>
          <p:cNvPr id="142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Gatt</a:t>
            </a:r>
            <a:r>
              <a:rPr lang="en-US" dirty="0"/>
              <a:t> studied Lisp and Java implementation of 16 programs by 14 programmers (Intelligence 11:21 2000)</a:t>
            </a:r>
          </a:p>
          <a:p>
            <a:pPr lvl="1"/>
            <a:r>
              <a:rPr lang="en-US" dirty="0"/>
              <a:t>The average Lisp program ran 33 times faster than the average Java program</a:t>
            </a:r>
          </a:p>
          <a:p>
            <a:pPr lvl="1"/>
            <a:r>
              <a:rPr lang="en-US" dirty="0"/>
              <a:t>The average Lisp program was written 5 times faster than the average Java program</a:t>
            </a:r>
          </a:p>
          <a:p>
            <a:r>
              <a:rPr lang="en-US" dirty="0"/>
              <a:t>Roberts compared Java and Lisp implementations of a Domain Name Server (DNS) resolver</a:t>
            </a:r>
          </a:p>
          <a:p>
            <a:pPr lvl="1"/>
            <a:r>
              <a:rPr lang="en-US" sz="2000" dirty="0"/>
              <a:t>http://</a:t>
            </a:r>
            <a:r>
              <a:rPr lang="en-US" sz="2000" dirty="0" err="1"/>
              <a:t>www.findinglisp.com/papers/case_study_java_lisp_dns.html</a:t>
            </a:r>
            <a:endParaRPr lang="en-US" sz="2000" dirty="0"/>
          </a:p>
          <a:p>
            <a:pPr lvl="1"/>
            <a:r>
              <a:rPr lang="en-US" dirty="0"/>
              <a:t>The Lisp version had ½ as many lines</a:t>
            </a:r>
            <a:r>
              <a:rPr lang="en-US" dirty="0" smtClean="0"/>
              <a:t> of code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4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Common Lisp Programming</a:t>
            </a:r>
            <a:br>
              <a:rPr lang="en-US"/>
            </a:br>
            <a:r>
              <a:rPr lang="en-US"/>
              <a:t>Environment</a:t>
            </a:r>
          </a:p>
        </p:txBody>
      </p:sp>
      <p:sp>
        <p:nvSpPr>
          <p:cNvPr id="87142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2819400" cy="5029200"/>
          </a:xfrm>
        </p:spPr>
        <p:txBody>
          <a:bodyPr/>
          <a:lstStyle/>
          <a:p>
            <a:r>
              <a:rPr lang="en-US"/>
              <a:t>Gatt studied Lisp and Java implementation of 16 programs by 14 programmers (Intelligence 11:21 2000)</a:t>
            </a:r>
          </a:p>
          <a:p>
            <a:endParaRPr lang="en-US"/>
          </a:p>
        </p:txBody>
      </p:sp>
      <p:pic>
        <p:nvPicPr>
          <p:cNvPr id="871428" name="Picture 1028" descr="lispjav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40238" y="838200"/>
            <a:ext cx="4249737" cy="60198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Peter Norvig’s Solution</a:t>
            </a:r>
          </a:p>
        </p:txBody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“I wrote my version in Lisp. It took me about 2 hours (compared to a range of 2-8.5 hours for the other Lisp programmers in the study, 3-25 for C/C++ and 4-63 for Java) and I ended up with 45 non-comment non-blank lines (compared with a range of 51-182 for Lisp, and 107-614 for the other languages). (That means that some Java programmer was spending 13 lines and 84 minutes to provide the functionality of each line of my Lisp program.)”</a:t>
            </a:r>
          </a:p>
          <a:p>
            <a:endParaRPr lang="en-US" dirty="0"/>
          </a:p>
          <a:p>
            <a:r>
              <a:rPr lang="en-US" dirty="0" err="1"/>
              <a:t>http://www.norvig.com/java-lisp.html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Interacting with Lisp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Read-</a:t>
            </a:r>
            <a:r>
              <a:rPr lang="en-US" dirty="0" err="1" smtClean="0"/>
              <a:t>eval</a:t>
            </a:r>
            <a:r>
              <a:rPr lang="en-US" dirty="0" smtClean="0"/>
              <a:t>-print loop</a:t>
            </a:r>
          </a:p>
          <a:p>
            <a:endParaRPr lang="en-US" dirty="0" smtClean="0"/>
          </a:p>
          <a:p>
            <a:r>
              <a:rPr lang="en-US" dirty="0" smtClean="0"/>
              <a:t>Load file of code into Lisp image</a:t>
            </a:r>
          </a:p>
          <a:p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 err="1" smtClean="0"/>
              <a:t>Emacs</a:t>
            </a:r>
            <a:r>
              <a:rPr lang="en-US" dirty="0" smtClean="0"/>
              <a:t> to incrementally redefine functions</a:t>
            </a:r>
          </a:p>
          <a:p>
            <a:endParaRPr lang="en-US" dirty="0" smtClean="0"/>
          </a:p>
          <a:p>
            <a:r>
              <a:rPr lang="en-US" dirty="0" err="1" smtClean="0"/>
              <a:t>hello.lisp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Lisp Images -- </a:t>
            </a:r>
            <a:r>
              <a:rPr lang="en-US" dirty="0" err="1" smtClean="0"/>
              <a:t>dumplisp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Load code and data into Lisp virtual memory</a:t>
            </a:r>
          </a:p>
          <a:p>
            <a:endParaRPr lang="en-US" dirty="0" smtClean="0"/>
          </a:p>
          <a:p>
            <a:r>
              <a:rPr lang="en-US" dirty="0" smtClean="0"/>
              <a:t>Save as executable binary file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darkcorporate">
  <a:themeElements>
    <a:clrScheme name="darkcorporate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arkcorpor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274320" rIns="0" bIns="9144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274320" rIns="0" bIns="9144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darkcorpor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rkcorpor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rkcorpor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rkcorpor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rkcorpor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rkcorpor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rkcorpor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BRG Template 2007 Bottom</Template>
  <TotalTime>111170</TotalTime>
  <Words>360</Words>
  <Application>Microsoft Macintosh PowerPoint</Application>
  <PresentationFormat>On-screen Show (4:3)</PresentationFormat>
  <Paragraphs>48</Paragraphs>
  <Slides>8</Slides>
  <Notes>5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  <vt:variant>
        <vt:lpstr>Custom Shows</vt:lpstr>
      </vt:variant>
      <vt:variant>
        <vt:i4>3</vt:i4>
      </vt:variant>
    </vt:vector>
  </HeadingPairs>
  <TitlesOfParts>
    <vt:vector size="12" baseType="lpstr">
      <vt:lpstr>darkcorporate</vt:lpstr>
      <vt:lpstr>Introduction to Lisp</vt:lpstr>
      <vt:lpstr>Slide 2</vt:lpstr>
      <vt:lpstr>Common Lisp Programming Environment</vt:lpstr>
      <vt:lpstr>Why Do We Code in Common Lisp?</vt:lpstr>
      <vt:lpstr>The Common Lisp Programming Environment</vt:lpstr>
      <vt:lpstr>Peter Norvig’s Solution</vt:lpstr>
      <vt:lpstr>Interacting with Lisp</vt:lpstr>
      <vt:lpstr>Lisp Images -- dumplisp</vt:lpstr>
      <vt:lpstr>Comp Sci EcoCyc</vt:lpstr>
      <vt:lpstr>20 min overview</vt:lpstr>
      <vt:lpstr>Sales Presentation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BioCyc</dc:title>
  <dc:subject/>
  <dc:creator>Peter Karp</dc:creator>
  <cp:keywords/>
  <dc:description/>
  <cp:lastModifiedBy>Peter Karp</cp:lastModifiedBy>
  <cp:revision>1100</cp:revision>
  <cp:lastPrinted>2000-01-10T21:27:38Z</cp:lastPrinted>
  <dcterms:created xsi:type="dcterms:W3CDTF">2012-08-04T00:41:51Z</dcterms:created>
  <dcterms:modified xsi:type="dcterms:W3CDTF">2012-08-04T00:42:17Z</dcterms:modified>
  <cp:category/>
</cp:coreProperties>
</file>