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57" r:id="rId4"/>
    <p:sldId id="269" r:id="rId5"/>
    <p:sldId id="258" r:id="rId6"/>
    <p:sldId id="259" r:id="rId7"/>
    <p:sldId id="261" r:id="rId8"/>
    <p:sldId id="260" r:id="rId9"/>
    <p:sldId id="262" r:id="rId10"/>
    <p:sldId id="264" r:id="rId11"/>
    <p:sldId id="29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01" r:id="rId32"/>
    <p:sldId id="302" r:id="rId33"/>
    <p:sldId id="300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Ethanol production vs Oxygen level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Ethanol (conversion %)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12.6</c:v>
                </c:pt>
                <c:pt idx="1">
                  <c:v>8.4</c:v>
                </c:pt>
                <c:pt idx="2">
                  <c:v>5.1</c:v>
                </c:pt>
                <c:pt idx="3">
                  <c:v>3.3</c:v>
                </c:pt>
                <c:pt idx="4">
                  <c:v>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66.0</c:v>
                </c:pt>
                <c:pt idx="2">
                  <c:v>56.0</c:v>
                </c:pt>
                <c:pt idx="3">
                  <c:v>50.0</c:v>
                </c:pt>
                <c:pt idx="4">
                  <c:v>13.0</c:v>
                </c:pt>
              </c:numCache>
            </c:numRef>
          </c:yVal>
        </c:ser>
        <c:axId val="690505064"/>
        <c:axId val="686464808"/>
      </c:scatterChart>
      <c:valAx>
        <c:axId val="690505064"/>
        <c:scaling>
          <c:orientation val="minMax"/>
        </c:scaling>
        <c:axPos val="b"/>
        <c:numFmt formatCode="General" sourceLinked="1"/>
        <c:tickLblPos val="nextTo"/>
        <c:crossAx val="686464808"/>
        <c:crosses val="autoZero"/>
        <c:crossBetween val="midCat"/>
      </c:valAx>
      <c:valAx>
        <c:axId val="686464808"/>
        <c:scaling>
          <c:orientation val="minMax"/>
        </c:scaling>
        <c:axPos val="l"/>
        <c:majorGridlines/>
        <c:numFmt formatCode="General" sourceLinked="1"/>
        <c:tickLblPos val="nextTo"/>
        <c:crossAx val="69050506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89F3-85AF-3044-B979-93932A208220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F7E5D-9C03-DC4A-8B87-07119F5AA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F7E5D-9C03-DC4A-8B87-07119F5AA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6575"/>
            <a:ext cx="5489575" cy="4111625"/>
          </a:xfrm>
          <a:noFill/>
          <a:ln/>
        </p:spPr>
        <p:txBody>
          <a:bodyPr lIns="91548" tIns="45775" rIns="91548" bIns="45775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57D8D-5CFE-0D40-9A81-0D8185F43C0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1CEB-9CEF-49EA-806A-ACBDEDD129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1CEB-9CEF-49EA-806A-ACBDEDD1291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1CEB-9CEF-49EA-806A-ACBDEDD1291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1CEB-9CEF-49EA-806A-ACBDEDD1291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1CEB-9CEF-49EA-806A-ACBDEDD129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108-8975-514E-8E58-934DF155D77A}" type="datetimeFigureOut">
              <a:rPr lang="en-US" smtClean="0"/>
              <a:pPr/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C4D7-7D54-E843-A836-CB76E112B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google.com/site/adriansfamily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annotated genomes to metabolic flux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</a:t>
            </a:r>
            <a:r>
              <a:rPr lang="en-US" dirty="0" err="1" smtClean="0"/>
              <a:t>Zucker</a:t>
            </a:r>
            <a:endParaRPr lang="en-US" dirty="0" smtClean="0"/>
          </a:p>
          <a:p>
            <a:r>
              <a:rPr lang="en-US" dirty="0" smtClean="0"/>
              <a:t>Computational </a:t>
            </a:r>
            <a:r>
              <a:rPr lang="en-US" dirty="0" smtClean="0"/>
              <a:t>Biologist</a:t>
            </a:r>
          </a:p>
          <a:p>
            <a:r>
              <a:rPr lang="en-US" dirty="0" smtClean="0"/>
              <a:t>Broad Institute of MIT and Harvard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</a:t>
            </a:r>
            <a:r>
              <a:rPr lang="en-US" dirty="0" err="1" smtClean="0"/>
              <a:t>EFICAz</a:t>
            </a:r>
            <a:r>
              <a:rPr lang="en-US" dirty="0" smtClean="0"/>
              <a:t> compare </a:t>
            </a:r>
            <a:r>
              <a:rPr lang="en-US" dirty="0" err="1" smtClean="0"/>
              <a:t>vs</a:t>
            </a:r>
            <a:r>
              <a:rPr lang="en-US" dirty="0" smtClean="0"/>
              <a:t> SIT?</a:t>
            </a:r>
            <a:endParaRPr lang="en-US" dirty="0"/>
          </a:p>
        </p:txBody>
      </p:sp>
      <p:pic>
        <p:nvPicPr>
          <p:cNvPr id="4" name="Content Placeholder 3" descr="EFICAz-vs-SI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7138" r="-17138"/>
          <a:stretch>
            <a:fillRect/>
          </a:stretch>
        </p:blipFill>
        <p:spPr>
          <a:xfrm>
            <a:off x="-913021" y="846632"/>
            <a:ext cx="10619641" cy="5840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functional annotation to system modeling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1f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232025"/>
            <a:ext cx="711200" cy="656590"/>
          </a:xfrm>
          <a:prstGeom prst="rect">
            <a:avLst/>
          </a:prstGeom>
        </p:spPr>
      </p:pic>
      <p:pic>
        <p:nvPicPr>
          <p:cNvPr id="7" name="Picture 6" descr="tc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37" y="1143000"/>
            <a:ext cx="2694052" cy="220535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09440" y="2098040"/>
            <a:ext cx="1930400" cy="11734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Pathway predictor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55800" y="2001520"/>
            <a:ext cx="1518920" cy="127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Enzyme predictor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281457" y="3388360"/>
            <a:ext cx="8786414" cy="7406640"/>
            <a:chOff x="281457" y="3388360"/>
            <a:chExt cx="8786414" cy="7406640"/>
          </a:xfrm>
        </p:grpSpPr>
        <p:pic>
          <p:nvPicPr>
            <p:cNvPr id="9" name="Picture 8" descr="Mtb-overview-in-colo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768507" y="3937000"/>
              <a:ext cx="5299364" cy="6858000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>
              <a:off x="6451600" y="3388360"/>
              <a:ext cx="1625600" cy="82296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Model</a:t>
              </a:r>
              <a:endParaRPr lang="en-US" dirty="0"/>
            </a:p>
          </p:txBody>
        </p:sp>
        <p:pic>
          <p:nvPicPr>
            <p:cNvPr id="19" name="Picture 18" descr="GeneChip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57" y="4211320"/>
              <a:ext cx="1521357" cy="901700"/>
            </a:xfrm>
            <a:prstGeom prst="rect">
              <a:avLst/>
            </a:prstGeom>
          </p:spPr>
        </p:pic>
        <p:sp>
          <p:nvSpPr>
            <p:cNvPr id="21" name="U-Turn Arrow 20"/>
            <p:cNvSpPr/>
            <p:nvPr/>
          </p:nvSpPr>
          <p:spPr>
            <a:xfrm>
              <a:off x="3032760" y="3652520"/>
              <a:ext cx="45720" cy="81280"/>
            </a:xfrm>
            <a:prstGeom prst="utur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flipH="1">
              <a:off x="1838960" y="549116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Predictions</a:t>
              </a:r>
              <a:endParaRPr lang="en-US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42580" y="448688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Omics</a:t>
              </a:r>
              <a:r>
                <a:rPr lang="en-US" dirty="0" smtClean="0"/>
                <a:t> data</a:t>
              </a:r>
              <a:endParaRPr lang="en-US" dirty="0"/>
            </a:p>
          </p:txBody>
        </p:sp>
        <p:pic>
          <p:nvPicPr>
            <p:cNvPr id="20" name="Picture 19" descr="NCU04566-mutan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603" y="5491163"/>
              <a:ext cx="1512277" cy="1129862"/>
            </a:xfrm>
            <a:prstGeom prst="rect">
              <a:avLst/>
            </a:prstGeom>
          </p:spPr>
        </p:pic>
      </p:grpSp>
      <p:pic>
        <p:nvPicPr>
          <p:cNvPr id="24" name="Picture 23" descr="rajuphoto_s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57" y="2001520"/>
            <a:ext cx="151480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do with a Flux-balanced model of Metabolism?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Omics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E-flux</a:t>
            </a:r>
          </a:p>
          <a:p>
            <a:pPr lvl="1"/>
            <a:r>
              <a:rPr lang="en-US" dirty="0" err="1" smtClean="0"/>
              <a:t>metabolomics</a:t>
            </a:r>
            <a:endParaRPr lang="en-US" dirty="0" smtClean="0"/>
          </a:p>
          <a:p>
            <a:r>
              <a:rPr lang="en-US" dirty="0" smtClean="0"/>
              <a:t>Phenotype predictions</a:t>
            </a:r>
          </a:p>
          <a:p>
            <a:pPr lvl="1"/>
            <a:r>
              <a:rPr lang="en-US" dirty="0" err="1" smtClean="0"/>
              <a:t>Biolog</a:t>
            </a:r>
            <a:endParaRPr lang="en-US" dirty="0" smtClean="0"/>
          </a:p>
          <a:p>
            <a:pPr lvl="1"/>
            <a:r>
              <a:rPr lang="en-US" dirty="0" smtClean="0"/>
              <a:t>Gene KO</a:t>
            </a:r>
          </a:p>
          <a:p>
            <a:r>
              <a:rPr lang="en-US" dirty="0" smtClean="0"/>
              <a:t>Metabolic engineering</a:t>
            </a:r>
          </a:p>
          <a:p>
            <a:pPr lvl="1"/>
            <a:r>
              <a:rPr lang="en-US" dirty="0" err="1" smtClean="0"/>
              <a:t>Biofuel</a:t>
            </a:r>
            <a:r>
              <a:rPr lang="en-US" dirty="0" smtClean="0"/>
              <a:t> optimization</a:t>
            </a:r>
          </a:p>
          <a:p>
            <a:pPr lvl="1"/>
            <a:r>
              <a:rPr lang="en-US" dirty="0" smtClean="0"/>
              <a:t>Drug targeting</a:t>
            </a:r>
          </a:p>
          <a:p>
            <a:r>
              <a:rPr lang="en-US" dirty="0" smtClean="0"/>
              <a:t>Host-pathogen interactions</a:t>
            </a:r>
          </a:p>
          <a:p>
            <a:pPr lvl="1"/>
            <a:r>
              <a:rPr lang="en-US" dirty="0" smtClean="0"/>
              <a:t>Macrophage-TB</a:t>
            </a:r>
          </a:p>
          <a:p>
            <a:pPr lvl="1"/>
            <a:r>
              <a:rPr lang="en-US" dirty="0" smtClean="0"/>
              <a:t>TB-</a:t>
            </a:r>
            <a:r>
              <a:rPr lang="en-US" dirty="0" err="1" smtClean="0"/>
              <a:t>mycobacteriophage</a:t>
            </a:r>
            <a:endParaRPr lang="en-US" dirty="0" smtClean="0"/>
          </a:p>
          <a:p>
            <a:r>
              <a:rPr lang="en-US" b="1" dirty="0" smtClean="0"/>
              <a:t>But first, you need a reliable model!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Algorithms for Debugging Metabolic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 network is too complicated.</a:t>
            </a:r>
          </a:p>
          <a:p>
            <a:r>
              <a:rPr lang="en-US" dirty="0" smtClean="0"/>
              <a:t>The metabolic network is infeasible.</a:t>
            </a:r>
          </a:p>
          <a:p>
            <a:r>
              <a:rPr lang="en-US" dirty="0" smtClean="0"/>
              <a:t>E-flux results in dead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feasible model under the given nutrient conditions, find the fewest number of nonzero fluxes that still results in a viable organism.</a:t>
            </a:r>
          </a:p>
          <a:p>
            <a:pPr>
              <a:buNone/>
            </a:pPr>
            <a:r>
              <a:rPr lang="en-US" dirty="0" smtClean="0"/>
              <a:t>minimize </a:t>
            </a:r>
            <a:r>
              <a:rPr lang="en-US" b="1" dirty="0" err="1" smtClean="0"/>
              <a:t>card</a:t>
            </a:r>
            <a:r>
              <a:rPr lang="en-US" dirty="0" err="1" smtClean="0"/>
              <a:t>(</a:t>
            </a:r>
            <a:r>
              <a:rPr lang="en-US" i="1" dirty="0" err="1" smtClean="0"/>
              <a:t>v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subject to:  </a:t>
            </a:r>
          </a:p>
          <a:p>
            <a:pPr>
              <a:buNone/>
            </a:pPr>
            <a:r>
              <a:rPr lang="en-US" i="1" dirty="0" err="1" smtClean="0"/>
              <a:t>Sv</a:t>
            </a:r>
            <a:r>
              <a:rPr lang="en-US" i="1" dirty="0" smtClean="0"/>
              <a:t> = 0, </a:t>
            </a:r>
          </a:p>
          <a:p>
            <a:pPr>
              <a:buNone/>
            </a:pPr>
            <a:r>
              <a:rPr lang="en-US" i="1" dirty="0" err="1" smtClean="0"/>
              <a:t>l</a:t>
            </a:r>
            <a:r>
              <a:rPr lang="en-US" i="1" dirty="0" smtClean="0"/>
              <a:t> &lt;= </a:t>
            </a:r>
            <a:r>
              <a:rPr lang="en-US" i="1" dirty="0" err="1" smtClean="0"/>
              <a:t>v</a:t>
            </a:r>
            <a:r>
              <a:rPr lang="en-US" i="1" dirty="0" smtClean="0"/>
              <a:t> &lt;= </a:t>
            </a:r>
            <a:r>
              <a:rPr lang="en-US" i="1" dirty="0" err="1" smtClean="0"/>
              <a:t>u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Reaction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infeasible model, find a reaction with the smallest number of reactants and products that results in a feasible model.</a:t>
            </a:r>
          </a:p>
          <a:p>
            <a:pPr>
              <a:buNone/>
            </a:pPr>
            <a:r>
              <a:rPr lang="en-US" dirty="0" smtClean="0"/>
              <a:t>minimize</a:t>
            </a:r>
            <a:r>
              <a:rPr lang="en-US" i="1" dirty="0" smtClean="0"/>
              <a:t> </a:t>
            </a:r>
            <a:r>
              <a:rPr lang="en-US" b="1" dirty="0" smtClean="0"/>
              <a:t>card</a:t>
            </a:r>
            <a:r>
              <a:rPr lang="en-US" i="1" dirty="0" smtClean="0"/>
              <a:t>( </a:t>
            </a:r>
            <a:r>
              <a:rPr lang="en-US" i="1" dirty="0" err="1" smtClean="0"/>
              <a:t>r</a:t>
            </a:r>
            <a:r>
              <a:rPr lang="en-US" i="1" dirty="0" smtClean="0"/>
              <a:t> )</a:t>
            </a:r>
          </a:p>
          <a:p>
            <a:pPr>
              <a:buNone/>
            </a:pPr>
            <a:r>
              <a:rPr lang="en-US" dirty="0" smtClean="0"/>
              <a:t>subject to </a:t>
            </a:r>
          </a:p>
          <a:p>
            <a:pPr>
              <a:buNone/>
            </a:pPr>
            <a:r>
              <a:rPr lang="en-US" i="1" dirty="0" err="1" smtClean="0"/>
              <a:t>Sv</a:t>
            </a:r>
            <a:r>
              <a:rPr lang="en-US" i="1" dirty="0" smtClean="0"/>
              <a:t> + </a:t>
            </a:r>
            <a:r>
              <a:rPr lang="en-US" i="1" dirty="0" err="1" smtClean="0"/>
              <a:t>r</a:t>
            </a:r>
            <a:r>
              <a:rPr lang="en-US" i="1" dirty="0" smtClean="0"/>
              <a:t> = 0</a:t>
            </a:r>
          </a:p>
          <a:p>
            <a:pPr>
              <a:buNone/>
            </a:pPr>
            <a:r>
              <a:rPr lang="en-US" i="1" dirty="0" smtClean="0"/>
              <a:t>l &lt;= </a:t>
            </a:r>
            <a:r>
              <a:rPr lang="en-US" i="1" dirty="0" err="1" smtClean="0"/>
              <a:t>v</a:t>
            </a:r>
            <a:r>
              <a:rPr lang="en-US" i="1" dirty="0" smtClean="0"/>
              <a:t> &lt;= </a:t>
            </a:r>
            <a:r>
              <a:rPr lang="en-US" i="1" dirty="0" err="1" smtClean="0"/>
              <a:t>u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Limit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set of (feasible) baseline limits, and an (infeasible) set of expression-constrained flux limits, find the smallest number of adjustments to the flux limits that results in feasible model (without exceeding the baseline constraints).</a:t>
            </a:r>
          </a:p>
          <a:p>
            <a:pPr>
              <a:buNone/>
            </a:pPr>
            <a:r>
              <a:rPr lang="en-US" dirty="0" smtClean="0"/>
              <a:t>minimize </a:t>
            </a:r>
            <a:r>
              <a:rPr lang="en-US" b="1" dirty="0" err="1" smtClean="0"/>
              <a:t>card</a:t>
            </a:r>
            <a:r>
              <a:rPr lang="en-US" dirty="0" err="1" smtClean="0"/>
              <a:t>(</a:t>
            </a:r>
            <a:r>
              <a:rPr lang="en-US" i="1" dirty="0" err="1" smtClean="0"/>
              <a:t>dl</a:t>
            </a:r>
            <a:r>
              <a:rPr lang="en-US" dirty="0" smtClean="0"/>
              <a:t>) + </a:t>
            </a:r>
            <a:r>
              <a:rPr lang="en-US" b="1" dirty="0" err="1" smtClean="0"/>
              <a:t>card</a:t>
            </a:r>
            <a:r>
              <a:rPr lang="en-US" dirty="0" err="1" smtClean="0"/>
              <a:t>(</a:t>
            </a:r>
            <a:r>
              <a:rPr lang="en-US" i="1" dirty="0" err="1" smtClean="0"/>
              <a:t>du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subject to: </a:t>
            </a:r>
          </a:p>
          <a:p>
            <a:pPr>
              <a:buNone/>
            </a:pPr>
            <a:r>
              <a:rPr lang="en-US" i="1" dirty="0" err="1" smtClean="0"/>
              <a:t>Sv</a:t>
            </a:r>
            <a:r>
              <a:rPr lang="en-US" i="1" dirty="0" smtClean="0"/>
              <a:t> = 0,</a:t>
            </a:r>
          </a:p>
          <a:p>
            <a:pPr>
              <a:buNone/>
            </a:pPr>
            <a:r>
              <a:rPr lang="en-US" i="1" dirty="0" err="1" smtClean="0"/>
              <a:t>l</a:t>
            </a:r>
            <a:r>
              <a:rPr lang="en-US" i="1" dirty="0" smtClean="0"/>
              <a:t> – dl &lt;= </a:t>
            </a:r>
            <a:r>
              <a:rPr lang="en-US" i="1" dirty="0" err="1" smtClean="0"/>
              <a:t>v</a:t>
            </a:r>
            <a:r>
              <a:rPr lang="en-US" i="1" dirty="0" smtClean="0"/>
              <a:t> &lt;= </a:t>
            </a:r>
            <a:r>
              <a:rPr lang="en-US" i="1" dirty="0" err="1" smtClean="0"/>
              <a:t>u+du</a:t>
            </a: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l</a:t>
            </a:r>
            <a:r>
              <a:rPr lang="en-US" i="1" dirty="0" smtClean="0"/>
              <a:t>-dl &gt;= l_0, </a:t>
            </a:r>
            <a:r>
              <a:rPr lang="en-US" i="1" dirty="0" err="1" smtClean="0"/>
              <a:t>u</a:t>
            </a:r>
            <a:r>
              <a:rPr lang="en-US" i="1" dirty="0" smtClean="0"/>
              <a:t>+ du &lt;= u_0</a:t>
            </a:r>
          </a:p>
          <a:p>
            <a:pPr>
              <a:buNone/>
            </a:pPr>
            <a:r>
              <a:rPr lang="en-US" i="1" dirty="0" smtClean="0"/>
              <a:t>dl &gt;= 0, du &gt;=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these problems is a special case of the minimum cardinality problem</a:t>
            </a:r>
          </a:p>
          <a:p>
            <a:pPr>
              <a:buNone/>
            </a:pPr>
            <a:r>
              <a:rPr lang="en-US" dirty="0" smtClean="0"/>
              <a:t>Minimize </a:t>
            </a:r>
            <a:r>
              <a:rPr lang="en-US" b="1" dirty="0" smtClean="0"/>
              <a:t>card</a:t>
            </a:r>
            <a:r>
              <a:rPr lang="en-US" dirty="0" smtClean="0"/>
              <a:t>( </a:t>
            </a:r>
            <a:r>
              <a:rPr lang="en-US" i="1" dirty="0" err="1" smtClean="0"/>
              <a:t>x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Subject to </a:t>
            </a:r>
          </a:p>
          <a:p>
            <a:pPr>
              <a:buNone/>
            </a:pPr>
            <a:r>
              <a:rPr lang="en-US" i="1" dirty="0" smtClean="0"/>
              <a:t>Ax + By &gt;= </a:t>
            </a:r>
            <a:r>
              <a:rPr lang="en-US" i="1" dirty="0" err="1" smtClean="0"/>
              <a:t>f</a:t>
            </a: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Cx</a:t>
            </a:r>
            <a:r>
              <a:rPr lang="en-US" i="1" dirty="0" smtClean="0"/>
              <a:t> + </a:t>
            </a:r>
            <a:r>
              <a:rPr lang="en-US" i="1" dirty="0" err="1" smtClean="0"/>
              <a:t>Dy</a:t>
            </a:r>
            <a:r>
              <a:rPr lang="en-US" i="1" dirty="0" smtClean="0"/>
              <a:t> = </a:t>
            </a:r>
            <a:r>
              <a:rPr lang="en-US" i="1" dirty="0" err="1" smtClean="0"/>
              <a:t>g</a:t>
            </a:r>
            <a:endParaRPr lang="en-US" i="1" dirty="0" smtClean="0"/>
          </a:p>
          <a:p>
            <a:r>
              <a:rPr lang="en-US" dirty="0" smtClean="0"/>
              <a:t>Caveat: the minimum cardinality problem is NP-Hard!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Optimization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results from Compressed Sensing have shown that minimizing the L1-norm is a decent heuristic</a:t>
            </a:r>
          </a:p>
          <a:p>
            <a:r>
              <a:rPr lang="en-US" dirty="0" smtClean="0"/>
              <a:t>Iterative methods can improve the results</a:t>
            </a:r>
          </a:p>
          <a:p>
            <a:r>
              <a:rPr lang="en-US" dirty="0" smtClean="0"/>
              <a:t>Instead of minimize </a:t>
            </a:r>
            <a:r>
              <a:rPr lang="en-US" b="1" dirty="0" smtClean="0"/>
              <a:t>card</a:t>
            </a:r>
            <a:r>
              <a:rPr lang="en-US" dirty="0" smtClean="0"/>
              <a:t>( </a:t>
            </a:r>
            <a:r>
              <a:rPr lang="en-US" i="1" dirty="0" err="1" smtClean="0"/>
              <a:t>x</a:t>
            </a:r>
            <a:r>
              <a:rPr lang="en-US" dirty="0" smtClean="0"/>
              <a:t> ), </a:t>
            </a:r>
          </a:p>
          <a:p>
            <a:pPr>
              <a:buNone/>
            </a:pPr>
            <a:r>
              <a:rPr lang="en-US" dirty="0" smtClean="0"/>
              <a:t>Minimize </a:t>
            </a:r>
            <a:r>
              <a:rPr lang="en-US" b="1" dirty="0" err="1" smtClean="0"/>
              <a:t>norm</a:t>
            </a:r>
            <a:r>
              <a:rPr lang="en-US" dirty="0" err="1" smtClean="0"/>
              <a:t>(</a:t>
            </a:r>
            <a:r>
              <a:rPr lang="en-US" b="1" dirty="0" err="1" smtClean="0"/>
              <a:t>diag</a:t>
            </a:r>
            <a:r>
              <a:rPr lang="en-US" dirty="0" err="1" smtClean="0"/>
              <a:t>(</a:t>
            </a:r>
            <a:r>
              <a:rPr lang="en-US" i="1" dirty="0" err="1" smtClean="0"/>
              <a:t>w</a:t>
            </a:r>
            <a:r>
              <a:rPr lang="en-US" dirty="0" smtClean="0"/>
              <a:t>) </a:t>
            </a:r>
            <a:r>
              <a:rPr lang="en-US" i="1" dirty="0" err="1" smtClean="0"/>
              <a:t>x</a:t>
            </a:r>
            <a:r>
              <a:rPr lang="en-US" i="1" dirty="0" smtClean="0"/>
              <a:t>, 1</a:t>
            </a:r>
            <a:r>
              <a:rPr lang="en-US" dirty="0" smtClean="0"/>
              <a:t>) = </a:t>
            </a:r>
            <a:r>
              <a:rPr lang="en-US" b="1" dirty="0" err="1" smtClean="0"/>
              <a:t>sum</a:t>
            </a:r>
            <a:r>
              <a:rPr lang="en-US" dirty="0" err="1" smtClean="0"/>
              <a:t>(</a:t>
            </a:r>
            <a:r>
              <a:rPr lang="en-US" i="1" dirty="0" err="1" smtClean="0"/>
              <a:t>w_i</a:t>
            </a:r>
            <a:r>
              <a:rPr lang="en-US" i="1" dirty="0" smtClean="0"/>
              <a:t> </a:t>
            </a:r>
            <a:r>
              <a:rPr lang="en-US" dirty="0" smtClean="0"/>
              <a:t>|</a:t>
            </a:r>
            <a:r>
              <a:rPr lang="en-US" i="1" dirty="0" err="1" smtClean="0"/>
              <a:t>x_i</a:t>
            </a:r>
            <a:r>
              <a:rPr lang="en-US" dirty="0" smtClean="0"/>
              <a:t>| )</a:t>
            </a:r>
          </a:p>
          <a:p>
            <a:pPr>
              <a:buNone/>
            </a:pPr>
            <a:r>
              <a:rPr lang="en-US" dirty="0" smtClean="0"/>
              <a:t>Update </a:t>
            </a:r>
            <a:r>
              <a:rPr lang="en-US" i="1" dirty="0" err="1" smtClean="0"/>
              <a:t>w_i</a:t>
            </a:r>
            <a:r>
              <a:rPr lang="en-US" i="1" dirty="0" smtClean="0"/>
              <a:t> = 1/(epsilon + </a:t>
            </a:r>
            <a:r>
              <a:rPr lang="en-US" dirty="0" smtClean="0"/>
              <a:t>|</a:t>
            </a:r>
            <a:r>
              <a:rPr lang="en-US" i="1" dirty="0" err="1" smtClean="0"/>
              <a:t>x_i</a:t>
            </a:r>
            <a:r>
              <a:rPr lang="en-US" dirty="0" smtClean="0"/>
              <a:t>|</a:t>
            </a:r>
            <a:r>
              <a:rPr lang="en-US" i="1" dirty="0" smtClean="0"/>
              <a:t>), </a:t>
            </a:r>
            <a:r>
              <a:rPr lang="en-US" i="1" dirty="0" err="1" smtClean="0"/>
              <a:t>i</a:t>
            </a:r>
            <a:r>
              <a:rPr lang="en-US" i="1" dirty="0" smtClean="0"/>
              <a:t>=1,…,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software packages in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err="1" smtClean="0"/>
              <a:t>Cvx</a:t>
            </a:r>
            <a:r>
              <a:rPr lang="en-US" dirty="0" smtClean="0"/>
              <a:t> (</a:t>
            </a:r>
            <a:r>
              <a:rPr lang="en-US" dirty="0" err="1" smtClean="0"/>
              <a:t>Sedumi</a:t>
            </a:r>
            <a:r>
              <a:rPr lang="en-US" dirty="0" smtClean="0"/>
              <a:t> and spdt3)</a:t>
            </a:r>
          </a:p>
          <a:p>
            <a:pPr lvl="1"/>
            <a:r>
              <a:rPr lang="en-US" dirty="0" err="1" smtClean="0"/>
              <a:t>Glpkmex</a:t>
            </a:r>
            <a:r>
              <a:rPr lang="en-US" dirty="0" smtClean="0"/>
              <a:t>  (GLPK)</a:t>
            </a:r>
          </a:p>
          <a:p>
            <a:pPr lvl="1"/>
            <a:r>
              <a:rPr lang="en-US" dirty="0" err="1" smtClean="0"/>
              <a:t>Cplexmex</a:t>
            </a:r>
            <a:r>
              <a:rPr lang="en-US" dirty="0" smtClean="0"/>
              <a:t> (CPLEX)</a:t>
            </a:r>
          </a:p>
          <a:p>
            <a:r>
              <a:rPr lang="en-US" dirty="0" smtClean="0"/>
              <a:t>min cardinality</a:t>
            </a:r>
          </a:p>
          <a:p>
            <a:pPr lvl="1"/>
            <a:r>
              <a:rPr lang="en-US" dirty="0" smtClean="0"/>
              <a:t>MILP and L1 heuristic version</a:t>
            </a:r>
          </a:p>
          <a:p>
            <a:r>
              <a:rPr lang="en-US" dirty="0" smtClean="0"/>
              <a:t>min limit adjustment</a:t>
            </a:r>
          </a:p>
          <a:p>
            <a:pPr lvl="1"/>
            <a:r>
              <a:rPr lang="en-US" dirty="0" smtClean="0"/>
              <a:t>MILP and L1 heuristic version</a:t>
            </a:r>
          </a:p>
          <a:p>
            <a:r>
              <a:rPr lang="en-US" dirty="0" smtClean="0"/>
              <a:t>Min limit adjustment =&gt; min cardinality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functional annotation to system modeling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1f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232025"/>
            <a:ext cx="711200" cy="656590"/>
          </a:xfrm>
          <a:prstGeom prst="rect">
            <a:avLst/>
          </a:prstGeom>
        </p:spPr>
      </p:pic>
      <p:pic>
        <p:nvPicPr>
          <p:cNvPr id="7" name="Picture 6" descr="tc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37" y="1143000"/>
            <a:ext cx="2694052" cy="220535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09440" y="2098040"/>
            <a:ext cx="1930400" cy="11734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Pathway predictor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55800" y="2001520"/>
            <a:ext cx="1518920" cy="127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Enzyme predictor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281457" y="3388360"/>
            <a:ext cx="8786414" cy="7406640"/>
            <a:chOff x="281457" y="3388360"/>
            <a:chExt cx="8786414" cy="7406640"/>
          </a:xfrm>
        </p:grpSpPr>
        <p:pic>
          <p:nvPicPr>
            <p:cNvPr id="9" name="Picture 8" descr="Mtb-overview-in-colo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768507" y="3937000"/>
              <a:ext cx="5299364" cy="6858000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>
              <a:off x="6451600" y="3388360"/>
              <a:ext cx="1625600" cy="82296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Model</a:t>
              </a:r>
              <a:endParaRPr lang="en-US" dirty="0"/>
            </a:p>
          </p:txBody>
        </p:sp>
        <p:pic>
          <p:nvPicPr>
            <p:cNvPr id="19" name="Picture 18" descr="GeneChip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57" y="4211320"/>
              <a:ext cx="1521357" cy="901700"/>
            </a:xfrm>
            <a:prstGeom prst="rect">
              <a:avLst/>
            </a:prstGeom>
          </p:spPr>
        </p:pic>
        <p:sp>
          <p:nvSpPr>
            <p:cNvPr id="21" name="U-Turn Arrow 20"/>
            <p:cNvSpPr/>
            <p:nvPr/>
          </p:nvSpPr>
          <p:spPr>
            <a:xfrm>
              <a:off x="3032760" y="3652520"/>
              <a:ext cx="45720" cy="81280"/>
            </a:xfrm>
            <a:prstGeom prst="utur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flipH="1">
              <a:off x="1838960" y="549116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Predictions</a:t>
              </a:r>
              <a:endParaRPr lang="en-US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42580" y="448688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Omics</a:t>
              </a:r>
              <a:r>
                <a:rPr lang="en-US" dirty="0" smtClean="0"/>
                <a:t> data</a:t>
              </a:r>
              <a:endParaRPr lang="en-US" dirty="0"/>
            </a:p>
          </p:txBody>
        </p:sp>
        <p:pic>
          <p:nvPicPr>
            <p:cNvPr id="20" name="Picture 19" descr="NCU04566-mutan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603" y="5491163"/>
              <a:ext cx="1512277" cy="1129862"/>
            </a:xfrm>
            <a:prstGeom prst="rect">
              <a:avLst/>
            </a:prstGeom>
          </p:spPr>
        </p:pic>
      </p:grpSp>
      <p:pic>
        <p:nvPicPr>
          <p:cNvPr id="24" name="Picture 23" descr="rajuphoto_s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57" y="2001520"/>
            <a:ext cx="151480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functional annotation to system modeling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1f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232025"/>
            <a:ext cx="711200" cy="656590"/>
          </a:xfrm>
          <a:prstGeom prst="rect">
            <a:avLst/>
          </a:prstGeom>
        </p:spPr>
      </p:pic>
      <p:pic>
        <p:nvPicPr>
          <p:cNvPr id="7" name="Picture 6" descr="tc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37" y="1143000"/>
            <a:ext cx="2694052" cy="220535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09440" y="2098040"/>
            <a:ext cx="1930400" cy="11734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Pathway predictor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55800" y="2001520"/>
            <a:ext cx="1518920" cy="127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Enzyme predictor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281457" y="3388360"/>
            <a:ext cx="8786414" cy="7406640"/>
            <a:chOff x="281457" y="3388360"/>
            <a:chExt cx="8786414" cy="7406640"/>
          </a:xfrm>
        </p:grpSpPr>
        <p:pic>
          <p:nvPicPr>
            <p:cNvPr id="9" name="Picture 8" descr="Mtb-overview-in-colo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768507" y="3937000"/>
              <a:ext cx="5299364" cy="6858000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>
              <a:off x="6451600" y="3388360"/>
              <a:ext cx="1625600" cy="82296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Model</a:t>
              </a:r>
              <a:endParaRPr lang="en-US" dirty="0"/>
            </a:p>
          </p:txBody>
        </p:sp>
        <p:pic>
          <p:nvPicPr>
            <p:cNvPr id="19" name="Picture 18" descr="GeneChip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57" y="4211320"/>
              <a:ext cx="1521357" cy="901700"/>
            </a:xfrm>
            <a:prstGeom prst="rect">
              <a:avLst/>
            </a:prstGeom>
          </p:spPr>
        </p:pic>
        <p:sp>
          <p:nvSpPr>
            <p:cNvPr id="21" name="U-Turn Arrow 20"/>
            <p:cNvSpPr/>
            <p:nvPr/>
          </p:nvSpPr>
          <p:spPr>
            <a:xfrm>
              <a:off x="3032760" y="3652520"/>
              <a:ext cx="45720" cy="81280"/>
            </a:xfrm>
            <a:prstGeom prst="utur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flipH="1">
              <a:off x="1838960" y="549116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Predictions</a:t>
              </a:r>
              <a:endParaRPr lang="en-US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842580" y="4486883"/>
              <a:ext cx="2288668" cy="635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Omics</a:t>
              </a:r>
              <a:r>
                <a:rPr lang="en-US" dirty="0" smtClean="0"/>
                <a:t> data</a:t>
              </a:r>
              <a:endParaRPr lang="en-US" dirty="0"/>
            </a:p>
          </p:txBody>
        </p:sp>
        <p:pic>
          <p:nvPicPr>
            <p:cNvPr id="20" name="Picture 19" descr="NCU04566-mutan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603" y="5491163"/>
              <a:ext cx="1512277" cy="1129862"/>
            </a:xfrm>
            <a:prstGeom prst="rect">
              <a:avLst/>
            </a:prstGeom>
          </p:spPr>
        </p:pic>
      </p:grpSp>
      <p:pic>
        <p:nvPicPr>
          <p:cNvPr id="24" name="Picture 23" descr="rajuphoto_s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57" y="2001520"/>
            <a:ext cx="1514805" cy="122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</a:t>
            </a:r>
            <a:r>
              <a:rPr lang="en-US" dirty="0" err="1" smtClean="0"/>
              <a:t>PathwayTools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Tuberculosis - NIAID</a:t>
            </a:r>
          </a:p>
          <a:p>
            <a:r>
              <a:rPr lang="en-US" dirty="0" err="1" smtClean="0"/>
              <a:t>Biofuels</a:t>
            </a:r>
            <a:r>
              <a:rPr lang="en-US" dirty="0" smtClean="0"/>
              <a:t> – </a:t>
            </a:r>
            <a:r>
              <a:rPr lang="en-US" dirty="0" err="1" smtClean="0"/>
              <a:t>Neurospora</a:t>
            </a:r>
            <a:r>
              <a:rPr lang="en-US" dirty="0" smtClean="0"/>
              <a:t>, </a:t>
            </a:r>
            <a:r>
              <a:rPr lang="en-US" dirty="0" err="1" smtClean="0"/>
              <a:t>Rhodococcus</a:t>
            </a:r>
            <a:endParaRPr lang="en-US" dirty="0" smtClean="0"/>
          </a:p>
          <a:p>
            <a:r>
              <a:rPr lang="en-US" dirty="0" err="1" smtClean="0"/>
              <a:t>Metagenomics</a:t>
            </a:r>
            <a:r>
              <a:rPr lang="en-US" dirty="0" smtClean="0"/>
              <a:t> – Human </a:t>
            </a:r>
            <a:r>
              <a:rPr lang="en-US" dirty="0" err="1" smtClean="0"/>
              <a:t>Microbiome</a:t>
            </a:r>
            <a:r>
              <a:rPr lang="en-US" dirty="0" smtClean="0"/>
              <a:t>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2"/>
          <p:cNvSpPr>
            <a:spLocks noChangeArrowheads="1"/>
          </p:cNvSpPr>
          <p:nvPr/>
        </p:nvSpPr>
        <p:spPr bwMode="auto">
          <a:xfrm>
            <a:off x="166688" y="3055938"/>
            <a:ext cx="8832850" cy="1482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1">
              <a:latin typeface="Helvetica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Comprehensive Biochemical and Transcriptional Profiling for TB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414338" y="3487738"/>
            <a:ext cx="893762" cy="60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</a:rPr>
              <a:t>ChIP-Seq</a:t>
            </a:r>
          </a:p>
        </p:txBody>
      </p:sp>
      <p:sp>
        <p:nvSpPr>
          <p:cNvPr id="295941" name="AutoShape 5"/>
          <p:cNvSpPr>
            <a:spLocks noChangeArrowheads="1"/>
          </p:cNvSpPr>
          <p:nvPr/>
        </p:nvSpPr>
        <p:spPr bwMode="auto">
          <a:xfrm>
            <a:off x="1414463" y="3489325"/>
            <a:ext cx="1393825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  <a:cs typeface="+mn-cs"/>
              </a:rPr>
              <a:t>Transcriptomics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4414838" y="3489325"/>
            <a:ext cx="1393825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  <a:cs typeface="+mn-cs"/>
              </a:rPr>
              <a:t>Proteomics</a:t>
            </a:r>
          </a:p>
        </p:txBody>
      </p:sp>
      <p:sp>
        <p:nvSpPr>
          <p:cNvPr id="295943" name="AutoShape 7"/>
          <p:cNvSpPr>
            <a:spLocks noChangeArrowheads="1"/>
          </p:cNvSpPr>
          <p:nvPr/>
        </p:nvSpPr>
        <p:spPr bwMode="auto">
          <a:xfrm>
            <a:off x="2914650" y="3489325"/>
            <a:ext cx="1393825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  <a:cs typeface="+mn-cs"/>
              </a:rPr>
              <a:t>Glycomics</a:t>
            </a:r>
          </a:p>
        </p:txBody>
      </p:sp>
      <p:sp>
        <p:nvSpPr>
          <p:cNvPr id="295944" name="AutoShape 8"/>
          <p:cNvSpPr>
            <a:spLocks noChangeArrowheads="1"/>
          </p:cNvSpPr>
          <p:nvPr/>
        </p:nvSpPr>
        <p:spPr bwMode="auto">
          <a:xfrm>
            <a:off x="5915025" y="3489325"/>
            <a:ext cx="1393825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  <a:cs typeface="+mn-cs"/>
              </a:rPr>
              <a:t>Lipidomics</a:t>
            </a:r>
          </a:p>
        </p:txBody>
      </p:sp>
      <p:sp>
        <p:nvSpPr>
          <p:cNvPr id="295945" name="AutoShape 9"/>
          <p:cNvSpPr>
            <a:spLocks noChangeArrowheads="1"/>
          </p:cNvSpPr>
          <p:nvPr/>
        </p:nvSpPr>
        <p:spPr bwMode="auto">
          <a:xfrm>
            <a:off x="7415213" y="3489325"/>
            <a:ext cx="1393825" cy="60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5686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Helvetica" pitchFamily="34" charset="0"/>
                <a:ea typeface="+mn-ea"/>
                <a:cs typeface="+mn-cs"/>
              </a:rPr>
              <a:t>Metabolomics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39800" y="1825625"/>
            <a:ext cx="3276600" cy="1095375"/>
            <a:chOff x="592" y="1192"/>
            <a:chExt cx="2064" cy="690"/>
          </a:xfrm>
        </p:grpSpPr>
        <p:sp>
          <p:nvSpPr>
            <p:cNvPr id="30740" name="AutoShape 11"/>
            <p:cNvSpPr>
              <a:spLocks noChangeArrowheads="1"/>
            </p:cNvSpPr>
            <p:nvPr/>
          </p:nvSpPr>
          <p:spPr bwMode="auto">
            <a:xfrm>
              <a:off x="592" y="1192"/>
              <a:ext cx="2064" cy="379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i="1">
                  <a:latin typeface="Helvetica" charset="0"/>
                </a:rPr>
                <a:t>in vitro</a:t>
              </a:r>
              <a:r>
                <a:rPr lang="en-US" sz="1600" b="1">
                  <a:latin typeface="Helvetica" charset="0"/>
                </a:rPr>
                <a:t> Cultures</a:t>
              </a:r>
            </a:p>
          </p:txBody>
        </p:sp>
        <p:sp>
          <p:nvSpPr>
            <p:cNvPr id="295948" name="AutoShape 12"/>
            <p:cNvSpPr>
              <a:spLocks noChangeArrowheads="1"/>
            </p:cNvSpPr>
            <p:nvPr/>
          </p:nvSpPr>
          <p:spPr bwMode="auto">
            <a:xfrm>
              <a:off x="1532" y="1664"/>
              <a:ext cx="183" cy="218"/>
            </a:xfrm>
            <a:prstGeom prst="downArrow">
              <a:avLst>
                <a:gd name="adj1" fmla="val 50000"/>
                <a:gd name="adj2" fmla="val 29781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 sz="1800" b="1"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06975" y="1827213"/>
            <a:ext cx="3276600" cy="1093787"/>
            <a:chOff x="3154" y="1193"/>
            <a:chExt cx="2064" cy="689"/>
          </a:xfrm>
        </p:grpSpPr>
        <p:sp>
          <p:nvSpPr>
            <p:cNvPr id="30738" name="AutoShape 14"/>
            <p:cNvSpPr>
              <a:spLocks noChangeArrowheads="1"/>
            </p:cNvSpPr>
            <p:nvPr/>
          </p:nvSpPr>
          <p:spPr bwMode="auto">
            <a:xfrm>
              <a:off x="3154" y="1193"/>
              <a:ext cx="2064" cy="379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latin typeface="Helvetica" charset="0"/>
                </a:rPr>
                <a:t>Mtb-Infected</a:t>
              </a:r>
            </a:p>
            <a:p>
              <a:pPr algn="ctr"/>
              <a:r>
                <a:rPr lang="en-US" sz="1600" b="1">
                  <a:latin typeface="Helvetica" charset="0"/>
                </a:rPr>
                <a:t>Macrophage Cultures</a:t>
              </a:r>
            </a:p>
          </p:txBody>
        </p:sp>
        <p:sp>
          <p:nvSpPr>
            <p:cNvPr id="295951" name="AutoShape 15"/>
            <p:cNvSpPr>
              <a:spLocks noChangeArrowheads="1"/>
            </p:cNvSpPr>
            <p:nvPr/>
          </p:nvSpPr>
          <p:spPr bwMode="auto">
            <a:xfrm>
              <a:off x="4095" y="1664"/>
              <a:ext cx="183" cy="218"/>
            </a:xfrm>
            <a:prstGeom prst="downArrow">
              <a:avLst>
                <a:gd name="adj1" fmla="val 50000"/>
                <a:gd name="adj2" fmla="val 29781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 sz="1800" b="1"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73213" y="4572000"/>
            <a:ext cx="6075362" cy="1084263"/>
            <a:chOff x="991" y="2982"/>
            <a:chExt cx="3827" cy="683"/>
          </a:xfrm>
        </p:grpSpPr>
        <p:sp>
          <p:nvSpPr>
            <p:cNvPr id="30736" name="AutoShape 17"/>
            <p:cNvSpPr>
              <a:spLocks noChangeArrowheads="1"/>
            </p:cNvSpPr>
            <p:nvPr/>
          </p:nvSpPr>
          <p:spPr bwMode="auto">
            <a:xfrm>
              <a:off x="991" y="3286"/>
              <a:ext cx="3827" cy="3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latin typeface="Helvetica" charset="0"/>
                </a:rPr>
                <a:t>Computational Regulatory and Metabolic Network Modeling</a:t>
              </a:r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2813" y="2982"/>
              <a:ext cx="183" cy="218"/>
            </a:xfrm>
            <a:prstGeom prst="downArrow">
              <a:avLst>
                <a:gd name="adj1" fmla="val 50000"/>
                <a:gd name="adj2" fmla="val 29781"/>
              </a:avLst>
            </a:prstGeom>
            <a:gradFill rotWithShape="1">
              <a:gsLst>
                <a:gs pos="0">
                  <a:schemeClr val="hlink">
                    <a:gamma/>
                    <a:shade val="7451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451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sz="1800" b="1"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00200" y="5715000"/>
            <a:ext cx="6075363" cy="1084263"/>
            <a:chOff x="991" y="2982"/>
            <a:chExt cx="3827" cy="683"/>
          </a:xfrm>
        </p:grpSpPr>
        <p:sp>
          <p:nvSpPr>
            <p:cNvPr id="30734" name="AutoShape 17"/>
            <p:cNvSpPr>
              <a:spLocks noChangeArrowheads="1"/>
            </p:cNvSpPr>
            <p:nvPr/>
          </p:nvSpPr>
          <p:spPr bwMode="auto">
            <a:xfrm>
              <a:off x="991" y="3286"/>
              <a:ext cx="3827" cy="379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latin typeface="Helvetica" charset="0"/>
                </a:rPr>
                <a:t>Data and Models Deposited In TBSysBio Database</a:t>
              </a:r>
            </a:p>
          </p:txBody>
        </p:sp>
        <p:sp>
          <p:nvSpPr>
            <p:cNvPr id="295954" name="AutoShape 18"/>
            <p:cNvSpPr>
              <a:spLocks noChangeArrowheads="1"/>
            </p:cNvSpPr>
            <p:nvPr/>
          </p:nvSpPr>
          <p:spPr bwMode="auto">
            <a:xfrm>
              <a:off x="2813" y="2982"/>
              <a:ext cx="183" cy="218"/>
            </a:xfrm>
            <a:prstGeom prst="downArrow">
              <a:avLst>
                <a:gd name="adj1" fmla="val 50000"/>
                <a:gd name="adj2" fmla="val 29781"/>
              </a:avLst>
            </a:prstGeom>
            <a:gradFill rotWithShape="1">
              <a:gsLst>
                <a:gs pos="0">
                  <a:schemeClr val="hlink">
                    <a:gamma/>
                    <a:shade val="7451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451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sz="1800" b="1">
                <a:latin typeface="Helvetica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40" grpId="0" animBg="1"/>
      <p:bldP spid="295941" grpId="0" animBg="1"/>
      <p:bldP spid="295942" grpId="0" animBg="1"/>
      <p:bldP spid="295943" grpId="0" animBg="1"/>
      <p:bldP spid="295944" grpId="0" animBg="1"/>
      <p:bldP spid="2959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8392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6075" y="115888"/>
            <a:ext cx="8475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An In vitro Oxygen Limitation Model </a:t>
            </a:r>
          </a:p>
          <a:p>
            <a:pPr algn="ctr"/>
            <a:r>
              <a:rPr lang="en-US" sz="2400" b="1"/>
              <a:t>Progression </a:t>
            </a:r>
            <a:r>
              <a:rPr lang="en-US" sz="2400" b="1" u="sng"/>
              <a:t>Into</a:t>
            </a:r>
            <a:r>
              <a:rPr lang="en-US" sz="2400" b="1"/>
              <a:t> and </a:t>
            </a:r>
            <a:r>
              <a:rPr lang="en-US" sz="2400" b="1" u="sng"/>
              <a:t>Out Of</a:t>
            </a:r>
            <a:r>
              <a:rPr lang="en-US" sz="2400" b="1"/>
              <a:t> Non-Replicating Persistence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172200" y="5181600"/>
            <a:ext cx="457200" cy="1676400"/>
          </a:xfrm>
          <a:prstGeom prst="rightBrace">
            <a:avLst>
              <a:gd name="adj1" fmla="val 30556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477000" y="5561013"/>
            <a:ext cx="263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Early/Late Time Points</a:t>
            </a:r>
          </a:p>
          <a:p>
            <a:pPr algn="ctr"/>
            <a:r>
              <a:rPr lang="en-US" sz="1800" b="1"/>
              <a:t>Monitor Adaptation </a:t>
            </a:r>
          </a:p>
          <a:p>
            <a:pPr algn="ctr"/>
            <a:r>
              <a:rPr lang="en-US" sz="1800" b="1"/>
              <a:t>To A New State</a:t>
            </a:r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 rot="5400000">
            <a:off x="7010400" y="4267200"/>
            <a:ext cx="457200" cy="1676400"/>
          </a:xfrm>
          <a:prstGeom prst="rightBrace">
            <a:avLst>
              <a:gd name="adj1" fmla="val 30556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0" y="3914775"/>
            <a:ext cx="93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Aerated</a:t>
            </a:r>
          </a:p>
          <a:p>
            <a:r>
              <a:rPr lang="en-US" sz="1600" b="1">
                <a:solidFill>
                  <a:schemeClr val="accent2"/>
                </a:solidFill>
              </a:rPr>
              <a:t>Culture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676400" y="4191000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Biofuels</a:t>
            </a:r>
            <a:r>
              <a:rPr lang="en-US" dirty="0" smtClean="0"/>
              <a:t> from </a:t>
            </a:r>
            <a:r>
              <a:rPr lang="en-US" dirty="0" err="1" smtClean="0"/>
              <a:t>Neurospora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167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Growing interest for obtaining </a:t>
            </a:r>
            <a:r>
              <a:rPr lang="en-US" dirty="0" err="1" smtClean="0"/>
              <a:t>biofuels</a:t>
            </a:r>
            <a:r>
              <a:rPr lang="en-US" dirty="0" smtClean="0"/>
              <a:t> from fungi</a:t>
            </a:r>
          </a:p>
          <a:p>
            <a:r>
              <a:rPr lang="en-US" i="1" dirty="0" err="1" smtClean="0"/>
              <a:t>Neurospora</a:t>
            </a:r>
            <a:r>
              <a:rPr lang="en-US" i="1" dirty="0" smtClean="0"/>
              <a:t> </a:t>
            </a:r>
            <a:r>
              <a:rPr lang="en-US" i="1" dirty="0" err="1" smtClean="0"/>
              <a:t>crassa</a:t>
            </a:r>
            <a:r>
              <a:rPr lang="en-US" i="1" dirty="0" smtClean="0"/>
              <a:t> </a:t>
            </a:r>
            <a:r>
              <a:rPr lang="en-US" dirty="0" smtClean="0"/>
              <a:t>has more </a:t>
            </a:r>
            <a:r>
              <a:rPr lang="en-US" dirty="0" err="1" smtClean="0"/>
              <a:t>cellulytic</a:t>
            </a:r>
            <a:r>
              <a:rPr lang="en-US" dirty="0" smtClean="0"/>
              <a:t> enzymes than </a:t>
            </a:r>
            <a:r>
              <a:rPr lang="en-US" i="1" dirty="0" err="1" smtClean="0"/>
              <a:t>Trichoderma</a:t>
            </a:r>
            <a:r>
              <a:rPr lang="en-US" i="1" dirty="0" smtClean="0"/>
              <a:t> </a:t>
            </a:r>
            <a:r>
              <a:rPr lang="en-US" i="1" dirty="0" err="1" smtClean="0"/>
              <a:t>reesei</a:t>
            </a:r>
            <a:endParaRPr lang="en-US" dirty="0" smtClean="0"/>
          </a:p>
          <a:p>
            <a:r>
              <a:rPr lang="en-US" i="1" dirty="0" smtClean="0"/>
              <a:t>N. </a:t>
            </a:r>
            <a:r>
              <a:rPr lang="en-US" i="1" dirty="0" err="1" smtClean="0"/>
              <a:t>crassa</a:t>
            </a:r>
            <a:r>
              <a:rPr lang="en-US" i="1" dirty="0" smtClean="0"/>
              <a:t> </a:t>
            </a:r>
            <a:r>
              <a:rPr lang="en-US" dirty="0" smtClean="0"/>
              <a:t>can degrade cellulose and </a:t>
            </a:r>
            <a:r>
              <a:rPr lang="en-US" dirty="0" err="1" smtClean="0"/>
              <a:t>hemicellulose</a:t>
            </a:r>
            <a:r>
              <a:rPr lang="en-US" dirty="0" smtClean="0"/>
              <a:t> to ethanol [Rao83]</a:t>
            </a:r>
          </a:p>
          <a:p>
            <a:r>
              <a:rPr lang="en-US" dirty="0" smtClean="0"/>
              <a:t>Simultaneous </a:t>
            </a:r>
            <a:r>
              <a:rPr lang="en-US" dirty="0" err="1" smtClean="0"/>
              <a:t>saccharification</a:t>
            </a:r>
            <a:r>
              <a:rPr lang="en-US" dirty="0" smtClean="0"/>
              <a:t> and fermentation means that </a:t>
            </a:r>
            <a:r>
              <a:rPr lang="en-US" i="1" dirty="0" smtClean="0"/>
              <a:t>N. </a:t>
            </a:r>
            <a:r>
              <a:rPr lang="en-US" i="1" dirty="0" err="1" smtClean="0"/>
              <a:t>crassa</a:t>
            </a:r>
            <a:r>
              <a:rPr lang="en-US" i="1" dirty="0" smtClean="0"/>
              <a:t> </a:t>
            </a:r>
            <a:r>
              <a:rPr lang="en-US" dirty="0" smtClean="0"/>
              <a:t>is a possible candidate for consolidated </a:t>
            </a:r>
            <a:r>
              <a:rPr lang="en-US" dirty="0" err="1" smtClean="0"/>
              <a:t>bioprocessing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7785100" y="2374900"/>
            <a:ext cx="609600" cy="2984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85100" y="1816100"/>
            <a:ext cx="90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Xylose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21600" y="55753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Oxygen limitation on </a:t>
            </a:r>
            <a:r>
              <a:rPr lang="en-US" dirty="0" err="1" smtClean="0"/>
              <a:t>Xylose</a:t>
            </a:r>
            <a:r>
              <a:rPr lang="en-US" dirty="0" smtClean="0"/>
              <a:t> fermentation in </a:t>
            </a:r>
            <a:r>
              <a:rPr lang="en-US" i="1" dirty="0" err="1" smtClean="0"/>
              <a:t>Neurospora</a:t>
            </a:r>
            <a:r>
              <a:rPr lang="en-US" i="1" dirty="0" smtClean="0"/>
              <a:t> </a:t>
            </a:r>
            <a:r>
              <a:rPr lang="en-US" i="1" dirty="0" err="1" smtClean="0"/>
              <a:t>crassa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068" y="5934670"/>
            <a:ext cx="904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Zhang, Z., </a:t>
            </a:r>
            <a:r>
              <a:rPr lang="en-US" dirty="0" err="1" smtClean="0"/>
              <a:t>Qu</a:t>
            </a:r>
            <a:r>
              <a:rPr lang="en-US" dirty="0" smtClean="0"/>
              <a:t>, Y., Zhang, X., Lin, J., March 2008. Effects of oxygen limitation on </a:t>
            </a:r>
            <a:r>
              <a:rPr lang="en-US" dirty="0" err="1" smtClean="0"/>
              <a:t>xylose</a:t>
            </a:r>
            <a:r>
              <a:rPr lang="en-US" dirty="0" smtClean="0"/>
              <a:t>  fermentation, intracellular metabolites, and key enzymes of </a:t>
            </a:r>
            <a:r>
              <a:rPr lang="en-US" i="1" dirty="0" err="1" smtClean="0"/>
              <a:t>Neurospora</a:t>
            </a:r>
            <a:r>
              <a:rPr lang="en-US" i="1" dirty="0" smtClean="0"/>
              <a:t> </a:t>
            </a:r>
            <a:r>
              <a:rPr lang="en-US" i="1" dirty="0" err="1" smtClean="0"/>
              <a:t>crassa</a:t>
            </a:r>
            <a:r>
              <a:rPr lang="en-US" i="1" dirty="0" smtClean="0"/>
              <a:t> </a:t>
            </a:r>
            <a:r>
              <a:rPr lang="en-US" dirty="0" smtClean="0"/>
              <a:t>as3.1602. Applied biochemistry and biotechnology 145 (1-3), 39-51.</a:t>
            </a:r>
            <a:endParaRPr lang="en-US" dirty="0"/>
          </a:p>
        </p:txBody>
      </p:sp>
      <p:grpSp>
        <p:nvGrpSpPr>
          <p:cNvPr id="3" name="Group 29"/>
          <p:cNvGrpSpPr/>
          <p:nvPr/>
        </p:nvGrpSpPr>
        <p:grpSpPr>
          <a:xfrm>
            <a:off x="457200" y="1813520"/>
            <a:ext cx="3057064" cy="3125748"/>
            <a:chOff x="232236" y="2182852"/>
            <a:chExt cx="3057064" cy="3125748"/>
          </a:xfrm>
        </p:grpSpPr>
        <p:sp>
          <p:nvSpPr>
            <p:cNvPr id="10" name="TextBox 9"/>
            <p:cNvSpPr txBox="1"/>
            <p:nvPr/>
          </p:nvSpPr>
          <p:spPr>
            <a:xfrm>
              <a:off x="1292882" y="2182852"/>
              <a:ext cx="7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Xylose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9608" y="3288784"/>
              <a:ext cx="101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Pyruvate</a:t>
              </a:r>
              <a:endParaRPr lang="en-US" dirty="0" smtClean="0"/>
            </a:p>
          </p:txBody>
        </p: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 rot="5400000">
              <a:off x="1316558" y="2920484"/>
              <a:ext cx="736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" y="4939268"/>
              <a:ext cx="54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TCA</a:t>
              </a:r>
              <a:endParaRPr lang="en-US" dirty="0"/>
            </a:p>
          </p:txBody>
        </p:sp>
        <p:cxnSp>
          <p:nvCxnSpPr>
            <p:cNvPr id="16" name="Elbow Connector 15"/>
            <p:cNvCxnSpPr>
              <a:stCxn id="11" idx="2"/>
              <a:endCxn id="14" idx="0"/>
            </p:cNvCxnSpPr>
            <p:nvPr/>
          </p:nvCxnSpPr>
          <p:spPr>
            <a:xfrm rot="5400000">
              <a:off x="491519" y="3745929"/>
              <a:ext cx="1281152" cy="110552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76833" y="4939268"/>
              <a:ext cx="1212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Ethanol</a:t>
              </a:r>
              <a:endParaRPr lang="en-US" dirty="0"/>
            </a:p>
          </p:txBody>
        </p:sp>
        <p:cxnSp>
          <p:nvCxnSpPr>
            <p:cNvPr id="22" name="Elbow Connector 21"/>
            <p:cNvCxnSpPr>
              <a:stCxn id="11" idx="2"/>
              <a:endCxn id="17" idx="0"/>
            </p:cNvCxnSpPr>
            <p:nvPr/>
          </p:nvCxnSpPr>
          <p:spPr>
            <a:xfrm rot="16200000" flipH="1">
              <a:off x="1543386" y="3799587"/>
              <a:ext cx="1281152" cy="99820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32236" y="3955534"/>
              <a:ext cx="1243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Respiration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1562" y="3955534"/>
              <a:ext cx="1457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Fermentation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10616" y="23516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Glycolysis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" name="Group 24"/>
          <p:cNvGrpSpPr/>
          <p:nvPr/>
        </p:nvGrpSpPr>
        <p:grpSpPr>
          <a:xfrm>
            <a:off x="3937000" y="1638300"/>
            <a:ext cx="5259986" cy="4039632"/>
            <a:chOff x="3937000" y="1638300"/>
            <a:chExt cx="5259986" cy="4039632"/>
          </a:xfrm>
        </p:grpSpPr>
        <p:grpSp>
          <p:nvGrpSpPr>
            <p:cNvPr id="9" name="Group 6"/>
            <p:cNvGrpSpPr/>
            <p:nvPr/>
          </p:nvGrpSpPr>
          <p:grpSpPr>
            <a:xfrm>
              <a:off x="3937000" y="1638300"/>
              <a:ext cx="4974974" cy="4039632"/>
              <a:chOff x="1570335" y="1638300"/>
              <a:chExt cx="6562597" cy="4039632"/>
            </a:xfrm>
          </p:grpSpPr>
          <p:graphicFrame>
            <p:nvGraphicFramePr>
              <p:cNvPr id="4" name="Chart 3"/>
              <p:cNvGraphicFramePr/>
              <p:nvPr/>
            </p:nvGraphicFramePr>
            <p:xfrm>
              <a:off x="2032000" y="1638300"/>
              <a:ext cx="5803900" cy="3670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648717" y="5308600"/>
                <a:ext cx="5484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Oxygen level  (</a:t>
                </a:r>
                <a:r>
                  <a:rPr lang="en-US" dirty="0" err="1" smtClean="0"/>
                  <a:t>mmol</a:t>
                </a:r>
                <a:r>
                  <a:rPr lang="en-US" dirty="0" smtClean="0"/>
                  <a:t>/L*</a:t>
                </a:r>
                <a:r>
                  <a:rPr lang="en-US" dirty="0" err="1" smtClean="0"/>
                  <a:t>g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70335" y="2351692"/>
                <a:ext cx="608992" cy="228635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dirty="0" smtClean="0"/>
                  <a:t>Ethanol conversion (%)</a:t>
                </a:r>
                <a:endParaRPr lang="en-US" dirty="0"/>
              </a:p>
            </p:txBody>
          </p:sp>
        </p:grpSp>
        <p:sp>
          <p:nvSpPr>
            <p:cNvPr id="19" name="Left Arrow 18"/>
            <p:cNvSpPr/>
            <p:nvPr/>
          </p:nvSpPr>
          <p:spPr>
            <a:xfrm>
              <a:off x="4754500" y="4183037"/>
              <a:ext cx="1020372" cy="455007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Low 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7005893" y="1983630"/>
              <a:ext cx="1906081" cy="73739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Intermediate 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8176614" y="4638044"/>
              <a:ext cx="1020372" cy="455007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High 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52401" y="0"/>
            <a:ext cx="6477000" cy="6858000"/>
            <a:chOff x="609601" y="0"/>
            <a:chExt cx="6477000" cy="6858000"/>
          </a:xfrm>
        </p:grpSpPr>
        <p:pic>
          <p:nvPicPr>
            <p:cNvPr id="15" name="Picture 14" descr="xylose-fermentation-landscape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rcRect r="3258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rcRect r="32584"/>
                <a:stretch>
                  <a:fillRect/>
                </a:stretch>
              </p:blipFill>
            </mc:Fallback>
          </mc:AlternateContent>
          <p:spPr>
            <a:xfrm>
              <a:off x="744071" y="0"/>
              <a:ext cx="5983194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2878" y="2082800"/>
              <a:ext cx="3894282" cy="2527300"/>
            </a:xfrm>
            <a:prstGeom prst="rect">
              <a:avLst/>
            </a:prstGeom>
            <a:solidFill>
              <a:srgbClr val="660066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rPr>
                <a:t>Glycolysis</a:t>
              </a:r>
              <a:endParaRPr lang="en-US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13201" y="101600"/>
              <a:ext cx="2158998" cy="195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dirty="0" err="1" smtClean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rPr>
                <a:t>Xylose</a:t>
              </a:r>
              <a:r>
                <a:rPr lang="en-US" dirty="0" smtClean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rPr>
                <a:t> degradation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8000">
                    <a:alpha val="0"/>
                  </a:srgb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1" y="101600"/>
              <a:ext cx="3403600" cy="195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Pentose phosphate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99001" y="3937000"/>
              <a:ext cx="2387600" cy="2692400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dirty="0" smtClean="0">
                  <a:solidFill>
                    <a:srgbClr val="FF0000"/>
                  </a:solidFill>
                </a:rPr>
                <a:t>Aerobic respiration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78201" y="4267200"/>
              <a:ext cx="1485900" cy="10033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dirty="0" smtClean="0">
                  <a:solidFill>
                    <a:srgbClr val="660066"/>
                  </a:solidFill>
                </a:rPr>
                <a:t>Fermentation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9001" y="5270500"/>
              <a:ext cx="3225800" cy="12382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1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15000"/>
                  </a:schemeClr>
                </a:gs>
              </a:gsLst>
              <a:lin ang="16200000" scaled="0"/>
              <a:tileRect/>
            </a:gra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TCA Cycle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12308" y="2476500"/>
            <a:ext cx="30255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smtClean="0"/>
              <a:t>Model of </a:t>
            </a:r>
            <a:r>
              <a:rPr lang="en-US" sz="3300" b="1" dirty="0" err="1" smtClean="0"/>
              <a:t>Xylose</a:t>
            </a:r>
            <a:r>
              <a:rPr lang="en-US" sz="3300" b="1" dirty="0" smtClean="0"/>
              <a:t> </a:t>
            </a:r>
          </a:p>
          <a:p>
            <a:pPr algn="ctr"/>
            <a:r>
              <a:rPr lang="en-US" sz="3300" b="1" dirty="0" smtClean="0"/>
              <a:t>Fermentation</a:t>
            </a:r>
            <a:endParaRPr lang="en-US" sz="3300" b="1" dirty="0"/>
          </a:p>
        </p:txBody>
      </p:sp>
      <p:sp>
        <p:nvSpPr>
          <p:cNvPr id="20" name="Left Arrow 19"/>
          <p:cNvSpPr/>
          <p:nvPr/>
        </p:nvSpPr>
        <p:spPr>
          <a:xfrm>
            <a:off x="5818961" y="390652"/>
            <a:ext cx="978408" cy="484632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Xylose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5010403" y="4342384"/>
            <a:ext cx="1386661" cy="484632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556001" y="4940300"/>
            <a:ext cx="11943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258308" y="6024118"/>
            <a:ext cx="11943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26" y="428667"/>
            <a:ext cx="1973223" cy="1576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>
          <a:xfrm rot="10800000">
            <a:off x="3314702" y="1866900"/>
            <a:ext cx="745258" cy="19050"/>
          </a:xfrm>
          <a:prstGeom prst="straightConnector1">
            <a:avLst/>
          </a:prstGeom>
          <a:ln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270065" y="1023711"/>
            <a:ext cx="226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C00000"/>
                </a:solidFill>
              </a:rPr>
              <a:t>Two</a:t>
            </a:r>
            <a:r>
              <a:rPr lang="en-US" sz="2400" b="1" i="1" dirty="0" smtClean="0">
                <a:solidFill>
                  <a:srgbClr val="C00000"/>
                </a:solidFill>
              </a:rPr>
              <a:t> paths from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xylose</a:t>
            </a:r>
            <a:r>
              <a:rPr lang="en-US" sz="2400" b="1" i="1" dirty="0" smtClean="0">
                <a:solidFill>
                  <a:srgbClr val="C00000"/>
                </a:solidFill>
              </a:rPr>
              <a:t> to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xylitol</a:t>
            </a:r>
            <a:endParaRPr lang="en-US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71729" y="0"/>
            <a:ext cx="6477000" cy="6858000"/>
            <a:chOff x="152401" y="0"/>
            <a:chExt cx="6477000" cy="6858000"/>
          </a:xfrm>
        </p:grpSpPr>
        <p:grpSp>
          <p:nvGrpSpPr>
            <p:cNvPr id="3" name="Group 31"/>
            <p:cNvGrpSpPr/>
            <p:nvPr/>
          </p:nvGrpSpPr>
          <p:grpSpPr>
            <a:xfrm>
              <a:off x="152401" y="0"/>
              <a:ext cx="6477000" cy="6858000"/>
              <a:chOff x="609601" y="0"/>
              <a:chExt cx="6477000" cy="6858000"/>
            </a:xfrm>
          </p:grpSpPr>
          <p:pic>
            <p:nvPicPr>
              <p:cNvPr id="15" name="Picture 14" descr="xylose-fermentation-landscape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rcRect r="3258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rcRect r="32584"/>
                  <a:stretch>
                    <a:fillRect/>
                  </a:stretch>
                </p:blipFill>
              </mc:Fallback>
            </mc:AlternateContent>
            <p:spPr>
              <a:xfrm>
                <a:off x="744071" y="0"/>
                <a:ext cx="5983194" cy="685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22878" y="2082800"/>
                <a:ext cx="3894282" cy="2527300"/>
              </a:xfrm>
              <a:prstGeom prst="rect">
                <a:avLst/>
              </a:prstGeom>
              <a:solidFill>
                <a:srgbClr val="660066">
                  <a:alpha val="1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err="1" smtClean="0">
                    <a:ln>
                      <a:solidFill>
                        <a:srgbClr val="660066"/>
                      </a:solidFill>
                    </a:ln>
                    <a:solidFill>
                      <a:srgbClr val="660066"/>
                    </a:solidFill>
                  </a:rPr>
                  <a:t>Glycolysis</a:t>
                </a:r>
                <a:endParaRPr lang="en-US" dirty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13201" y="101600"/>
                <a:ext cx="2158998" cy="1955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err="1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Xylose</a:t>
                </a:r>
                <a:r>
                  <a:rPr lang="en-US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 degradation</a:t>
                </a:r>
                <a:endParaRPr lang="en-US" dirty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1" y="101600"/>
                <a:ext cx="3403600" cy="1955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9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9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Pentose phosphate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99001" y="3937000"/>
                <a:ext cx="2387600" cy="2692400"/>
              </a:xfrm>
              <a:prstGeom prst="rect">
                <a:avLst/>
              </a:prstGeom>
              <a:solidFill>
                <a:srgbClr val="FF0000">
                  <a:alpha val="9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Aerobic respiration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8201" y="4267200"/>
                <a:ext cx="1485900" cy="1003300"/>
              </a:xfrm>
              <a:prstGeom prst="rect">
                <a:avLst/>
              </a:prstGeom>
              <a:solidFill>
                <a:srgbClr val="FF6600">
                  <a:alpha val="17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660066"/>
                    </a:solidFill>
                  </a:rPr>
                  <a:t>Fermentation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89001" y="5270500"/>
                <a:ext cx="3225800" cy="1238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TCA Cycle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3626" y="428667"/>
              <a:ext cx="1973223" cy="15767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Arrow Connector 58"/>
            <p:cNvCxnSpPr/>
            <p:nvPr/>
          </p:nvCxnSpPr>
          <p:spPr>
            <a:xfrm rot="10800000">
              <a:off x="3314702" y="1866900"/>
              <a:ext cx="745258" cy="1905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Left Arrow 32"/>
          <p:cNvSpPr/>
          <p:nvPr/>
        </p:nvSpPr>
        <p:spPr>
          <a:xfrm>
            <a:off x="5741923" y="4267200"/>
            <a:ext cx="1386661" cy="71221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Oxygen=5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5989828" y="6024118"/>
            <a:ext cx="11943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ATP=16.3</a:t>
            </a:r>
            <a:endParaRPr lang="en-US" dirty="0"/>
          </a:p>
        </p:txBody>
      </p:sp>
      <p:sp>
        <p:nvSpPr>
          <p:cNvPr id="35" name="Bent Arrow 34"/>
          <p:cNvSpPr/>
          <p:nvPr/>
        </p:nvSpPr>
        <p:spPr>
          <a:xfrm rot="10800000">
            <a:off x="3417062" y="501818"/>
            <a:ext cx="3288538" cy="2146385"/>
          </a:xfrm>
          <a:prstGeom prst="bentArrow">
            <a:avLst>
              <a:gd name="adj1" fmla="val 16039"/>
              <a:gd name="adj2" fmla="val 2074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15812224">
            <a:off x="913737" y="479425"/>
            <a:ext cx="2675025" cy="2190750"/>
          </a:xfrm>
          <a:prstGeom prst="circularArrow">
            <a:avLst>
              <a:gd name="adj1" fmla="val 7266"/>
              <a:gd name="adj2" fmla="val 1142319"/>
              <a:gd name="adj3" fmla="val 20474656"/>
              <a:gd name="adj4" fmla="val 10800000"/>
              <a:gd name="adj5" fmla="val 106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2719070" y="3086100"/>
            <a:ext cx="311150" cy="322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101995" y="588031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Regeneration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67277" y="2565444"/>
            <a:ext cx="116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  <a:r>
              <a:rPr lang="en-US" b="1" dirty="0" smtClean="0"/>
              <a:t> &amp;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n-US" b="1" dirty="0" smtClean="0"/>
              <a:t>Utilization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9162" y="157144"/>
            <a:ext cx="1454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High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Oxygen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11520" y="5048250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Regeneration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71729" y="0"/>
            <a:ext cx="6477000" cy="6858000"/>
            <a:chOff x="152401" y="0"/>
            <a:chExt cx="6477000" cy="6858000"/>
          </a:xfrm>
        </p:grpSpPr>
        <p:grpSp>
          <p:nvGrpSpPr>
            <p:cNvPr id="3" name="Group 31"/>
            <p:cNvGrpSpPr/>
            <p:nvPr/>
          </p:nvGrpSpPr>
          <p:grpSpPr>
            <a:xfrm>
              <a:off x="152401" y="0"/>
              <a:ext cx="6477000" cy="6858000"/>
              <a:chOff x="609601" y="0"/>
              <a:chExt cx="6477000" cy="6858000"/>
            </a:xfrm>
          </p:grpSpPr>
          <p:pic>
            <p:nvPicPr>
              <p:cNvPr id="15" name="Picture 14" descr="xylose-fermentation-landscape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rcRect r="3258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rcRect r="32584"/>
                  <a:stretch>
                    <a:fillRect/>
                  </a:stretch>
                </p:blipFill>
              </mc:Fallback>
            </mc:AlternateContent>
            <p:spPr>
              <a:xfrm>
                <a:off x="744071" y="0"/>
                <a:ext cx="5983194" cy="685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22878" y="2082800"/>
                <a:ext cx="3894282" cy="2527300"/>
              </a:xfrm>
              <a:prstGeom prst="rect">
                <a:avLst/>
              </a:prstGeom>
              <a:solidFill>
                <a:srgbClr val="660066">
                  <a:alpha val="1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err="1" smtClean="0">
                    <a:ln>
                      <a:solidFill>
                        <a:srgbClr val="660066"/>
                      </a:solidFill>
                    </a:ln>
                    <a:solidFill>
                      <a:srgbClr val="660066"/>
                    </a:solidFill>
                  </a:rPr>
                  <a:t>Glycolysis</a:t>
                </a:r>
                <a:endParaRPr lang="en-US" dirty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13201" y="101600"/>
                <a:ext cx="2158998" cy="1955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err="1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Xylose</a:t>
                </a:r>
                <a:r>
                  <a:rPr lang="en-US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 degradation</a:t>
                </a:r>
                <a:endParaRPr lang="en-US" dirty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1" y="101600"/>
                <a:ext cx="3403600" cy="1955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9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9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Pentose phosphate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99001" y="3937000"/>
                <a:ext cx="2387600" cy="2692400"/>
              </a:xfrm>
              <a:prstGeom prst="rect">
                <a:avLst/>
              </a:prstGeom>
              <a:solidFill>
                <a:srgbClr val="FF0000">
                  <a:alpha val="9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Aerobic respiration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8201" y="4267200"/>
                <a:ext cx="1485900" cy="1003300"/>
              </a:xfrm>
              <a:prstGeom prst="rect">
                <a:avLst/>
              </a:prstGeom>
              <a:solidFill>
                <a:srgbClr val="FF6600">
                  <a:alpha val="17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660066"/>
                    </a:solidFill>
                  </a:rPr>
                  <a:t>Fermentation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89001" y="5270500"/>
                <a:ext cx="3225800" cy="1238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TCA Cycle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3556001" y="4901184"/>
              <a:ext cx="1194308" cy="4505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Ethanol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3626" y="428667"/>
              <a:ext cx="1973223" cy="15767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Arrow Connector 58"/>
            <p:cNvCxnSpPr/>
            <p:nvPr/>
          </p:nvCxnSpPr>
          <p:spPr>
            <a:xfrm rot="10800000">
              <a:off x="3314702" y="1866900"/>
              <a:ext cx="745258" cy="1905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399162" y="157144"/>
            <a:ext cx="1454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Low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Oxygen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5894323" y="4762500"/>
            <a:ext cx="1386661" cy="36931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Oxygen=0</a:t>
            </a:r>
            <a:endParaRPr lang="en-US" dirty="0"/>
          </a:p>
        </p:txBody>
      </p:sp>
      <p:sp>
        <p:nvSpPr>
          <p:cNvPr id="24" name="Bent Arrow 23"/>
          <p:cNvSpPr/>
          <p:nvPr/>
        </p:nvSpPr>
        <p:spPr>
          <a:xfrm rot="10800000">
            <a:off x="3375572" y="428666"/>
            <a:ext cx="993826" cy="1576748"/>
          </a:xfrm>
          <a:prstGeom prst="bentArrow">
            <a:avLst>
              <a:gd name="adj1" fmla="val 11210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5400000">
            <a:off x="3057525" y="3186049"/>
            <a:ext cx="1936750" cy="1266952"/>
          </a:xfrm>
          <a:prstGeom prst="bentArrow">
            <a:avLst>
              <a:gd name="adj1" fmla="val 8641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ross 25"/>
          <p:cNvSpPr/>
          <p:nvPr/>
        </p:nvSpPr>
        <p:spPr>
          <a:xfrm rot="2602930">
            <a:off x="3363127" y="5514759"/>
            <a:ext cx="850900" cy="812800"/>
          </a:xfrm>
          <a:prstGeom prst="plus">
            <a:avLst>
              <a:gd name="adj" fmla="val 41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71729" y="0"/>
            <a:ext cx="6477000" cy="6858000"/>
            <a:chOff x="152401" y="0"/>
            <a:chExt cx="6477000" cy="6858000"/>
          </a:xfrm>
        </p:grpSpPr>
        <p:grpSp>
          <p:nvGrpSpPr>
            <p:cNvPr id="3" name="Group 31"/>
            <p:cNvGrpSpPr/>
            <p:nvPr/>
          </p:nvGrpSpPr>
          <p:grpSpPr>
            <a:xfrm>
              <a:off x="152401" y="0"/>
              <a:ext cx="6477000" cy="6858000"/>
              <a:chOff x="609601" y="0"/>
              <a:chExt cx="6477000" cy="6858000"/>
            </a:xfrm>
          </p:grpSpPr>
          <p:pic>
            <p:nvPicPr>
              <p:cNvPr id="15" name="Picture 14" descr="xylose-fermentation-landscape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rcRect r="3258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rcRect r="32584"/>
                  <a:stretch>
                    <a:fillRect/>
                  </a:stretch>
                </p:blipFill>
              </mc:Fallback>
            </mc:AlternateContent>
            <p:spPr>
              <a:xfrm>
                <a:off x="744071" y="0"/>
                <a:ext cx="5983194" cy="685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22878" y="2082800"/>
                <a:ext cx="3894282" cy="2527300"/>
              </a:xfrm>
              <a:prstGeom prst="rect">
                <a:avLst/>
              </a:prstGeom>
              <a:solidFill>
                <a:srgbClr val="660066">
                  <a:alpha val="1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err="1" smtClean="0">
                    <a:ln>
                      <a:solidFill>
                        <a:srgbClr val="660066"/>
                      </a:solidFill>
                    </a:ln>
                    <a:solidFill>
                      <a:srgbClr val="660066"/>
                    </a:solidFill>
                  </a:rPr>
                  <a:t>Glycolysis</a:t>
                </a:r>
                <a:endParaRPr lang="en-US" dirty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13201" y="101600"/>
                <a:ext cx="2158998" cy="1955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err="1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Xylose</a:t>
                </a:r>
                <a:r>
                  <a:rPr lang="en-US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 degradation</a:t>
                </a:r>
                <a:endParaRPr lang="en-US" dirty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1" y="101600"/>
                <a:ext cx="3403600" cy="1955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9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9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Pentose phosphate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99001" y="3937000"/>
                <a:ext cx="2387600" cy="2692400"/>
              </a:xfrm>
              <a:prstGeom prst="rect">
                <a:avLst/>
              </a:prstGeom>
              <a:solidFill>
                <a:srgbClr val="FF0000">
                  <a:alpha val="9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Aerobic respiration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8201" y="4267200"/>
                <a:ext cx="1485900" cy="1003300"/>
              </a:xfrm>
              <a:prstGeom prst="rect">
                <a:avLst/>
              </a:prstGeom>
              <a:solidFill>
                <a:srgbClr val="FF6600">
                  <a:alpha val="17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660066"/>
                    </a:solidFill>
                  </a:rPr>
                  <a:t>Fermentation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89001" y="5270500"/>
                <a:ext cx="3225800" cy="1238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TCA Cycle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3556001" y="4901184"/>
              <a:ext cx="1194308" cy="4505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Ethanol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3626" y="428667"/>
              <a:ext cx="1973223" cy="15767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Arrow Connector 58"/>
            <p:cNvCxnSpPr/>
            <p:nvPr/>
          </p:nvCxnSpPr>
          <p:spPr>
            <a:xfrm rot="10800000">
              <a:off x="3314702" y="1866900"/>
              <a:ext cx="745258" cy="1905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729539" y="157144"/>
            <a:ext cx="24032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Intermediate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Oxygen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Optimal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Ethanol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5400000">
            <a:off x="3057525" y="3186049"/>
            <a:ext cx="1936750" cy="1266952"/>
          </a:xfrm>
          <a:prstGeom prst="bentArrow">
            <a:avLst>
              <a:gd name="adj1" fmla="val 16339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3417062" y="501818"/>
            <a:ext cx="3288538" cy="2146385"/>
          </a:xfrm>
          <a:prstGeom prst="bentArrow">
            <a:avLst>
              <a:gd name="adj1" fmla="val 16039"/>
              <a:gd name="adj2" fmla="val 2074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7277" y="2565444"/>
            <a:ext cx="116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  <a:r>
              <a:rPr lang="en-US" b="1" dirty="0" smtClean="0"/>
              <a:t> &amp;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</a:t>
            </a:r>
          </a:p>
          <a:p>
            <a:pPr algn="ctr"/>
            <a:r>
              <a:rPr lang="en-US" b="1" dirty="0" smtClean="0"/>
              <a:t>Utilization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5615941" y="4450080"/>
            <a:ext cx="1658947" cy="52933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Oxygen=0.5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989828" y="6024118"/>
            <a:ext cx="11943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ATP=2.8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1520" y="5048250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Regeneration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15812224">
            <a:off x="913737" y="479425"/>
            <a:ext cx="2675025" cy="2190750"/>
          </a:xfrm>
          <a:prstGeom prst="circularArrow">
            <a:avLst>
              <a:gd name="adj1" fmla="val 7266"/>
              <a:gd name="adj2" fmla="val 1142319"/>
              <a:gd name="adj3" fmla="val 20474656"/>
              <a:gd name="adj4" fmla="val 10800000"/>
              <a:gd name="adj5" fmla="val 106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01995" y="588031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Regeneration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8164" y="4587866"/>
            <a:ext cx="154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O</a:t>
            </a:r>
            <a:r>
              <a:rPr lang="en-US" b="1" baseline="-25000" dirty="0" smtClean="0"/>
              <a:t>2</a:t>
            </a:r>
            <a:r>
              <a:rPr lang="en-US" b="1" dirty="0" smtClean="0"/>
              <a:t> used to regenerate NAD used in first step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8" y="274638"/>
            <a:ext cx="7004272" cy="1143000"/>
          </a:xfrm>
        </p:spPr>
        <p:txBody>
          <a:bodyPr/>
          <a:lstStyle/>
          <a:p>
            <a:r>
              <a:rPr lang="en-US" dirty="0" smtClean="0"/>
              <a:t>From genomes to EC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EFICAz</a:t>
            </a:r>
            <a:r>
              <a:rPr lang="en-US" dirty="0" smtClean="0"/>
              <a:t> works</a:t>
            </a:r>
          </a:p>
          <a:p>
            <a:r>
              <a:rPr lang="en-US" dirty="0" smtClean="0"/>
              <a:t>Can it do better than prediction by homology transfer? 90% precision=60% sequence identity</a:t>
            </a:r>
            <a:endParaRPr lang="en-US" dirty="0" smtClean="0"/>
          </a:p>
          <a:p>
            <a:r>
              <a:rPr lang="en-US" dirty="0" smtClean="0"/>
              <a:t>Conclusions </a:t>
            </a:r>
            <a:r>
              <a:rPr lang="en-US" dirty="0" smtClean="0"/>
              <a:t>and future directions</a:t>
            </a:r>
            <a:endParaRPr lang="en-US" dirty="0"/>
          </a:p>
        </p:txBody>
      </p:sp>
      <p:pic>
        <p:nvPicPr>
          <p:cNvPr id="4" name="Picture 3" descr="1f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86573"/>
            <a:ext cx="1225329" cy="113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71729" y="0"/>
            <a:ext cx="6477000" cy="6858000"/>
            <a:chOff x="152401" y="0"/>
            <a:chExt cx="6477000" cy="6858000"/>
          </a:xfrm>
        </p:grpSpPr>
        <p:grpSp>
          <p:nvGrpSpPr>
            <p:cNvPr id="3" name="Group 31"/>
            <p:cNvGrpSpPr/>
            <p:nvPr/>
          </p:nvGrpSpPr>
          <p:grpSpPr>
            <a:xfrm>
              <a:off x="152401" y="0"/>
              <a:ext cx="6477000" cy="6858000"/>
              <a:chOff x="609601" y="0"/>
              <a:chExt cx="6477000" cy="6858000"/>
            </a:xfrm>
          </p:grpSpPr>
          <p:pic>
            <p:nvPicPr>
              <p:cNvPr id="15" name="Picture 14" descr="xylose-fermentation-landscape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rcRect r="3258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rcRect r="32584"/>
                  <a:stretch>
                    <a:fillRect/>
                  </a:stretch>
                </p:blipFill>
              </mc:Fallback>
            </mc:AlternateContent>
            <p:spPr>
              <a:xfrm>
                <a:off x="744071" y="0"/>
                <a:ext cx="5983194" cy="685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22878" y="2082800"/>
                <a:ext cx="3894282" cy="2527300"/>
              </a:xfrm>
              <a:prstGeom prst="rect">
                <a:avLst/>
              </a:prstGeom>
              <a:solidFill>
                <a:srgbClr val="660066">
                  <a:alpha val="1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err="1" smtClean="0">
                    <a:ln>
                      <a:solidFill>
                        <a:srgbClr val="660066"/>
                      </a:solidFill>
                    </a:ln>
                    <a:solidFill>
                      <a:srgbClr val="660066"/>
                    </a:solidFill>
                  </a:rPr>
                  <a:t>Glycolysis</a:t>
                </a:r>
                <a:endParaRPr lang="en-US" dirty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13201" y="101600"/>
                <a:ext cx="2158998" cy="1955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err="1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Xylose</a:t>
                </a:r>
                <a:r>
                  <a:rPr lang="en-US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>
                        <a:alpha val="0"/>
                      </a:srgbClr>
                    </a:solidFill>
                  </a:rPr>
                  <a:t> degradation</a:t>
                </a:r>
                <a:endParaRPr lang="en-US" dirty="0">
                  <a:ln>
                    <a:solidFill>
                      <a:srgbClr val="008000"/>
                    </a:solidFill>
                  </a:ln>
                  <a:solidFill>
                    <a:srgbClr val="008000">
                      <a:alpha val="0"/>
                    </a:srgb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1" y="101600"/>
                <a:ext cx="3403600" cy="1955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9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9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Pentose phosphate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99001" y="3937000"/>
                <a:ext cx="2387600" cy="2692400"/>
              </a:xfrm>
              <a:prstGeom prst="rect">
                <a:avLst/>
              </a:prstGeom>
              <a:solidFill>
                <a:srgbClr val="FF0000">
                  <a:alpha val="9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</a:rPr>
                  <a:t>Aerobic respiration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8201" y="4267200"/>
                <a:ext cx="1485900" cy="1003300"/>
              </a:xfrm>
              <a:prstGeom prst="rect">
                <a:avLst/>
              </a:prstGeom>
              <a:solidFill>
                <a:srgbClr val="FF6600">
                  <a:alpha val="17000"/>
                </a:srgbClr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 smtClean="0">
                    <a:solidFill>
                      <a:srgbClr val="660066"/>
                    </a:solidFill>
                  </a:rPr>
                  <a:t>Fermentation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89001" y="5270500"/>
                <a:ext cx="3225800" cy="1238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5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TCA Cycle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3556001" y="4901184"/>
              <a:ext cx="1194308" cy="4505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Ethanol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3626" y="428667"/>
              <a:ext cx="1973223" cy="15767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Arrow Connector 58"/>
            <p:cNvCxnSpPr/>
            <p:nvPr/>
          </p:nvCxnSpPr>
          <p:spPr>
            <a:xfrm rot="10800000">
              <a:off x="3314702" y="1866900"/>
              <a:ext cx="745258" cy="1905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729539" y="157144"/>
            <a:ext cx="24032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Intermediate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Oxygen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Optimal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Ethanol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5400000">
            <a:off x="3057525" y="3186049"/>
            <a:ext cx="1936750" cy="1266952"/>
          </a:xfrm>
          <a:prstGeom prst="bentArrow">
            <a:avLst>
              <a:gd name="adj1" fmla="val 16339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3417062" y="501818"/>
            <a:ext cx="3288538" cy="2146385"/>
          </a:xfrm>
          <a:prstGeom prst="bentArrow">
            <a:avLst>
              <a:gd name="adj1" fmla="val 16039"/>
              <a:gd name="adj2" fmla="val 2074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7277" y="2565444"/>
            <a:ext cx="116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  <a:r>
              <a:rPr lang="en-US" b="1" dirty="0" smtClean="0"/>
              <a:t> &amp;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</a:t>
            </a:r>
          </a:p>
          <a:p>
            <a:pPr algn="ctr"/>
            <a:r>
              <a:rPr lang="en-US" b="1" dirty="0" smtClean="0"/>
              <a:t>Utilization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5615941" y="4450080"/>
            <a:ext cx="1658947" cy="52933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Oxygen=0.5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989828" y="6024118"/>
            <a:ext cx="11943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ATP=2.8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1520" y="5048250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NAD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Regeneration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15812224">
            <a:off x="913737" y="458532"/>
            <a:ext cx="2675025" cy="2190750"/>
          </a:xfrm>
          <a:prstGeom prst="circularArrow">
            <a:avLst>
              <a:gd name="adj1" fmla="val 7266"/>
              <a:gd name="adj2" fmla="val 1142319"/>
              <a:gd name="adj3" fmla="val 20474656"/>
              <a:gd name="adj4" fmla="val 10800000"/>
              <a:gd name="adj5" fmla="val 106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01995" y="588031"/>
            <a:ext cx="145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NADPH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Regeneration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8164" y="4587866"/>
            <a:ext cx="154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O</a:t>
            </a:r>
            <a:r>
              <a:rPr lang="en-US" b="1" baseline="-25000" dirty="0" smtClean="0"/>
              <a:t>2</a:t>
            </a:r>
            <a:r>
              <a:rPr lang="en-US" b="1" dirty="0" smtClean="0"/>
              <a:t> used to regenerate NAD used in first step</a:t>
            </a:r>
            <a:endParaRPr lang="en-US" b="1" dirty="0"/>
          </a:p>
        </p:txBody>
      </p:sp>
      <p:grpSp>
        <p:nvGrpSpPr>
          <p:cNvPr id="4" name="Group 28"/>
          <p:cNvGrpSpPr/>
          <p:nvPr/>
        </p:nvGrpSpPr>
        <p:grpSpPr>
          <a:xfrm>
            <a:off x="647306" y="3791279"/>
            <a:ext cx="2803030" cy="1200329"/>
            <a:chOff x="647306" y="3791279"/>
            <a:chExt cx="2803030" cy="1200329"/>
          </a:xfrm>
        </p:grpSpPr>
        <p:sp>
          <p:nvSpPr>
            <p:cNvPr id="24" name="Right Arrow 23"/>
            <p:cNvSpPr/>
            <p:nvPr/>
          </p:nvSpPr>
          <p:spPr>
            <a:xfrm>
              <a:off x="2426208" y="4230624"/>
              <a:ext cx="1024128" cy="3429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306" y="3791279"/>
              <a:ext cx="20105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/>
                <a:t>Bottleneck</a:t>
              </a:r>
            </a:p>
            <a:p>
              <a:pPr algn="ctr"/>
              <a:r>
                <a:rPr lang="en-US" sz="2400" b="1" dirty="0" err="1" smtClean="0"/>
                <a:t>Pyruvate</a:t>
              </a:r>
              <a:endParaRPr lang="en-US" sz="2400" b="1" dirty="0" smtClean="0"/>
            </a:p>
            <a:p>
              <a:pPr algn="ctr"/>
              <a:r>
                <a:rPr lang="en-US" sz="2400" b="1" dirty="0" err="1" smtClean="0"/>
                <a:t>decarboxylase</a:t>
              </a:r>
              <a:endParaRPr lang="en-US" sz="2400" b="1" dirty="0"/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1725673" y="157144"/>
            <a:ext cx="2846327" cy="830997"/>
            <a:chOff x="604009" y="3791279"/>
            <a:chExt cx="2846327" cy="830997"/>
          </a:xfrm>
        </p:grpSpPr>
        <p:sp>
          <p:nvSpPr>
            <p:cNvPr id="34" name="Right Arrow 33"/>
            <p:cNvSpPr/>
            <p:nvPr/>
          </p:nvSpPr>
          <p:spPr>
            <a:xfrm>
              <a:off x="2426208" y="4230624"/>
              <a:ext cx="1024128" cy="3429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4009" y="3791279"/>
              <a:ext cx="20971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Improve NADH</a:t>
              </a:r>
            </a:p>
            <a:p>
              <a:pPr algn="ctr"/>
              <a:r>
                <a:rPr lang="en-US" sz="2400" b="1" dirty="0" smtClean="0"/>
                <a:t>enzyme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microbiome</a:t>
            </a:r>
            <a:r>
              <a:rPr lang="en-US" dirty="0" smtClean="0"/>
              <a:t> project	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Str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4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the future of </a:t>
            </a:r>
            <a:r>
              <a:rPr lang="en-US" dirty="0" err="1" smtClean="0"/>
              <a:t>EFICAz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>
                <a:hlinkClick r:id="rId2"/>
              </a:rPr>
              <a:t>http://sites.google.com/site/adriansfamilyorg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Expect a paper soon on debugging the bug</a:t>
            </a:r>
          </a:p>
          <a:p>
            <a:r>
              <a:rPr lang="en-US" dirty="0" smtClean="0"/>
              <a:t>Expect a lot of analysis of TB</a:t>
            </a:r>
          </a:p>
          <a:p>
            <a:r>
              <a:rPr lang="en-US" dirty="0" err="1" smtClean="0"/>
              <a:t>Neurospora</a:t>
            </a:r>
            <a:r>
              <a:rPr lang="en-US" dirty="0" smtClean="0"/>
              <a:t> FBA model</a:t>
            </a:r>
          </a:p>
          <a:p>
            <a:r>
              <a:rPr lang="en-US" smtClean="0"/>
              <a:t>HMP</a:t>
            </a:r>
            <a:r>
              <a:rPr lang="en-US" smtClean="0"/>
              <a:t>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Galagan</a:t>
            </a:r>
            <a:r>
              <a:rPr lang="en-US" dirty="0" smtClean="0"/>
              <a:t> Lab</a:t>
            </a:r>
          </a:p>
          <a:p>
            <a:pPr lvl="1"/>
            <a:r>
              <a:rPr lang="en-US" dirty="0" smtClean="0"/>
              <a:t>Aaron </a:t>
            </a:r>
            <a:r>
              <a:rPr lang="en-US" dirty="0" err="1" smtClean="0"/>
              <a:t>Brandes</a:t>
            </a:r>
            <a:endParaRPr lang="en-US" dirty="0" smtClean="0"/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Garay</a:t>
            </a:r>
            <a:endParaRPr lang="en-US" dirty="0" smtClean="0"/>
          </a:p>
          <a:p>
            <a:r>
              <a:rPr lang="en-US" dirty="0" smtClean="0"/>
              <a:t>Jason </a:t>
            </a:r>
            <a:r>
              <a:rPr lang="en-US" dirty="0" smtClean="0"/>
              <a:t>Holder</a:t>
            </a:r>
          </a:p>
          <a:p>
            <a:r>
              <a:rPr lang="en-US" dirty="0" smtClean="0"/>
              <a:t>Stephen Boyd</a:t>
            </a:r>
          </a:p>
          <a:p>
            <a:r>
              <a:rPr lang="en-US" dirty="0" smtClean="0"/>
              <a:t>Peter Karp</a:t>
            </a:r>
          </a:p>
          <a:p>
            <a:r>
              <a:rPr lang="en-US" dirty="0" smtClean="0"/>
              <a:t>Bernhard </a:t>
            </a:r>
            <a:r>
              <a:rPr lang="en-US" dirty="0" err="1" smtClean="0"/>
              <a:t>Palsson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CHIEFc</a:t>
            </a:r>
            <a:r>
              <a:rPr lang="en-US" dirty="0" smtClean="0"/>
              <a:t> </a:t>
            </a:r>
            <a:r>
              <a:rPr lang="en-US" dirty="0" smtClean="0"/>
              <a:t>family based FDR recognition: detection of Functionally Discriminating Residues (</a:t>
            </a:r>
            <a:r>
              <a:rPr lang="en-US" dirty="0" err="1" smtClean="0"/>
              <a:t>FDRs</a:t>
            </a:r>
            <a:r>
              <a:rPr lang="en-US" dirty="0" smtClean="0"/>
              <a:t>) in enzyme families obtained by a Conservation-controlled HMM Iterative procedure for Enzyme Family classification (</a:t>
            </a:r>
            <a:r>
              <a:rPr lang="en-US" dirty="0" err="1" smtClean="0"/>
              <a:t>CHIEFc</a:t>
            </a:r>
            <a:r>
              <a:rPr lang="en-US" dirty="0" smtClean="0"/>
              <a:t>),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Pfam</a:t>
            </a:r>
            <a:r>
              <a:rPr lang="en-US" dirty="0" smtClean="0"/>
              <a:t> family based FDR </a:t>
            </a:r>
            <a:r>
              <a:rPr lang="en-US" dirty="0" smtClean="0"/>
              <a:t>recognition</a:t>
            </a:r>
            <a:r>
              <a:rPr lang="en-US" dirty="0" smtClean="0"/>
              <a:t>: detection of </a:t>
            </a:r>
            <a:r>
              <a:rPr lang="en-US" dirty="0" err="1" smtClean="0"/>
              <a:t>FDRs</a:t>
            </a:r>
            <a:r>
              <a:rPr lang="en-US" dirty="0" smtClean="0"/>
              <a:t> in combinations of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en-US" dirty="0" smtClean="0"/>
              <a:t>families </a:t>
            </a:r>
            <a:r>
              <a:rPr lang="en-US" dirty="0" smtClean="0"/>
              <a:t>that concurrently detect a particular enzyme function,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CHIEFc</a:t>
            </a:r>
            <a:r>
              <a:rPr lang="en-US" dirty="0" smtClean="0"/>
              <a:t> </a:t>
            </a:r>
            <a:r>
              <a:rPr lang="en-US" dirty="0" smtClean="0"/>
              <a:t>family specific SIT evaluation: </a:t>
            </a:r>
            <a:r>
              <a:rPr lang="en-US" dirty="0" err="1" smtClean="0"/>
              <a:t>pairwise</a:t>
            </a:r>
            <a:r>
              <a:rPr lang="en-US" dirty="0" smtClean="0"/>
              <a:t> sequence comparison using a </a:t>
            </a:r>
            <a:r>
              <a:rPr lang="en-US" dirty="0" err="1" smtClean="0"/>
              <a:t>CHIEFc</a:t>
            </a:r>
            <a:r>
              <a:rPr lang="en-US" dirty="0" smtClean="0"/>
              <a:t> family specific Sequence Identity Threshold (SIT), 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High specificity </a:t>
            </a:r>
            <a:r>
              <a:rPr lang="en-US" dirty="0" smtClean="0"/>
              <a:t>multiple PROSITE pattern recognition: detection of multiple PROSITE patterns that, taken all together, are specifically associated to a particular enzyme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EFICAz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Enzyme </a:t>
            </a:r>
            <a:r>
              <a:rPr lang="en-US" dirty="0"/>
              <a:t>Function Inference by a Combined </a:t>
            </a:r>
            <a:r>
              <a:rPr lang="en-US" dirty="0" smtClean="0"/>
              <a:t>Approach  </a:t>
            </a:r>
            <a:r>
              <a:rPr lang="en-US" dirty="0" smtClean="0"/>
              <a:t>(</a:t>
            </a:r>
            <a:r>
              <a:rPr lang="en-US" dirty="0" err="1" smtClean="0"/>
              <a:t>EFICAz</a:t>
            </a:r>
            <a:r>
              <a:rPr lang="en-US" dirty="0" smtClean="0"/>
              <a:t>)</a:t>
            </a:r>
          </a:p>
          <a:p>
            <a:r>
              <a:rPr lang="en-US" dirty="0" smtClean="0"/>
              <a:t> Training sets of EC classifications</a:t>
            </a:r>
            <a:endParaRPr lang="en-US" dirty="0" smtClean="0"/>
          </a:p>
          <a:p>
            <a:pPr lvl="1"/>
            <a:r>
              <a:rPr lang="en-US" dirty="0" smtClean="0"/>
              <a:t>Enzymes-&gt;EC: </a:t>
            </a:r>
            <a:r>
              <a:rPr lang="en-US" dirty="0" err="1" smtClean="0"/>
              <a:t>Uniprot</a:t>
            </a:r>
            <a:r>
              <a:rPr lang="en-US" dirty="0" smtClean="0"/>
              <a:t>/Swiss-Prot release 10 and 13</a:t>
            </a:r>
            <a:endParaRPr lang="en-US" dirty="0" smtClean="0"/>
          </a:p>
          <a:p>
            <a:pPr lvl="1"/>
            <a:r>
              <a:rPr lang="en-US" dirty="0" smtClean="0"/>
              <a:t>HMM</a:t>
            </a:r>
            <a:r>
              <a:rPr lang="en-US" dirty="0" smtClean="0"/>
              <a:t>-&gt;EC: PFAM release </a:t>
            </a:r>
            <a:r>
              <a:rPr lang="en-US" dirty="0" smtClean="0"/>
              <a:t>22</a:t>
            </a:r>
            <a:endParaRPr lang="en-US" dirty="0" smtClean="0"/>
          </a:p>
          <a:p>
            <a:pPr lvl="1"/>
            <a:r>
              <a:rPr lang="en-US" dirty="0" smtClean="0"/>
              <a:t>Sets of </a:t>
            </a:r>
            <a:r>
              <a:rPr lang="en-US" dirty="0" smtClean="0"/>
              <a:t>Domains-&gt;EC: PROSITE </a:t>
            </a:r>
            <a:r>
              <a:rPr lang="en-US" dirty="0" smtClean="0"/>
              <a:t>20.26 and 20.30</a:t>
            </a:r>
          </a:p>
          <a:p>
            <a:r>
              <a:rPr lang="en-US" dirty="0" smtClean="0"/>
              <a:t>Machine learning algorithms for EC classifications.</a:t>
            </a:r>
          </a:p>
          <a:p>
            <a:pPr lvl="1"/>
            <a:r>
              <a:rPr lang="en-US" dirty="0" smtClean="0"/>
              <a:t>Functionally discriminating residues</a:t>
            </a:r>
          </a:p>
          <a:p>
            <a:pPr lvl="1"/>
            <a:r>
              <a:rPr lang="en-US" dirty="0" smtClean="0"/>
              <a:t>Support vector machines</a:t>
            </a:r>
            <a:endParaRPr lang="en-US" dirty="0" smtClean="0"/>
          </a:p>
          <a:p>
            <a:pPr lvl="1"/>
            <a:r>
              <a:rPr lang="en-US" dirty="0" smtClean="0"/>
              <a:t>Family specific sequence identity thresholds</a:t>
            </a:r>
          </a:p>
          <a:p>
            <a:pPr lvl="1"/>
            <a:r>
              <a:rPr lang="en-US" dirty="0" smtClean="0"/>
              <a:t>Decision trees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FDR?</a:t>
            </a:r>
            <a:endParaRPr lang="en-US" dirty="0"/>
          </a:p>
        </p:txBody>
      </p:sp>
      <p:pic>
        <p:nvPicPr>
          <p:cNvPr id="4" name="Content Placeholder 3" descr="1471-2105-10-107-S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732" r="-20732"/>
              <a:stretch>
                <a:fillRect/>
              </a:stretch>
            </p:blipFill>
          </mc:Choice>
          <mc:Fallback>
            <p:blipFill>
              <a:blip r:embed="rId3"/>
              <a:srcRect l="-20732" r="-20732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SVM?</a:t>
            </a:r>
            <a:endParaRPr lang="en-US" dirty="0"/>
          </a:p>
        </p:txBody>
      </p:sp>
      <p:pic>
        <p:nvPicPr>
          <p:cNvPr id="4" name="Content Placeholder 3" descr="220px-Svm_separating_hyperplan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783" r="-367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dirty="0" err="1" smtClean="0"/>
              <a:t>EFICAz</a:t>
            </a:r>
            <a:r>
              <a:rPr lang="en-US" dirty="0" smtClean="0"/>
              <a:t>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Functionally discriminating residues;</a:t>
            </a:r>
          </a:p>
          <a:p>
            <a:pPr lvl="1"/>
            <a:r>
              <a:rPr lang="en-US" dirty="0" err="1" smtClean="0"/>
              <a:t>CHIEFc</a:t>
            </a:r>
            <a:r>
              <a:rPr lang="en-US" dirty="0" smtClean="0"/>
              <a:t> family-based FDR </a:t>
            </a:r>
            <a:r>
              <a:rPr lang="en-US" dirty="0" smtClean="0"/>
              <a:t>recognition Conservation</a:t>
            </a:r>
            <a:r>
              <a:rPr lang="en-US" dirty="0" smtClean="0"/>
              <a:t>-controlled HMM Iterative procedure for Enzyme Family classification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Pfam</a:t>
            </a:r>
            <a:r>
              <a:rPr lang="en-US" dirty="0" smtClean="0"/>
              <a:t> family based FDR recognition</a:t>
            </a:r>
          </a:p>
          <a:p>
            <a:r>
              <a:rPr lang="en-US" dirty="0" smtClean="0"/>
              <a:t>Support Vector machines:</a:t>
            </a:r>
          </a:p>
          <a:p>
            <a:pPr lvl="1"/>
            <a:r>
              <a:rPr lang="en-US" dirty="0" err="1" smtClean="0"/>
              <a:t>CHIEFc</a:t>
            </a:r>
            <a:r>
              <a:rPr lang="en-US" dirty="0" smtClean="0"/>
              <a:t> family based SVM evaluation</a:t>
            </a:r>
            <a:endParaRPr lang="en-US" dirty="0" smtClean="0"/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Pfam</a:t>
            </a:r>
            <a:r>
              <a:rPr lang="en-US" dirty="0" smtClean="0"/>
              <a:t> family based SVM evaluation</a:t>
            </a:r>
          </a:p>
          <a:p>
            <a:r>
              <a:rPr lang="en-US" dirty="0" smtClean="0"/>
              <a:t>Sequence Identity threshold:	</a:t>
            </a:r>
          </a:p>
          <a:p>
            <a:pPr lvl="1"/>
            <a:r>
              <a:rPr lang="en-US" dirty="0" err="1" smtClean="0"/>
              <a:t>CHIEFc</a:t>
            </a:r>
            <a:r>
              <a:rPr lang="en-US" dirty="0" smtClean="0"/>
              <a:t> family specific SIT evaluation</a:t>
            </a:r>
          </a:p>
          <a:p>
            <a:r>
              <a:rPr lang="en-US" dirty="0" smtClean="0"/>
              <a:t>High specificity multiple PROSITE pattern recognition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</a:t>
            </a:r>
            <a:r>
              <a:rPr lang="en-US" dirty="0" err="1" smtClean="0"/>
              <a:t>EFICAz</a:t>
            </a:r>
            <a:r>
              <a:rPr lang="en-US" dirty="0" smtClean="0"/>
              <a:t> components combined?</a:t>
            </a:r>
            <a:endParaRPr lang="en-US" dirty="0"/>
          </a:p>
        </p:txBody>
      </p:sp>
      <p:pic>
        <p:nvPicPr>
          <p:cNvPr id="4" name="Content Placeholder 3" descr="classification-tree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3490" r="-334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1234</Words>
  <Application>Microsoft Macintosh PowerPoint</Application>
  <PresentationFormat>On-screen Show (4:3)</PresentationFormat>
  <Paragraphs>291</Paragraphs>
  <Slides>34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From annotated genomes to metabolic flux models</vt:lpstr>
      <vt:lpstr>From functional annotation to system modeling </vt:lpstr>
      <vt:lpstr>From genomes to EC numbers</vt:lpstr>
      <vt:lpstr>Slide 4</vt:lpstr>
      <vt:lpstr>What is EFICAz?</vt:lpstr>
      <vt:lpstr>What is an FDR?</vt:lpstr>
      <vt:lpstr>What is an SVM?</vt:lpstr>
      <vt:lpstr>What are the EFICAz components?</vt:lpstr>
      <vt:lpstr>How are EFICAz components combined?</vt:lpstr>
      <vt:lpstr>How does EFICAz compare vs SIT?</vt:lpstr>
      <vt:lpstr>From functional annotation to system modeling </vt:lpstr>
      <vt:lpstr>What can you do with a Flux-balanced model of Metabolism?</vt:lpstr>
      <vt:lpstr>Algorithms for Debugging Metabolic Networks</vt:lpstr>
      <vt:lpstr>Minimal Organism</vt:lpstr>
      <vt:lpstr>Minimal Reaction Adjustment</vt:lpstr>
      <vt:lpstr>Minimal Limit Adjustment</vt:lpstr>
      <vt:lpstr>Minimum Cardinality</vt:lpstr>
      <vt:lpstr>Sparse Optimization to the rescue!</vt:lpstr>
      <vt:lpstr>Implementations</vt:lpstr>
      <vt:lpstr>From functional annotation to system modeling </vt:lpstr>
      <vt:lpstr>Applications of PathwayTools</vt:lpstr>
      <vt:lpstr>Comprehensive Biochemical and Transcriptional Profiling for TB</vt:lpstr>
      <vt:lpstr>Slide 23</vt:lpstr>
      <vt:lpstr>Biofuels from Neurospora?</vt:lpstr>
      <vt:lpstr>Effects of Oxygen limitation on Xylose fermentation in Neurospora crassa</vt:lpstr>
      <vt:lpstr>Slide 26</vt:lpstr>
      <vt:lpstr>Slide 27</vt:lpstr>
      <vt:lpstr>Slide 28</vt:lpstr>
      <vt:lpstr>Slide 29</vt:lpstr>
      <vt:lpstr>Slide 30</vt:lpstr>
      <vt:lpstr>Slide 31</vt:lpstr>
      <vt:lpstr>Human microbiome project </vt:lpstr>
      <vt:lpstr>Take home</vt:lpstr>
      <vt:lpstr>Acknowledgements</vt:lpstr>
    </vt:vector>
  </TitlesOfParts>
  <Company>Broad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enzymes with EFICAz</dc:title>
  <dc:creator>Property of</dc:creator>
  <cp:lastModifiedBy>Property of</cp:lastModifiedBy>
  <cp:revision>23</cp:revision>
  <dcterms:created xsi:type="dcterms:W3CDTF">2010-10-25T21:42:31Z</dcterms:created>
  <dcterms:modified xsi:type="dcterms:W3CDTF">2010-10-26T15:58:22Z</dcterms:modified>
</cp:coreProperties>
</file>