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427" r:id="rId2"/>
    <p:sldId id="664" r:id="rId3"/>
    <p:sldId id="665" r:id="rId4"/>
    <p:sldId id="666" r:id="rId5"/>
    <p:sldId id="667" r:id="rId6"/>
    <p:sldId id="668" r:id="rId7"/>
    <p:sldId id="669" r:id="rId8"/>
    <p:sldId id="670" r:id="rId9"/>
    <p:sldId id="671" r:id="rId10"/>
    <p:sldId id="575" r:id="rId11"/>
    <p:sldId id="579" r:id="rId12"/>
    <p:sldId id="591" r:id="rId13"/>
    <p:sldId id="583" r:id="rId14"/>
    <p:sldId id="584" r:id="rId15"/>
    <p:sldId id="585" r:id="rId16"/>
    <p:sldId id="586" r:id="rId17"/>
    <p:sldId id="578" r:id="rId18"/>
    <p:sldId id="594" r:id="rId19"/>
    <p:sldId id="596" r:id="rId20"/>
    <p:sldId id="547" r:id="rId21"/>
    <p:sldId id="673" r:id="rId22"/>
    <p:sldId id="433" r:id="rId23"/>
    <p:sldId id="435" r:id="rId24"/>
    <p:sldId id="643" r:id="rId25"/>
    <p:sldId id="621" r:id="rId26"/>
    <p:sldId id="622" r:id="rId27"/>
    <p:sldId id="623" r:id="rId28"/>
    <p:sldId id="688" r:id="rId29"/>
    <p:sldId id="624" r:id="rId30"/>
    <p:sldId id="625" r:id="rId31"/>
    <p:sldId id="442" r:id="rId32"/>
    <p:sldId id="443" r:id="rId33"/>
    <p:sldId id="445" r:id="rId34"/>
    <p:sldId id="637" r:id="rId35"/>
    <p:sldId id="638" r:id="rId36"/>
    <p:sldId id="639" r:id="rId37"/>
    <p:sldId id="640" r:id="rId38"/>
    <p:sldId id="626" r:id="rId39"/>
    <p:sldId id="627" r:id="rId40"/>
    <p:sldId id="628" r:id="rId41"/>
    <p:sldId id="629" r:id="rId42"/>
    <p:sldId id="630" r:id="rId43"/>
    <p:sldId id="631" r:id="rId44"/>
    <p:sldId id="632" r:id="rId45"/>
    <p:sldId id="633" r:id="rId46"/>
    <p:sldId id="634" r:id="rId47"/>
    <p:sldId id="635" r:id="rId48"/>
    <p:sldId id="676" r:id="rId49"/>
    <p:sldId id="677" r:id="rId50"/>
    <p:sldId id="678" r:id="rId51"/>
    <p:sldId id="687" r:id="rId52"/>
    <p:sldId id="679" r:id="rId53"/>
    <p:sldId id="680" r:id="rId54"/>
    <p:sldId id="659" r:id="rId55"/>
    <p:sldId id="681" r:id="rId56"/>
    <p:sldId id="682" r:id="rId57"/>
    <p:sldId id="683" r:id="rId58"/>
    <p:sldId id="684" r:id="rId59"/>
    <p:sldId id="685" r:id="rId60"/>
    <p:sldId id="686" r:id="rId61"/>
    <p:sldId id="459" r:id="rId62"/>
    <p:sldId id="641"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2158" autoAdjust="0"/>
  </p:normalViewPr>
  <p:slideViewPr>
    <p:cSldViewPr snapToGrid="0" snapToObjects="1">
      <p:cViewPr varScale="1">
        <p:scale>
          <a:sx n="75" d="100"/>
          <a:sy n="75" d="100"/>
        </p:scale>
        <p:origin x="-888" y="-102"/>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AFD3F-22EB-F942-A5F1-9C09341CB426}" type="datetimeFigureOut">
              <a:rPr lang="en-US" smtClean="0"/>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492CD-A96A-CB42-BC0B-96974C7980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687BB-1636-486A-852E-065711091663}" type="slidenum">
              <a:rPr lang="en-US"/>
              <a:pPr/>
              <a:t>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US" smtClean="0"/>
              <a:t>Add more labels and balloons indicating that the same info is here. Can we get a screen shot with the upload column active? Just say we’ll explain that feature later</a:t>
            </a:r>
          </a:p>
        </p:txBody>
      </p:sp>
      <p:sp>
        <p:nvSpPr>
          <p:cNvPr id="33796" name="Slide Number Placeholder 3"/>
          <p:cNvSpPr>
            <a:spLocks noGrp="1"/>
          </p:cNvSpPr>
          <p:nvPr>
            <p:ph type="sldNum" sz="quarter" idx="5"/>
          </p:nvPr>
        </p:nvSpPr>
        <p:spPr bwMode="auto">
          <a:noFill/>
          <a:ln>
            <a:miter lim="800000"/>
            <a:headEnd/>
            <a:tailEnd/>
          </a:ln>
        </p:spPr>
        <p:txBody>
          <a:bodyPr/>
          <a:lstStyle/>
          <a:p>
            <a:fld id="{3818BB1E-25AD-44A5-BF7B-C7AE3FC2D50F}" type="slidenum">
              <a:rPr lang="en-US"/>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t>More balloons and explaination… but we won’t linger on repetitive stuff. Maybe a little more on “link to genome page”. What gneome pagE?</a:t>
            </a:r>
          </a:p>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A98EB7C2-1D10-436B-A336-44B3CBA257AB}" type="slidenum">
              <a:rPr lang="en-US"/>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smtClean="0"/>
              <a:t>Perhaps explain predictions a little more. Media:behavior</a:t>
            </a:r>
          </a:p>
        </p:txBody>
      </p:sp>
      <p:sp>
        <p:nvSpPr>
          <p:cNvPr id="38916" name="Slide Number Placeholder 3"/>
          <p:cNvSpPr>
            <a:spLocks noGrp="1"/>
          </p:cNvSpPr>
          <p:nvPr>
            <p:ph type="sldNum" sz="quarter" idx="5"/>
          </p:nvPr>
        </p:nvSpPr>
        <p:spPr bwMode="auto">
          <a:noFill/>
          <a:ln>
            <a:miter lim="800000"/>
            <a:headEnd/>
            <a:tailEnd/>
          </a:ln>
        </p:spPr>
        <p:txBody>
          <a:bodyPr/>
          <a:lstStyle/>
          <a:p>
            <a:fld id="{1E2FA2DC-8D5F-4156-9876-6DB49F699030}" type="slidenum">
              <a:rPr lang="en-US"/>
              <a:pPr/>
              <a:t>55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smtClean="0"/>
              <a:t>Possible look for more interesting compounds to display.</a:t>
            </a:r>
          </a:p>
        </p:txBody>
      </p:sp>
      <p:sp>
        <p:nvSpPr>
          <p:cNvPr id="39940" name="Slide Number Placeholder 3"/>
          <p:cNvSpPr>
            <a:spLocks noGrp="1"/>
          </p:cNvSpPr>
          <p:nvPr>
            <p:ph type="sldNum" sz="quarter" idx="5"/>
          </p:nvPr>
        </p:nvSpPr>
        <p:spPr bwMode="auto">
          <a:noFill/>
          <a:ln>
            <a:miter lim="800000"/>
            <a:headEnd/>
            <a:tailEnd/>
          </a:ln>
        </p:spPr>
        <p:txBody>
          <a:bodyPr/>
          <a:lstStyle/>
          <a:p>
            <a:fld id="{D4541BFC-9313-4B27-B9D9-9D792C4A33E4}" type="slidenum">
              <a:rPr lang="en-US"/>
              <a:pPr/>
              <a:t>57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smtClean="0"/>
              <a:t>Explain coefficients (mmol consumed/gram biomass produced)</a:t>
            </a:r>
          </a:p>
        </p:txBody>
      </p:sp>
      <p:sp>
        <p:nvSpPr>
          <p:cNvPr id="40964" name="Slide Number Placeholder 3"/>
          <p:cNvSpPr>
            <a:spLocks noGrp="1"/>
          </p:cNvSpPr>
          <p:nvPr>
            <p:ph type="sldNum" sz="quarter" idx="5"/>
          </p:nvPr>
        </p:nvSpPr>
        <p:spPr bwMode="auto">
          <a:noFill/>
          <a:ln>
            <a:miter lim="800000"/>
            <a:headEnd/>
            <a:tailEnd/>
          </a:ln>
        </p:spPr>
        <p:txBody>
          <a:bodyPr/>
          <a:lstStyle/>
          <a:p>
            <a:fld id="{1B94442A-3D13-4D2C-9BE1-8B41DFE7FED7}" type="slidenum">
              <a:rPr lang="en-US"/>
              <a:pPr/>
              <a:t>58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mtClean="0"/>
              <a:t>Lots more explaination. A means active. I means inactive. Highlight the “I”. “E” means essential. And “=&gt;” means direction, and is only listed if the reaction is active in only a single direction. Explain hovers. Hovering a reaction gives you a gene list. Hovering “A”, I,E gives you the media. Redo screen shot. Show screen with false positive or false negative on a model.</a:t>
            </a:r>
          </a:p>
        </p:txBody>
      </p:sp>
      <p:sp>
        <p:nvSpPr>
          <p:cNvPr id="41988" name="Slide Number Placeholder 3"/>
          <p:cNvSpPr>
            <a:spLocks noGrp="1"/>
          </p:cNvSpPr>
          <p:nvPr>
            <p:ph type="sldNum" sz="quarter" idx="5"/>
          </p:nvPr>
        </p:nvSpPr>
        <p:spPr bwMode="auto">
          <a:noFill/>
          <a:ln>
            <a:miter lim="800000"/>
            <a:headEnd/>
            <a:tailEnd/>
          </a:ln>
        </p:spPr>
        <p:txBody>
          <a:bodyPr/>
          <a:lstStyle/>
          <a:p>
            <a:fld id="{F0C1F7BF-270E-419E-BC0E-A0AA874DDA22}" type="slidenum">
              <a:rPr lang="en-US"/>
              <a:pPr/>
              <a:t>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mtClean="0"/>
              <a:t>Make sure we cover rollerblind for FBA</a:t>
            </a:r>
          </a:p>
        </p:txBody>
      </p:sp>
      <p:sp>
        <p:nvSpPr>
          <p:cNvPr id="43012" name="Slide Number Placeholder 3"/>
          <p:cNvSpPr>
            <a:spLocks noGrp="1"/>
          </p:cNvSpPr>
          <p:nvPr>
            <p:ph type="sldNum" sz="quarter" idx="5"/>
          </p:nvPr>
        </p:nvSpPr>
        <p:spPr bwMode="auto">
          <a:noFill/>
          <a:ln>
            <a:miter lim="800000"/>
            <a:headEnd/>
            <a:tailEnd/>
          </a:ln>
        </p:spPr>
        <p:txBody>
          <a:bodyPr/>
          <a:lstStyle/>
          <a:p>
            <a:fld id="{ECBE41BB-5899-4623-BC39-415013CAD8B2}" type="slidenum">
              <a:rPr lang="en-US"/>
              <a:pPr/>
              <a:t>60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FF42D9B-9D5C-5141-B8D8-CBF8E7F1251D}" type="slidenum">
              <a:rPr lang="en-US"/>
              <a:pPr/>
              <a:t>62</a:t>
            </a:fld>
            <a:endParaRPr lang="en-US"/>
          </a:p>
        </p:txBody>
      </p:sp>
      <p:sp>
        <p:nvSpPr>
          <p:cNvPr id="79875" name="Rectangle 2"/>
          <p:cNvSpPr>
            <a:spLocks noGrp="1" noRot="1" noChangeAspect="1" noChangeArrowheads="1"/>
          </p:cNvSpPr>
          <p:nvPr>
            <p:ph type="sldImg"/>
          </p:nvPr>
        </p:nvSpPr>
        <p:spPr>
          <a:xfrm>
            <a:off x="1144588" y="685800"/>
            <a:ext cx="4572000" cy="3429000"/>
          </a:xfrm>
          <a:solidFill>
            <a:srgbClr val="FFFFFF"/>
          </a:solidFill>
          <a:ln/>
        </p:spPr>
      </p:sp>
      <p:sp>
        <p:nvSpPr>
          <p:cNvPr id="798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91432" tIns="45717" rIns="91432" bIns="45717"/>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545EE36-A283-E94A-9365-BBF786580483}" type="slidenum">
              <a:rPr lang="en-US"/>
              <a:pPr/>
              <a:t>10</a:t>
            </a:fld>
            <a:endParaRPr lang="en-US"/>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Using a strategy of subsystems annotation, NMPDR provides researchers with corrected functional annotations in a structured biological context. Hundreds of distinct subsystems have been developed to describe central and secondary metabolism, complex structures, and virulence or other phenotypes.  Tools for comparative analysis allow investigators to discover emergent properties in complex systems.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3605CED-363D-B840-AE83-4BB9E44F6DEA}" type="slidenum">
              <a:rPr lang="en-US"/>
              <a:pPr/>
              <a:t>12</a:t>
            </a:fld>
            <a:endParaRPr lang="en-US"/>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Using a strategy of subsystems annotation, NMPDR provides researchers with corrected functional annotations in a structured biological context. Hundreds of distinct subsystems have been developed to describe central and secondary metabolism, complex structures, and virulence or other phenotypes.  Tools for comparative analysis allow investigators to discover emergent properties in complex systems.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57200" indent="-457200" eaLnBrk="1" hangingPunct="1">
              <a:buFontTx/>
              <a:buNone/>
            </a:pPr>
            <a:r>
              <a:rPr lang="en-US" sz="1200" dirty="0" smtClean="0"/>
              <a:t> The computationally expensive “all against all” </a:t>
            </a:r>
            <a:r>
              <a:rPr lang="en-US" sz="1200" dirty="0" err="1" smtClean="0"/>
              <a:t>BLASTing</a:t>
            </a:r>
            <a:r>
              <a:rPr lang="en-US" sz="1200" dirty="0" smtClean="0"/>
              <a:t> is replaced with targeted searches using  a  set of representative sequences from </a:t>
            </a:r>
            <a:r>
              <a:rPr lang="en-US" sz="1200" dirty="0" err="1" smtClean="0"/>
              <a:t>FIGfams</a:t>
            </a:r>
            <a:r>
              <a:rPr lang="en-US" sz="1200" dirty="0" smtClean="0"/>
              <a:t> as queries (this collection currently includes ~100,000 protein families):</a:t>
            </a:r>
          </a:p>
          <a:p>
            <a:pPr marL="457200" indent="-457200" eaLnBrk="1" hangingPunct="1">
              <a:buFontTx/>
              <a:buNone/>
            </a:pPr>
            <a:endParaRPr lang="en-US" sz="500" dirty="0" smtClean="0"/>
          </a:p>
          <a:p>
            <a:pPr marL="457200" indent="-457200" eaLnBrk="1" hangingPunct="1">
              <a:buFontTx/>
              <a:buNone/>
            </a:pPr>
            <a:r>
              <a:rPr lang="en-US" sz="1200" dirty="0" smtClean="0"/>
              <a:t>Input:  prokaryotic genome in a set of </a:t>
            </a:r>
            <a:r>
              <a:rPr lang="en-US" sz="1200" dirty="0" err="1" smtClean="0"/>
              <a:t>contigs</a:t>
            </a:r>
            <a:r>
              <a:rPr lang="en-US" sz="1200" dirty="0" smtClean="0"/>
              <a:t> in FASTA or </a:t>
            </a:r>
            <a:r>
              <a:rPr lang="en-US" sz="1200" dirty="0" err="1" smtClean="0"/>
              <a:t>GenBank</a:t>
            </a:r>
            <a:r>
              <a:rPr lang="en-US" sz="1200" dirty="0" smtClean="0"/>
              <a:t> format</a:t>
            </a:r>
            <a:r>
              <a:rPr lang="en-US" sz="1400" dirty="0" smtClean="0"/>
              <a:t> </a:t>
            </a:r>
          </a:p>
          <a:p>
            <a:pPr marL="457200" indent="-457200" eaLnBrk="1" hangingPunct="1">
              <a:buFontTx/>
              <a:buNone/>
            </a:pPr>
            <a:endParaRPr lang="en-US" sz="300" dirty="0" smtClean="0"/>
          </a:p>
          <a:p>
            <a:pPr marL="457200" indent="-457200" eaLnBrk="1" hangingPunct="1">
              <a:buFontTx/>
              <a:buNone/>
            </a:pPr>
            <a:r>
              <a:rPr lang="en-US" sz="1200" dirty="0" smtClean="0"/>
              <a:t>Step 1: calling the </a:t>
            </a:r>
            <a:r>
              <a:rPr lang="en-US" sz="1200" dirty="0" err="1" smtClean="0"/>
              <a:t>tRNA</a:t>
            </a:r>
            <a:r>
              <a:rPr lang="en-US" sz="1200" dirty="0" smtClean="0"/>
              <a:t> and </a:t>
            </a:r>
            <a:r>
              <a:rPr lang="en-US" sz="1200" dirty="0" err="1" smtClean="0"/>
              <a:t>rRNA</a:t>
            </a:r>
            <a:r>
              <a:rPr lang="en-US" sz="1200" dirty="0" smtClean="0"/>
              <a:t> genes</a:t>
            </a:r>
          </a:p>
          <a:p>
            <a:pPr marL="457200" indent="-457200" eaLnBrk="1" hangingPunct="1">
              <a:buFontTx/>
              <a:buNone/>
            </a:pPr>
            <a:endParaRPr lang="en-US" sz="300" dirty="0" smtClean="0"/>
          </a:p>
          <a:p>
            <a:pPr marL="457200" indent="-457200" eaLnBrk="1" hangingPunct="1">
              <a:buFontTx/>
              <a:buNone/>
            </a:pPr>
            <a:r>
              <a:rPr lang="en-US" sz="1200" dirty="0" smtClean="0"/>
              <a:t>Step 2: preliminary “quick and dirty” effort to call protein-encoding genes</a:t>
            </a:r>
          </a:p>
          <a:p>
            <a:pPr marL="1028700" lvl="1" indent="-457200" eaLnBrk="1" hangingPunct="1">
              <a:buFont typeface="Wingdings" charset="2"/>
              <a:buNone/>
            </a:pPr>
            <a:endParaRPr lang="en-US" sz="300" dirty="0" smtClean="0"/>
          </a:p>
          <a:p>
            <a:pPr marL="457200" indent="-457200" eaLnBrk="1" hangingPunct="1">
              <a:buFontTx/>
              <a:buNone/>
            </a:pPr>
            <a:r>
              <a:rPr lang="en-US" sz="1200" dirty="0" smtClean="0"/>
              <a:t>Step 3: Establishing </a:t>
            </a:r>
            <a:r>
              <a:rPr lang="en-US" sz="1200" dirty="0" err="1" smtClean="0"/>
              <a:t>phylogenetic</a:t>
            </a:r>
            <a:r>
              <a:rPr lang="en-US" sz="1200" dirty="0" smtClean="0"/>
              <a:t> context:</a:t>
            </a:r>
          </a:p>
          <a:p>
            <a:pPr marL="457200" indent="-457200" eaLnBrk="1" hangingPunct="1">
              <a:buClr>
                <a:srgbClr val="008385"/>
              </a:buClr>
              <a:buFontTx/>
              <a:buNone/>
            </a:pPr>
            <a:r>
              <a:rPr lang="en-US" sz="1100" dirty="0" smtClean="0"/>
              <a:t>Representative sequences from a small set of </a:t>
            </a:r>
            <a:r>
              <a:rPr lang="en-US" sz="1100" dirty="0" err="1" smtClean="0"/>
              <a:t>FIGfams</a:t>
            </a:r>
            <a:r>
              <a:rPr lang="en-US" sz="1100" dirty="0" smtClean="0"/>
              <a:t>, which are ubiquitous in prokaryotes, are used to BLAST the new genome.  Outcome:  a small set of genes (8–15) that can be used to estimate the </a:t>
            </a:r>
            <a:r>
              <a:rPr lang="en-US" sz="1100" dirty="0" err="1" smtClean="0"/>
              <a:t>phylogenetic</a:t>
            </a:r>
            <a:r>
              <a:rPr lang="en-US" sz="1100" dirty="0" smtClean="0"/>
              <a:t> “neighborhood”</a:t>
            </a:r>
          </a:p>
          <a:p>
            <a:pPr marL="457200" indent="-457200" eaLnBrk="1" hangingPunct="1">
              <a:buClr>
                <a:srgbClr val="008385"/>
              </a:buClr>
              <a:buFontTx/>
              <a:buNone/>
            </a:pPr>
            <a:r>
              <a:rPr lang="en-US" sz="1100" dirty="0" smtClean="0"/>
              <a:t>Each of these genes is used to BLAST the corresponding </a:t>
            </a:r>
            <a:r>
              <a:rPr lang="en-US" sz="1100" dirty="0" err="1" smtClean="0"/>
              <a:t>FIGfam</a:t>
            </a:r>
            <a:r>
              <a:rPr lang="en-US" sz="1100" dirty="0" smtClean="0"/>
              <a:t> to determine the ~10 closest </a:t>
            </a:r>
            <a:r>
              <a:rPr lang="en-US" sz="1100" dirty="0" err="1" smtClean="0"/>
              <a:t>phylogenetic</a:t>
            </a:r>
            <a:r>
              <a:rPr lang="en-US" sz="1100" dirty="0" smtClean="0"/>
              <a:t> neighbors of the submitted genome</a:t>
            </a:r>
            <a:endParaRPr lang="en-US" sz="1200" dirty="0" smtClean="0"/>
          </a:p>
          <a:p>
            <a:pPr marL="457200" indent="-457200" eaLnBrk="1" hangingPunct="1">
              <a:buFontTx/>
              <a:buNone/>
            </a:pPr>
            <a:endParaRPr lang="en-US" sz="300" dirty="0" smtClean="0"/>
          </a:p>
          <a:p>
            <a:pPr marL="457200" indent="-457200" eaLnBrk="1" hangingPunct="1">
              <a:buFontTx/>
              <a:buNone/>
            </a:pPr>
            <a:r>
              <a:rPr lang="en-US" sz="1200" dirty="0" smtClean="0"/>
              <a:t>Step 4: Targeted search of the new genome based on </a:t>
            </a:r>
            <a:r>
              <a:rPr lang="en-US" sz="1200" dirty="0" err="1" smtClean="0"/>
              <a:t>FIGfams</a:t>
            </a:r>
            <a:r>
              <a:rPr lang="en-US" sz="1200" dirty="0" smtClean="0"/>
              <a:t> that occur in closely related genomes:</a:t>
            </a:r>
          </a:p>
          <a:p>
            <a:pPr marL="457200" indent="-457200" eaLnBrk="1" hangingPunct="1">
              <a:buClr>
                <a:srgbClr val="008385"/>
              </a:buClr>
              <a:buFontTx/>
              <a:buNone/>
            </a:pPr>
            <a:r>
              <a:rPr lang="en-US" sz="1100" dirty="0" smtClean="0"/>
              <a:t>Each gene found is moved from the set of putative genes to the set of determined genes, its starting position is adjusted, it is annotated with the function projected from the </a:t>
            </a:r>
            <a:r>
              <a:rPr lang="en-US" sz="1100" dirty="0" err="1" smtClean="0"/>
              <a:t>FIGfam</a:t>
            </a:r>
            <a:r>
              <a:rPr lang="en-US" sz="1100" dirty="0" smtClean="0"/>
              <a:t> (consistency)</a:t>
            </a:r>
          </a:p>
          <a:p>
            <a:pPr marL="457200" indent="-457200" eaLnBrk="1" hangingPunct="1">
              <a:buClr>
                <a:srgbClr val="008385"/>
              </a:buClr>
              <a:buFontTx/>
              <a:buNone/>
            </a:pPr>
            <a:endParaRPr lang="en-US" sz="300" dirty="0" smtClean="0"/>
          </a:p>
          <a:p>
            <a:pPr marL="457200" indent="-457200" eaLnBrk="1" hangingPunct="1">
              <a:buFontTx/>
              <a:buNone/>
            </a:pPr>
            <a:r>
              <a:rPr lang="en-US" sz="1200" dirty="0" smtClean="0"/>
              <a:t>Step 5: Recalling ORFs accurately using accumulated set of determined genes as a training set </a:t>
            </a:r>
          </a:p>
          <a:p>
            <a:pPr marL="457200" indent="-457200" eaLnBrk="1" hangingPunct="1">
              <a:buFontTx/>
              <a:buNone/>
            </a:pPr>
            <a:endParaRPr lang="en-US" sz="300" dirty="0" smtClean="0"/>
          </a:p>
          <a:p>
            <a:pPr marL="457200" indent="-457200" eaLnBrk="1" hangingPunct="1">
              <a:buFontTx/>
              <a:buNone/>
            </a:pPr>
            <a:r>
              <a:rPr lang="en-US" sz="1200" dirty="0" smtClean="0"/>
              <a:t>Step 6: Processing the remaining genes against the entire </a:t>
            </a:r>
            <a:r>
              <a:rPr lang="en-US" sz="1200" dirty="0" err="1" smtClean="0"/>
              <a:t>FIGfam</a:t>
            </a:r>
            <a:r>
              <a:rPr lang="en-US" sz="1200" dirty="0" smtClean="0"/>
              <a:t> collection</a:t>
            </a:r>
          </a:p>
          <a:p>
            <a:pPr marL="457200" indent="-457200" eaLnBrk="1" hangingPunct="1">
              <a:buFontTx/>
              <a:buNone/>
            </a:pPr>
            <a:endParaRPr lang="en-US" sz="300" dirty="0" smtClean="0"/>
          </a:p>
          <a:p>
            <a:pPr marL="457200" indent="-457200" eaLnBrk="1" hangingPunct="1">
              <a:buFontTx/>
              <a:buNone/>
            </a:pPr>
            <a:r>
              <a:rPr lang="en-US" sz="1200" dirty="0" smtClean="0"/>
              <a:t>Step 7: Cleaning up remaining gene calls to remove overlaps and adjust starting positions:</a:t>
            </a:r>
          </a:p>
          <a:p>
            <a:pPr marL="457200" indent="-457200" eaLnBrk="1" hangingPunct="1">
              <a:buClr>
                <a:srgbClr val="008385"/>
              </a:buClr>
              <a:buFontTx/>
              <a:buNone/>
            </a:pPr>
            <a:r>
              <a:rPr lang="en-US" sz="1100" dirty="0" smtClean="0"/>
              <a:t>Remaining putative genes are </a:t>
            </a:r>
            <a:r>
              <a:rPr lang="en-US" sz="1100" dirty="0" err="1" smtClean="0"/>
              <a:t>BLASTed</a:t>
            </a:r>
            <a:r>
              <a:rPr lang="en-US" sz="1100" dirty="0" smtClean="0"/>
              <a:t> against a large non-redundant protein database.  This step represents most of the overhead in a RAST annotation.  By first processing a majority of the genes using </a:t>
            </a:r>
            <a:r>
              <a:rPr lang="en-US" sz="1100" dirty="0" err="1" smtClean="0"/>
              <a:t>FIGfam</a:t>
            </a:r>
            <a:r>
              <a:rPr lang="en-US" sz="1100" dirty="0" smtClean="0"/>
              <a:t>-based technology and focused searches, this cost is minimized without reducing accuracy.</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D98492CD-A96A-CB42-BC0B-96974C798094}"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a:lstStyle/>
          <a:p>
            <a:fld id="{F5437FB4-58AB-2549-856C-07D27A6D218B}" type="slidenum">
              <a:rPr lang="en-US" smtClean="0">
                <a:latin typeface="Arial" charset="0"/>
              </a:rPr>
              <a:pPr/>
              <a:t>17</a:t>
            </a:fld>
            <a:endParaRPr lang="en-US" smtClean="0">
              <a:latin typeface="Arial" charset="0"/>
            </a:endParaRPr>
          </a:p>
        </p:txBody>
      </p:sp>
      <p:sp>
        <p:nvSpPr>
          <p:cNvPr id="163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smtClean="0">
                <a:latin typeface="Arial" charset="0"/>
                <a:ea typeface="ＭＳ Ｐゴシック" charset="-128"/>
                <a:cs typeface="ＭＳ Ｐゴシック" charset="-128"/>
              </a:rPr>
              <a:t>Using a strategy of subsystems annotation, NMPDR provides researchers with corrected functional annotations in a structured biological context. Hundreds of distinct subsystems have been developed to describe central and secondary metabolism, complex structures, and virulence or other phenotypes.  Tools for comparative analysis allow investigators to discover emergent properties in complex systems.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FA85791-9B7D-B84A-ABED-E13C54BD6FA0}" type="slidenum">
              <a:rPr lang="en-US"/>
              <a:pPr/>
              <a:t>18</a:t>
            </a:fld>
            <a:endParaRPr lang="en-US"/>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Using a strategy of subsystems annotation, NMPDR provides researchers with corrected functional annotations in a structured biological context. Hundreds of distinct subsystems have been developed to describe central and secondary metabolism, complex structures, and virulence or other phenotypes.  Tools for comparative analysis allow investigators to discover emergent properties in complex 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711DF3C-96B0-E741-85BF-BB5374AD4CA8}" type="slidenum">
              <a:rPr lang="en-US"/>
              <a:pPr/>
              <a:t>19</a:t>
            </a:fld>
            <a:endParaRPr lang="en-US"/>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Using a strategy of subsystems annotation, NMPDR provides researchers with corrected functional annotations in a structured biological context. Hundreds of distinct subsystems have been developed to describe central and secondary metabolism, complex structures, and virulence or other phenotypes.  Tools for comparative analysis allow investigators to discover emergent properties in complex systems.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t>More balloons and explaination… but we won’t linger on repetitive stuff. Maybe a little more on “link to genome page”. What gneome pagE?</a:t>
            </a:r>
          </a:p>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AFAEC811-7F30-40D6-8F63-FF75B78ED2D2}" type="slidenum">
              <a:rPr lang="en-US"/>
              <a:pPr/>
              <a:t>49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t>More balloons and explaination… but we won’t linger on repetitive stuff. Maybe a little more on “link to genome page”. What gneome pagE?</a:t>
            </a:r>
          </a:p>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AFAEC811-7F30-40D6-8F63-FF75B78ED2D2}" type="slidenum">
              <a:rPr lang="en-US"/>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16B40-3F49-6947-8CA8-8005BA97194D}"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D1EAD-EB7A-2C45-9F36-6F0E3995F7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16B40-3F49-6947-8CA8-8005BA97194D}" type="datetimeFigureOut">
              <a:rPr lang="en-US" smtClean="0"/>
              <a:pPr/>
              <a:t>10/27/2010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D1EAD-EB7A-2C45-9F36-6F0E3995F7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en.wikipedia.org/wiki/Image:DDT_chemical_structure_highres.png" TargetMode="External"/><Relationship Id="rId18" Type="http://schemas.openxmlformats.org/officeDocument/2006/relationships/image" Target="../media/image15.png"/><Relationship Id="rId3" Type="http://schemas.openxmlformats.org/officeDocument/2006/relationships/hyperlink" Target="http://en.wikipedia.org/wiki/Image:Erythromycin-2D-skeletal.png" TargetMode="External"/><Relationship Id="rId21" Type="http://schemas.openxmlformats.org/officeDocument/2006/relationships/hyperlink" Target="http://en.wikipedia.org/wiki/Image:Fumaric_acid.svg" TargetMode="External"/><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hyperlink" Target="http://en.wikipedia.org/wiki/Image:Acetoacetic_acid.png" TargetMode="Externa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en.wikipedia.org/wiki/Image:1,3-Propanediol.png" TargetMode="External"/><Relationship Id="rId11" Type="http://schemas.openxmlformats.org/officeDocument/2006/relationships/hyperlink" Target="http://en.wikipedia.org/wiki/Image:Butan-1-ol-2D-skeletal.png" TargetMode="External"/><Relationship Id="rId5" Type="http://schemas.openxmlformats.org/officeDocument/2006/relationships/image" Target="../media/image8.png"/><Relationship Id="rId15" Type="http://schemas.openxmlformats.org/officeDocument/2006/relationships/hyperlink" Target="http://en.wikipedia.org/wiki/Image:Succinic_acid.png" TargetMode="External"/><Relationship Id="rId23"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hyperlink" Target="http://en.wikipedia.org/wiki/Image:Pyruvic-acid-2D-skeletal.png" TargetMode="External"/><Relationship Id="rId4" Type="http://schemas.openxmlformats.org/officeDocument/2006/relationships/image" Target="../media/image7.png"/><Relationship Id="rId9" Type="http://schemas.openxmlformats.org/officeDocument/2006/relationships/hyperlink" Target="http://en.wikipedia.org/wiki/Image:Ethanol-skeletal.png" TargetMode="External"/><Relationship Id="rId14" Type="http://schemas.openxmlformats.org/officeDocument/2006/relationships/image" Target="../media/image13.png"/><Relationship Id="rId22"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53.png"/><Relationship Id="rId7" Type="http://schemas.openxmlformats.org/officeDocument/2006/relationships/image" Target="../media/image65.emf"/><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 Id="rId9" Type="http://schemas.openxmlformats.org/officeDocument/2006/relationships/image" Target="../media/image67.emf"/></Relationships>
</file>

<file path=ppt/slides/_rels/slide4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53.png"/><Relationship Id="rId7" Type="http://schemas.openxmlformats.org/officeDocument/2006/relationships/image" Target="../media/image65.emf"/><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 Id="rId9" Type="http://schemas.openxmlformats.org/officeDocument/2006/relationships/image" Target="../media/image67.emf"/></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53.png"/><Relationship Id="rId7" Type="http://schemas.openxmlformats.org/officeDocument/2006/relationships/image" Target="../media/image65.emf"/><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 Id="rId9" Type="http://schemas.openxmlformats.org/officeDocument/2006/relationships/image" Target="../media/image67.emf"/></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53.png"/><Relationship Id="rId7" Type="http://schemas.openxmlformats.org/officeDocument/2006/relationships/image" Target="../media/image65.emf"/><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 Id="rId9" Type="http://schemas.openxmlformats.org/officeDocument/2006/relationships/image" Target="../media/image6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609600"/>
            <a:ext cx="9144000" cy="1569660"/>
          </a:xfrm>
          <a:prstGeom prst="rect">
            <a:avLst/>
          </a:prstGeom>
          <a:noFill/>
          <a:ln w="9525">
            <a:noFill/>
            <a:miter lim="800000"/>
            <a:headEnd/>
            <a:tailEnd/>
          </a:ln>
        </p:spPr>
        <p:txBody>
          <a:bodyPr>
            <a:spAutoFit/>
          </a:bodyPr>
          <a:lstStyle/>
          <a:p>
            <a:pPr algn="ctr"/>
            <a:r>
              <a:rPr lang="en-US" sz="3200" b="1" dirty="0" smtClean="0"/>
              <a:t>Model SEED Resource for the Generation, Optimization, and Analysis of Genome-scale Metabolic Models</a:t>
            </a:r>
            <a:endParaRPr lang="en-US" sz="3000" b="1" dirty="0"/>
          </a:p>
        </p:txBody>
      </p:sp>
      <p:sp>
        <p:nvSpPr>
          <p:cNvPr id="2051" name="Text Box 5"/>
          <p:cNvSpPr txBox="1">
            <a:spLocks noChangeArrowheads="1"/>
          </p:cNvSpPr>
          <p:nvPr/>
        </p:nvSpPr>
        <p:spPr bwMode="auto">
          <a:xfrm>
            <a:off x="990600" y="2438400"/>
            <a:ext cx="7315200" cy="830997"/>
          </a:xfrm>
          <a:prstGeom prst="rect">
            <a:avLst/>
          </a:prstGeom>
          <a:noFill/>
          <a:ln w="9525">
            <a:noFill/>
            <a:miter lim="800000"/>
            <a:headEnd/>
            <a:tailEnd/>
          </a:ln>
        </p:spPr>
        <p:txBody>
          <a:bodyPr>
            <a:spAutoFit/>
          </a:bodyPr>
          <a:lstStyle/>
          <a:p>
            <a:pPr algn="ctr"/>
            <a:r>
              <a:rPr lang="en-US" sz="2400" dirty="0" smtClean="0"/>
              <a:t>Christopher Henry, Matt DeJongh, Aaron Best, Ross Overbeek, and Rick Stevens</a:t>
            </a:r>
            <a:endParaRPr lang="en-US" sz="2400" dirty="0"/>
          </a:p>
        </p:txBody>
      </p:sp>
      <p:sp>
        <p:nvSpPr>
          <p:cNvPr id="2052" name="Text Box 6"/>
          <p:cNvSpPr txBox="1">
            <a:spLocks noChangeArrowheads="1"/>
          </p:cNvSpPr>
          <p:nvPr/>
        </p:nvSpPr>
        <p:spPr bwMode="auto">
          <a:xfrm>
            <a:off x="990600" y="4068763"/>
            <a:ext cx="7315200" cy="427037"/>
          </a:xfrm>
          <a:prstGeom prst="rect">
            <a:avLst/>
          </a:prstGeom>
          <a:noFill/>
          <a:ln w="9525">
            <a:noFill/>
            <a:miter lim="800000"/>
            <a:headEnd/>
            <a:tailEnd/>
          </a:ln>
        </p:spPr>
        <p:txBody>
          <a:bodyPr>
            <a:spAutoFit/>
          </a:bodyPr>
          <a:lstStyle/>
          <a:p>
            <a:pPr algn="ctr"/>
            <a:r>
              <a:rPr lang="en-US" sz="2200"/>
              <a:t>Presented by: Christopher Henry</a:t>
            </a:r>
          </a:p>
        </p:txBody>
      </p:sp>
      <p:sp>
        <p:nvSpPr>
          <p:cNvPr id="2056" name="Text Box 12"/>
          <p:cNvSpPr txBox="1">
            <a:spLocks noChangeArrowheads="1"/>
          </p:cNvSpPr>
          <p:nvPr/>
        </p:nvSpPr>
        <p:spPr bwMode="auto">
          <a:xfrm>
            <a:off x="990600" y="4826000"/>
            <a:ext cx="7315200" cy="769441"/>
          </a:xfrm>
          <a:prstGeom prst="rect">
            <a:avLst/>
          </a:prstGeom>
          <a:noFill/>
          <a:ln w="9525">
            <a:noFill/>
            <a:miter lim="800000"/>
            <a:headEnd/>
            <a:tailEnd/>
          </a:ln>
        </p:spPr>
        <p:txBody>
          <a:bodyPr>
            <a:spAutoFit/>
          </a:bodyPr>
          <a:lstStyle/>
          <a:p>
            <a:pPr algn="ctr"/>
            <a:r>
              <a:rPr lang="en-US" sz="2200" dirty="0" smtClean="0"/>
              <a:t>Pathway Tools Workshop</a:t>
            </a:r>
          </a:p>
          <a:p>
            <a:pPr algn="ctr"/>
            <a:r>
              <a:rPr lang="en-US" sz="2200" dirty="0" smtClean="0"/>
              <a:t>October, 2010</a:t>
            </a:r>
            <a:endParaRPr lang="en-US" sz="2200" dirty="0"/>
          </a:p>
        </p:txBody>
      </p:sp>
      <p:pic>
        <p:nvPicPr>
          <p:cNvPr id="10" name="Picture 9"/>
          <p:cNvPicPr>
            <a:picLocks noChangeAspect="1" noChangeArrowheads="1"/>
          </p:cNvPicPr>
          <p:nvPr/>
        </p:nvPicPr>
        <p:blipFill>
          <a:blip r:embed="rId2"/>
          <a:srcRect/>
          <a:stretch>
            <a:fillRect/>
          </a:stretch>
        </p:blipFill>
        <p:spPr bwMode="auto">
          <a:xfrm>
            <a:off x="6796016" y="5684233"/>
            <a:ext cx="2162175" cy="952500"/>
          </a:xfrm>
          <a:prstGeom prst="rect">
            <a:avLst/>
          </a:prstGeom>
          <a:noFill/>
          <a:ln w="9525">
            <a:noFill/>
            <a:miter lim="800000"/>
            <a:headEnd/>
            <a:tailEnd/>
          </a:ln>
        </p:spPr>
      </p:pic>
      <p:pic>
        <p:nvPicPr>
          <p:cNvPr id="11" name="Picture 10"/>
          <p:cNvPicPr>
            <a:picLocks noChangeAspect="1" noChangeArrowheads="1"/>
          </p:cNvPicPr>
          <p:nvPr/>
        </p:nvPicPr>
        <p:blipFill>
          <a:blip r:embed="rId3"/>
          <a:srcRect/>
          <a:stretch>
            <a:fillRect/>
          </a:stretch>
        </p:blipFill>
        <p:spPr bwMode="auto">
          <a:xfrm>
            <a:off x="5611788" y="5684233"/>
            <a:ext cx="714375" cy="952500"/>
          </a:xfrm>
          <a:prstGeom prst="rect">
            <a:avLst/>
          </a:prstGeom>
          <a:noFill/>
          <a:ln w="9525">
            <a:noFill/>
            <a:miter lim="800000"/>
            <a:headEnd/>
            <a:tailEnd/>
          </a:ln>
        </p:spPr>
      </p:pic>
      <p:pic>
        <p:nvPicPr>
          <p:cNvPr id="12" name="Picture 11" descr="FIGlogoNewBlueIni"/>
          <p:cNvPicPr>
            <a:picLocks noChangeAspect="1" noChangeArrowheads="1"/>
          </p:cNvPicPr>
          <p:nvPr/>
        </p:nvPicPr>
        <p:blipFill>
          <a:blip r:embed="rId4"/>
          <a:srcRect/>
          <a:stretch>
            <a:fillRect/>
          </a:stretch>
        </p:blipFill>
        <p:spPr bwMode="auto">
          <a:xfrm>
            <a:off x="185809" y="5773133"/>
            <a:ext cx="2133600" cy="774700"/>
          </a:xfrm>
          <a:prstGeom prst="rect">
            <a:avLst/>
          </a:prstGeom>
          <a:noFill/>
          <a:ln w="9525">
            <a:noFill/>
            <a:miter lim="800000"/>
            <a:headEnd/>
            <a:tailEnd/>
          </a:ln>
        </p:spPr>
      </p:pic>
      <p:pic>
        <p:nvPicPr>
          <p:cNvPr id="13" name="Picture 12"/>
          <p:cNvPicPr>
            <a:picLocks noChangeAspect="1" noChangeArrowheads="1"/>
          </p:cNvPicPr>
          <p:nvPr/>
        </p:nvPicPr>
        <p:blipFill>
          <a:blip r:embed="rId5"/>
          <a:srcRect/>
          <a:stretch>
            <a:fillRect/>
          </a:stretch>
        </p:blipFill>
        <p:spPr bwMode="auto">
          <a:xfrm>
            <a:off x="2789261" y="5562789"/>
            <a:ext cx="2352675" cy="1195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a:spLocks noGrp="1" noChangeArrowheads="1"/>
          </p:cNvSpPr>
          <p:nvPr>
            <p:ph type="title"/>
          </p:nvPr>
        </p:nvSpPr>
        <p:spPr>
          <a:xfrm>
            <a:off x="76200" y="-108870"/>
            <a:ext cx="8839200" cy="762000"/>
          </a:xfrm>
        </p:spPr>
        <p:txBody>
          <a:bodyPr/>
          <a:lstStyle/>
          <a:p>
            <a:pPr eaLnBrk="1" hangingPunct="1"/>
            <a:r>
              <a:rPr lang="en-US" sz="3600" dirty="0"/>
              <a:t>What </a:t>
            </a:r>
            <a:r>
              <a:rPr lang="en-US" sz="3600" dirty="0" smtClean="0"/>
              <a:t>is SEED?</a:t>
            </a:r>
            <a:endParaRPr lang="en-US" dirty="0"/>
          </a:p>
        </p:txBody>
      </p:sp>
      <p:sp>
        <p:nvSpPr>
          <p:cNvPr id="57350" name="Rectangle 4"/>
          <p:cNvSpPr>
            <a:spLocks noGrp="1" noChangeArrowheads="1"/>
          </p:cNvSpPr>
          <p:nvPr>
            <p:ph type="body" idx="1"/>
          </p:nvPr>
        </p:nvSpPr>
        <p:spPr>
          <a:xfrm>
            <a:off x="0" y="478955"/>
            <a:ext cx="9133120" cy="6193987"/>
          </a:xfrm>
          <a:noFill/>
        </p:spPr>
        <p:txBody>
          <a:bodyPr>
            <a:normAutofit lnSpcReduction="10000"/>
          </a:bodyPr>
          <a:lstStyle/>
          <a:p>
            <a:r>
              <a:rPr lang="en-US" sz="2400" b="1" dirty="0" smtClean="0">
                <a:solidFill>
                  <a:schemeClr val="accent2"/>
                </a:solidFill>
              </a:rPr>
              <a:t>SEED </a:t>
            </a:r>
            <a:r>
              <a:rPr lang="en-US" sz="2400" dirty="0" smtClean="0"/>
              <a:t>is comparative genomics and annotation environment focused on facilitating high-throughput annotation </a:t>
            </a:r>
            <a:r>
              <a:rPr lang="en-US" sz="2400" dirty="0" err="1" smtClean="0"/>
              <a:t>curation</a:t>
            </a:r>
            <a:endParaRPr lang="en-US" sz="2400" dirty="0" smtClean="0"/>
          </a:p>
          <a:p>
            <a:endParaRPr lang="en-US" sz="2400" dirty="0" smtClean="0"/>
          </a:p>
          <a:p>
            <a:r>
              <a:rPr lang="en-US" sz="2400" dirty="0" smtClean="0"/>
              <a:t>Annotation, comparison, and </a:t>
            </a:r>
            <a:r>
              <a:rPr lang="en-US" sz="2400" dirty="0" err="1" smtClean="0"/>
              <a:t>curation</a:t>
            </a:r>
            <a:r>
              <a:rPr lang="en-US" sz="2400" dirty="0" smtClean="0"/>
              <a:t> are centered on Subsystems </a:t>
            </a:r>
          </a:p>
          <a:p>
            <a:endParaRPr lang="en-US" sz="2400" dirty="0"/>
          </a:p>
          <a:p>
            <a:pPr eaLnBrk="1" hangingPunct="1"/>
            <a:r>
              <a:rPr lang="en-US" sz="2400" b="1" dirty="0" smtClean="0">
                <a:solidFill>
                  <a:schemeClr val="accent2"/>
                </a:solidFill>
              </a:rPr>
              <a:t>Subsystems</a:t>
            </a:r>
            <a:r>
              <a:rPr lang="en-US" sz="2400" dirty="0" smtClean="0"/>
              <a:t> are collections of biological functions similar to KEGG pathways (e.g. </a:t>
            </a:r>
            <a:r>
              <a:rPr lang="en-US" sz="2400" dirty="0" err="1" smtClean="0"/>
              <a:t>glycolysis</a:t>
            </a:r>
            <a:r>
              <a:rPr lang="en-US" sz="2400" dirty="0" smtClean="0"/>
              <a:t>) but not limited to metabolic functions</a:t>
            </a:r>
          </a:p>
          <a:p>
            <a:pPr eaLnBrk="1" hangingPunct="1"/>
            <a:endParaRPr lang="en-US" sz="2400" dirty="0" smtClean="0"/>
          </a:p>
          <a:p>
            <a:pPr eaLnBrk="1" hangingPunct="1"/>
            <a:r>
              <a:rPr lang="en-US" sz="2400" dirty="0" smtClean="0"/>
              <a:t>In SEED, strict controlled vocabulary is enforced for all biological functions included in subsystems</a:t>
            </a:r>
          </a:p>
          <a:p>
            <a:pPr eaLnBrk="1" hangingPunct="1"/>
            <a:endParaRPr lang="en-US" sz="2400" dirty="0" smtClean="0"/>
          </a:p>
          <a:p>
            <a:pPr eaLnBrk="1" hangingPunct="1"/>
            <a:r>
              <a:rPr lang="en-US" sz="2400" dirty="0" smtClean="0"/>
              <a:t>Annotations are propagated using </a:t>
            </a:r>
            <a:r>
              <a:rPr lang="en-US" sz="2400" dirty="0" err="1" smtClean="0"/>
              <a:t>curated</a:t>
            </a:r>
            <a:r>
              <a:rPr lang="en-US" sz="2400" dirty="0" smtClean="0"/>
              <a:t> families of </a:t>
            </a:r>
            <a:r>
              <a:rPr lang="en-US" sz="2400" dirty="0" err="1" smtClean="0"/>
              <a:t>iso</a:t>
            </a:r>
            <a:r>
              <a:rPr lang="en-US" sz="2400" dirty="0" smtClean="0"/>
              <a:t>-functional </a:t>
            </a:r>
            <a:r>
              <a:rPr lang="en-US" sz="2400" dirty="0" err="1" smtClean="0"/>
              <a:t>homologs</a:t>
            </a:r>
            <a:r>
              <a:rPr lang="en-US" sz="2400" dirty="0" smtClean="0"/>
              <a:t> called </a:t>
            </a:r>
            <a:r>
              <a:rPr lang="en-US" sz="2400" b="1" dirty="0" err="1" smtClean="0">
                <a:solidFill>
                  <a:srgbClr val="C00000"/>
                </a:solidFill>
              </a:rPr>
              <a:t>FIGfams</a:t>
            </a:r>
            <a:endParaRPr lang="en-US" sz="2400" b="1" dirty="0" smtClean="0">
              <a:solidFill>
                <a:srgbClr val="C00000"/>
              </a:solidFill>
            </a:endParaRPr>
          </a:p>
          <a:p>
            <a:endParaRPr lang="en-US" sz="2000" dirty="0" smtClean="0"/>
          </a:p>
          <a:p>
            <a:r>
              <a:rPr lang="en-US" sz="2400" dirty="0" smtClean="0"/>
              <a:t>SEED and are part of an effort to consistently annotate all sequenced prokaryotes </a:t>
            </a:r>
          </a:p>
        </p:txBody>
      </p:sp>
      <p:sp>
        <p:nvSpPr>
          <p:cNvPr id="8" name="Footer Placeholder 1"/>
          <p:cNvSpPr>
            <a:spLocks noGrp="1"/>
          </p:cNvSpPr>
          <p:nvPr>
            <p:ph type="ftr" sz="quarter" idx="11"/>
          </p:nvPr>
        </p:nvSpPr>
        <p:spPr bwMode="auto">
          <a:xfrm>
            <a:off x="3505200" y="6443438"/>
            <a:ext cx="2133600" cy="365125"/>
          </a:xfrm>
          <a:noFill/>
          <a:ln>
            <a:miter lim="800000"/>
            <a:headEnd/>
            <a:tailEnd/>
          </a:ln>
        </p:spPr>
        <p:txBody>
          <a:bodyPr/>
          <a:lstStyle/>
          <a:p>
            <a:r>
              <a:rPr lang="en-US" dirty="0" smtClean="0">
                <a:solidFill>
                  <a:schemeClr val="tx1"/>
                </a:solidFill>
              </a:rPr>
              <a:t>www.theseed.org</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5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04" name="Object 4"/>
          <p:cNvGraphicFramePr>
            <a:graphicFrameLocks noChangeAspect="1"/>
          </p:cNvGraphicFramePr>
          <p:nvPr/>
        </p:nvGraphicFramePr>
        <p:xfrm>
          <a:off x="1597532" y="1200604"/>
          <a:ext cx="5663246" cy="2180312"/>
        </p:xfrm>
        <a:graphic>
          <a:graphicData uri="http://schemas.openxmlformats.org/presentationml/2006/ole">
            <p:oleObj spid="_x0000_s665604" name="Worksheet" r:id="rId3" imgW="4495800" imgH="1731264" progId="Excel.Sheet.8">
              <p:embed/>
            </p:oleObj>
          </a:graphicData>
        </a:graphic>
      </p:graphicFrame>
      <p:graphicFrame>
        <p:nvGraphicFramePr>
          <p:cNvPr id="665605" name="Object 5"/>
          <p:cNvGraphicFramePr>
            <a:graphicFrameLocks noChangeAspect="1"/>
          </p:cNvGraphicFramePr>
          <p:nvPr/>
        </p:nvGraphicFramePr>
        <p:xfrm>
          <a:off x="193268" y="3494315"/>
          <a:ext cx="8722132" cy="3178628"/>
        </p:xfrm>
        <a:graphic>
          <a:graphicData uri="http://schemas.openxmlformats.org/presentationml/2006/ole">
            <p:oleObj spid="_x0000_s665605" name="Worksheet" r:id="rId4" imgW="8220456" imgH="2493264" progId="Excel.Sheet.8">
              <p:embed/>
            </p:oleObj>
          </a:graphicData>
        </a:graphic>
      </p:graphicFrame>
      <p:sp>
        <p:nvSpPr>
          <p:cNvPr id="8" name="Rectangle 2"/>
          <p:cNvSpPr txBox="1">
            <a:spLocks noChangeArrowheads="1"/>
          </p:cNvSpPr>
          <p:nvPr/>
        </p:nvSpPr>
        <p:spPr>
          <a:xfrm>
            <a:off x="76200" y="-108870"/>
            <a:ext cx="8839200" cy="762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 is Subsystem?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Rectangle 4"/>
          <p:cNvSpPr txBox="1">
            <a:spLocks noChangeArrowheads="1"/>
          </p:cNvSpPr>
          <p:nvPr/>
        </p:nvSpPr>
        <p:spPr>
          <a:xfrm>
            <a:off x="0" y="326552"/>
            <a:ext cx="9133120" cy="874052"/>
          </a:xfrm>
          <a:prstGeom prst="rect">
            <a:avLst/>
          </a:prstGeom>
          <a:noFill/>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i="0" u="none" strike="noStrike" kern="1200" cap="none" spc="0" normalizeH="0" baseline="0" noProof="0" dirty="0" smtClean="0">
                <a:ln>
                  <a:noFill/>
                </a:ln>
                <a:effectLst/>
                <a:uLnTx/>
                <a:uFillTx/>
                <a:latin typeface="+mn-lt"/>
                <a:ea typeface="+mn-ea"/>
                <a:cs typeface="+mn-cs"/>
              </a:rPr>
              <a:t>A subsystem is a set of closely coupled</a:t>
            </a:r>
            <a:r>
              <a:rPr kumimoji="0" lang="en-US" sz="2400" i="0" u="none" strike="noStrike" kern="1200" cap="none" spc="0" normalizeH="0" noProof="0" dirty="0" smtClean="0">
                <a:ln>
                  <a:noFill/>
                </a:ln>
                <a:effectLst/>
                <a:uLnTx/>
                <a:uFillTx/>
                <a:latin typeface="+mn-lt"/>
                <a:ea typeface="+mn-ea"/>
                <a:cs typeface="+mn-cs"/>
              </a:rPr>
              <a:t> biological functions that typically co-occur and are often clustered on a genome</a:t>
            </a:r>
            <a:endParaRPr kumimoji="0" lang="en-US" sz="2400" i="0" u="none" strike="noStrike" kern="1200" cap="none" spc="0" normalizeH="0" baseline="0" noProof="0" dirty="0" smtClean="0">
              <a:ln>
                <a:noFill/>
              </a:ln>
              <a:effectLst/>
              <a:uLnTx/>
              <a:uFillTx/>
              <a:latin typeface="+mn-lt"/>
              <a:ea typeface="+mn-ea"/>
              <a:cs typeface="+mn-cs"/>
            </a:endParaRPr>
          </a:p>
        </p:txBody>
      </p:sp>
      <p:sp>
        <p:nvSpPr>
          <p:cNvPr id="11" name="Footer Placeholder 1"/>
          <p:cNvSpPr>
            <a:spLocks noGrp="1"/>
          </p:cNvSpPr>
          <p:nvPr>
            <p:ph type="ftr" sz="quarter" idx="11"/>
          </p:nvPr>
        </p:nvSpPr>
        <p:spPr bwMode="auto">
          <a:xfrm>
            <a:off x="3505200" y="6552298"/>
            <a:ext cx="2133600" cy="365125"/>
          </a:xfrm>
          <a:noFill/>
          <a:ln>
            <a:miter lim="800000"/>
            <a:headEnd/>
            <a:tailEnd/>
          </a:ln>
        </p:spPr>
        <p:txBody>
          <a:bodyPr/>
          <a:lstStyle/>
          <a:p>
            <a:r>
              <a:rPr lang="en-US" dirty="0" smtClean="0">
                <a:solidFill>
                  <a:schemeClr val="tx1"/>
                </a:solidFill>
              </a:rPr>
              <a:t>www.theseed.org</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76200" y="381000"/>
            <a:ext cx="8839200" cy="762000"/>
          </a:xfrm>
        </p:spPr>
        <p:txBody>
          <a:bodyPr/>
          <a:lstStyle/>
          <a:p>
            <a:pPr eaLnBrk="1" hangingPunct="1"/>
            <a:r>
              <a:rPr lang="en-US" sz="3600" dirty="0" err="1" smtClean="0"/>
              <a:t>FIGfam</a:t>
            </a:r>
            <a:r>
              <a:rPr lang="en-US" sz="3600" dirty="0" smtClean="0"/>
              <a:t> </a:t>
            </a:r>
            <a:r>
              <a:rPr lang="en-US" sz="3600" dirty="0" err="1" smtClean="0"/>
              <a:t>Protien</a:t>
            </a:r>
            <a:r>
              <a:rPr lang="en-US" sz="3600" dirty="0" smtClean="0"/>
              <a:t> Families Within the SEED</a:t>
            </a:r>
            <a:endParaRPr lang="en-US" dirty="0"/>
          </a:p>
        </p:txBody>
      </p:sp>
      <p:sp>
        <p:nvSpPr>
          <p:cNvPr id="59396" name="Rectangle 9"/>
          <p:cNvSpPr>
            <a:spLocks noGrp="1" noChangeArrowheads="1"/>
          </p:cNvSpPr>
          <p:nvPr>
            <p:ph type="body" idx="1"/>
          </p:nvPr>
        </p:nvSpPr>
        <p:spPr>
          <a:xfrm>
            <a:off x="152400" y="1100138"/>
            <a:ext cx="8839200" cy="4838700"/>
          </a:xfrm>
          <a:noFill/>
        </p:spPr>
        <p:txBody>
          <a:bodyPr>
            <a:spAutoFit/>
          </a:bodyPr>
          <a:lstStyle/>
          <a:p>
            <a:pPr marL="0" indent="0" eaLnBrk="1" hangingPunct="1">
              <a:lnSpc>
                <a:spcPct val="90000"/>
              </a:lnSpc>
            </a:pPr>
            <a:r>
              <a:rPr lang="en-US" sz="2800" dirty="0"/>
              <a:t> </a:t>
            </a:r>
            <a:r>
              <a:rPr lang="en-US" sz="2800" dirty="0" err="1"/>
              <a:t>FIGfams</a:t>
            </a:r>
            <a:r>
              <a:rPr lang="en-US" sz="2800" dirty="0"/>
              <a:t> are an attempt to form sets of proteins </a:t>
            </a:r>
            <a:br>
              <a:rPr lang="en-US" sz="2800" dirty="0"/>
            </a:br>
            <a:r>
              <a:rPr lang="en-US" sz="2800" dirty="0"/>
              <a:t>  performing the same </a:t>
            </a:r>
            <a:r>
              <a:rPr lang="en-US" sz="2800" dirty="0">
                <a:solidFill>
                  <a:schemeClr val="accent2"/>
                </a:solidFill>
              </a:rPr>
              <a:t>cellular function</a:t>
            </a:r>
          </a:p>
          <a:p>
            <a:pPr marL="0" indent="0" eaLnBrk="1" hangingPunct="1">
              <a:lnSpc>
                <a:spcPct val="90000"/>
              </a:lnSpc>
            </a:pPr>
            <a:r>
              <a:rPr lang="en-US" sz="2800" dirty="0"/>
              <a:t> </a:t>
            </a:r>
            <a:r>
              <a:rPr lang="en-US" sz="2800" dirty="0" err="1"/>
              <a:t>FIGfams</a:t>
            </a:r>
            <a:r>
              <a:rPr lang="en-US" sz="2800" dirty="0"/>
              <a:t> have end to end homology</a:t>
            </a:r>
          </a:p>
          <a:p>
            <a:pPr marL="0" indent="0" eaLnBrk="1" hangingPunct="1">
              <a:lnSpc>
                <a:spcPct val="90000"/>
              </a:lnSpc>
            </a:pPr>
            <a:r>
              <a:rPr lang="en-US" sz="2800" dirty="0"/>
              <a:t> </a:t>
            </a:r>
            <a:r>
              <a:rPr lang="en-US" sz="2800" dirty="0" err="1"/>
              <a:t>FIGfams</a:t>
            </a:r>
            <a:r>
              <a:rPr lang="en-US" sz="2800" dirty="0"/>
              <a:t> come from two sources</a:t>
            </a:r>
          </a:p>
          <a:p>
            <a:pPr marL="0" indent="0" eaLnBrk="1" hangingPunct="1">
              <a:lnSpc>
                <a:spcPct val="90000"/>
              </a:lnSpc>
            </a:pPr>
            <a:r>
              <a:rPr lang="en-US" sz="2800" dirty="0"/>
              <a:t> (1) </a:t>
            </a:r>
            <a:r>
              <a:rPr lang="en-US" sz="2800" b="1" dirty="0">
                <a:solidFill>
                  <a:schemeClr val="accent2"/>
                </a:solidFill>
              </a:rPr>
              <a:t>manually </a:t>
            </a:r>
            <a:r>
              <a:rPr lang="en-US" sz="2800" b="1" dirty="0" err="1">
                <a:solidFill>
                  <a:schemeClr val="accent2"/>
                </a:solidFill>
              </a:rPr>
              <a:t>curated</a:t>
            </a:r>
            <a:r>
              <a:rPr lang="en-US" sz="2800" b="1" dirty="0">
                <a:solidFill>
                  <a:schemeClr val="accent2"/>
                </a:solidFill>
              </a:rPr>
              <a:t> Subsystems</a:t>
            </a:r>
            <a:endParaRPr lang="en-US" sz="2800" dirty="0">
              <a:solidFill>
                <a:schemeClr val="tx2"/>
              </a:solidFill>
            </a:endParaRPr>
          </a:p>
          <a:p>
            <a:pPr marL="0" indent="0" eaLnBrk="1" hangingPunct="1">
              <a:lnSpc>
                <a:spcPct val="90000"/>
              </a:lnSpc>
            </a:pPr>
            <a:r>
              <a:rPr lang="en-US" sz="2800" dirty="0"/>
              <a:t> (2) “</a:t>
            </a:r>
            <a:r>
              <a:rPr lang="en-US" sz="2800" b="1" dirty="0">
                <a:solidFill>
                  <a:schemeClr val="accent2"/>
                </a:solidFill>
              </a:rPr>
              <a:t>close strains</a:t>
            </a:r>
            <a:r>
              <a:rPr lang="en-US" sz="2800" dirty="0"/>
              <a:t>” and “</a:t>
            </a:r>
            <a:r>
              <a:rPr lang="en-US" sz="2800" b="1" dirty="0">
                <a:solidFill>
                  <a:schemeClr val="accent2"/>
                </a:solidFill>
              </a:rPr>
              <a:t>conserved clusters</a:t>
            </a:r>
            <a:r>
              <a:rPr lang="en-US" sz="2800" dirty="0"/>
              <a:t>”</a:t>
            </a:r>
          </a:p>
          <a:p>
            <a:pPr marL="665163" lvl="1" indent="-190500" eaLnBrk="1" hangingPunct="1">
              <a:lnSpc>
                <a:spcPct val="90000"/>
              </a:lnSpc>
            </a:pPr>
            <a:r>
              <a:rPr lang="en-US" sz="2400" dirty="0"/>
              <a:t>Aligning two very </a:t>
            </a:r>
            <a:r>
              <a:rPr lang="en-US" sz="2400" dirty="0">
                <a:solidFill>
                  <a:schemeClr val="accent2"/>
                </a:solidFill>
              </a:rPr>
              <a:t>similar genomes</a:t>
            </a:r>
            <a:r>
              <a:rPr lang="en-US" sz="2400" dirty="0"/>
              <a:t>, with confidence establish a </a:t>
            </a:r>
            <a:r>
              <a:rPr lang="en-US" sz="2400" dirty="0">
                <a:solidFill>
                  <a:schemeClr val="accent2"/>
                </a:solidFill>
              </a:rPr>
              <a:t>correspondence between</a:t>
            </a:r>
            <a:r>
              <a:rPr lang="en-US" sz="2400" dirty="0">
                <a:solidFill>
                  <a:schemeClr val="tx2"/>
                </a:solidFill>
              </a:rPr>
              <a:t> </a:t>
            </a:r>
            <a:r>
              <a:rPr lang="en-US" sz="2400" dirty="0">
                <a:solidFill>
                  <a:schemeClr val="accent2"/>
                </a:solidFill>
              </a:rPr>
              <a:t>genes</a:t>
            </a:r>
            <a:r>
              <a:rPr lang="en-US" sz="2400" dirty="0"/>
              <a:t> in a region</a:t>
            </a:r>
          </a:p>
          <a:p>
            <a:pPr marL="665163" lvl="1" indent="-190500" eaLnBrk="1" hangingPunct="1">
              <a:lnSpc>
                <a:spcPct val="90000"/>
              </a:lnSpc>
            </a:pPr>
            <a:r>
              <a:rPr lang="en-US" sz="2400" dirty="0"/>
              <a:t>If </a:t>
            </a:r>
            <a:r>
              <a:rPr lang="en-US" sz="2400" dirty="0">
                <a:solidFill>
                  <a:schemeClr val="accent2"/>
                </a:solidFill>
              </a:rPr>
              <a:t>proximity</a:t>
            </a:r>
            <a:r>
              <a:rPr lang="en-US" sz="2400" dirty="0"/>
              <a:t> on the chromosome has been </a:t>
            </a:r>
            <a:r>
              <a:rPr lang="en-US" sz="2400" dirty="0">
                <a:solidFill>
                  <a:schemeClr val="accent2"/>
                </a:solidFill>
              </a:rPr>
              <a:t>preserved over many genomes</a:t>
            </a:r>
            <a:r>
              <a:rPr lang="en-US" sz="2400" dirty="0"/>
              <a:t>, we believe the proteins in that region play the same functional role</a:t>
            </a:r>
          </a:p>
          <a:p>
            <a:pPr marL="665163" lvl="1" indent="-190500" eaLnBrk="1" hangingPunct="1">
              <a:lnSpc>
                <a:spcPct val="90000"/>
              </a:lnSpc>
            </a:pPr>
            <a:endParaRPr lang="en-US" sz="2400" dirty="0"/>
          </a:p>
        </p:txBody>
      </p:sp>
      <p:sp>
        <p:nvSpPr>
          <p:cNvPr id="5" name="Footer Placeholder 1"/>
          <p:cNvSpPr>
            <a:spLocks noGrp="1"/>
          </p:cNvSpPr>
          <p:nvPr>
            <p:ph type="ftr" sz="quarter" idx="11"/>
          </p:nvPr>
        </p:nvSpPr>
        <p:spPr bwMode="auto">
          <a:xfrm>
            <a:off x="3505200" y="6443438"/>
            <a:ext cx="2133600" cy="365125"/>
          </a:xfrm>
          <a:noFill/>
          <a:ln>
            <a:miter lim="800000"/>
            <a:headEnd/>
            <a:tailEnd/>
          </a:ln>
        </p:spPr>
        <p:txBody>
          <a:bodyPr/>
          <a:lstStyle/>
          <a:p>
            <a:r>
              <a:rPr lang="en-US" dirty="0" smtClean="0">
                <a:solidFill>
                  <a:schemeClr val="tx1"/>
                </a:solidFill>
              </a:rPr>
              <a:t>www.theseed.org</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3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762000"/>
          </a:xfrm>
        </p:spPr>
        <p:txBody>
          <a:bodyPr>
            <a:normAutofit/>
          </a:bodyPr>
          <a:lstStyle/>
          <a:p>
            <a:pPr eaLnBrk="1" hangingPunct="1"/>
            <a:r>
              <a:rPr lang="en-US" sz="3500" dirty="0" smtClean="0">
                <a:ea typeface="ＭＳ Ｐゴシック" charset="-128"/>
                <a:cs typeface="ＭＳ Ｐゴシック" charset="-128"/>
              </a:rPr>
              <a:t>High-throughput Annotation with RAST</a:t>
            </a:r>
          </a:p>
        </p:txBody>
      </p:sp>
      <p:sp>
        <p:nvSpPr>
          <p:cNvPr id="3" name="Content Placeholder 2"/>
          <p:cNvSpPr>
            <a:spLocks noGrp="1"/>
          </p:cNvSpPr>
          <p:nvPr>
            <p:ph idx="1"/>
          </p:nvPr>
        </p:nvSpPr>
        <p:spPr>
          <a:xfrm>
            <a:off x="0" y="990600"/>
            <a:ext cx="9144000" cy="1524000"/>
          </a:xfrm>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defRPr/>
            </a:pPr>
            <a:r>
              <a:rPr lang="en-US" sz="2400" smtClean="0">
                <a:solidFill>
                  <a:srgbClr val="000000"/>
                </a:solidFill>
                <a:ea typeface="ＭＳ Ｐゴシック" charset="-128"/>
                <a:cs typeface="ＭＳ Ｐゴシック" charset="-128"/>
              </a:rPr>
              <a:t>Use </a:t>
            </a:r>
            <a:r>
              <a:rPr lang="en-US" sz="2400" b="1" smtClean="0">
                <a:solidFill>
                  <a:srgbClr val="000000"/>
                </a:solidFill>
                <a:ea typeface="ＭＳ Ｐゴシック" charset="-128"/>
                <a:cs typeface="ＭＳ Ｐゴシック" charset="-128"/>
              </a:rPr>
              <a:t>set of universal genes</a:t>
            </a:r>
            <a:r>
              <a:rPr lang="en-US" sz="2400" smtClean="0">
                <a:solidFill>
                  <a:srgbClr val="000000"/>
                </a:solidFill>
                <a:ea typeface="ＭＳ Ｐゴシック" charset="-128"/>
                <a:cs typeface="ＭＳ Ｐゴシック" charset="-128"/>
              </a:rPr>
              <a:t> to find taxonomic neighborhood</a:t>
            </a:r>
          </a:p>
          <a:p>
            <a:pPr lvl="1" eaLnBrk="1" hangingPunct="1">
              <a:buFont typeface="Arial" charset="0"/>
              <a:buChar char="•"/>
              <a:defRPr/>
            </a:pPr>
            <a:r>
              <a:rPr lang="en-US" sz="2400" smtClean="0">
                <a:solidFill>
                  <a:srgbClr val="000000"/>
                </a:solidFill>
              </a:rPr>
              <a:t>Find </a:t>
            </a:r>
            <a:r>
              <a:rPr lang="en-US" sz="2400" b="1" smtClean="0">
                <a:solidFill>
                  <a:srgbClr val="000000"/>
                </a:solidFill>
              </a:rPr>
              <a:t>universal </a:t>
            </a:r>
            <a:r>
              <a:rPr lang="en-US" sz="2400" smtClean="0">
                <a:solidFill>
                  <a:srgbClr val="000000"/>
                </a:solidFill>
              </a:rPr>
              <a:t>in new genome (using ORF superset)</a:t>
            </a:r>
          </a:p>
          <a:p>
            <a:pPr lvl="1" eaLnBrk="1" hangingPunct="1">
              <a:buFont typeface="Arial" charset="0"/>
              <a:buChar char="•"/>
              <a:defRPr/>
            </a:pPr>
            <a:r>
              <a:rPr lang="en-US" sz="2400" smtClean="0">
                <a:solidFill>
                  <a:srgbClr val="000000"/>
                </a:solidFill>
              </a:rPr>
              <a:t>Find set of </a:t>
            </a:r>
            <a:r>
              <a:rPr lang="en-US" sz="2400" b="1" smtClean="0">
                <a:solidFill>
                  <a:srgbClr val="FF0000"/>
                </a:solidFill>
              </a:rPr>
              <a:t>neighbors</a:t>
            </a:r>
            <a:r>
              <a:rPr lang="en-US" sz="2400" smtClean="0">
                <a:solidFill>
                  <a:srgbClr val="FF0000"/>
                </a:solidFill>
              </a:rPr>
              <a:t> </a:t>
            </a:r>
            <a:r>
              <a:rPr lang="en-US" sz="2400" smtClean="0">
                <a:solidFill>
                  <a:srgbClr val="000000"/>
                </a:solidFill>
              </a:rPr>
              <a:t>based on similarity to </a:t>
            </a:r>
            <a:r>
              <a:rPr lang="en-US" sz="2400" b="1" smtClean="0">
                <a:solidFill>
                  <a:srgbClr val="000000"/>
                </a:solidFill>
              </a:rPr>
              <a:t>universal </a:t>
            </a:r>
          </a:p>
          <a:p>
            <a:pPr eaLnBrk="1" hangingPunct="1">
              <a:defRPr/>
            </a:pPr>
            <a:endParaRPr lang="en-US" sz="2400" smtClean="0">
              <a:solidFill>
                <a:srgbClr val="000000"/>
              </a:solidFill>
              <a:ea typeface="ＭＳ Ｐゴシック" charset="-128"/>
              <a:cs typeface="ＭＳ Ｐゴシック" charset="-128"/>
            </a:endParaRPr>
          </a:p>
          <a:p>
            <a:pPr eaLnBrk="1" hangingPunct="1">
              <a:defRPr/>
            </a:pPr>
            <a:endParaRPr lang="en-US" sz="2400" smtClean="0">
              <a:solidFill>
                <a:srgbClr val="000000"/>
              </a:solidFill>
              <a:ea typeface="ＭＳ Ｐゴシック" charset="-128"/>
              <a:cs typeface="ＭＳ Ｐゴシック" charset="-128"/>
            </a:endParaRPr>
          </a:p>
        </p:txBody>
      </p:sp>
      <p:sp>
        <p:nvSpPr>
          <p:cNvPr id="9" name="Content Placeholder 2"/>
          <p:cNvSpPr txBox="1">
            <a:spLocks/>
          </p:cNvSpPr>
          <p:nvPr/>
        </p:nvSpPr>
        <p:spPr bwMode="auto">
          <a:xfrm>
            <a:off x="76200" y="3429000"/>
            <a:ext cx="4343400" cy="2667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prstTxWarp prst="textNoShape">
              <a:avLst/>
            </a:prstTxWarp>
            <a:normAutofit lnSpcReduction="10000"/>
          </a:bodyPr>
          <a:lstStyle/>
          <a:p>
            <a:pPr marL="342900" indent="-342900">
              <a:lnSpc>
                <a:spcPct val="80000"/>
              </a:lnSpc>
              <a:spcBef>
                <a:spcPct val="20000"/>
              </a:spcBef>
              <a:defRPr/>
            </a:pPr>
            <a:r>
              <a:rPr lang="en-US" sz="2300" b="1">
                <a:solidFill>
                  <a:srgbClr val="000000"/>
                </a:solidFill>
                <a:ea typeface="ＭＳ Ｐゴシック" charset="-128"/>
                <a:cs typeface="ＭＳ Ｐゴシック" charset="-128"/>
              </a:rPr>
              <a:t>Universal genes</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"Phenylalanyl-tRNA synthetase beta chain (EC 6.1.1.20)” </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"Prolyl-tRNA synthetase (EC 6.1.1.15)” </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"Phenylalanyl-tRNA synthetase alpha chain (EC 6.1.1.20)”</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"Histidyl-tRNA synthetase (EC 6.1.1.21)”</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"Arginyl-tRNA synthetase (EC 6.1.1.19)”</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"Tryptophanyl-tRNA synthetase (EC 6.1.1.2)”</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"Preprotein translocase secY subunit (TC 3.A.5.1.1)”</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"Tyrosyl-tRNA synthetase (EC 6.1.1.1)”</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"Methionyl-tRNA synthetase (EC 6.1.1.10)”</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"Threonyl-tRNA synthetase (EC 6.1.1.3)”</a:t>
            </a:r>
          </a:p>
          <a:p>
            <a:pPr marL="342900" indent="-342900">
              <a:lnSpc>
                <a:spcPct val="80000"/>
              </a:lnSpc>
              <a:spcBef>
                <a:spcPct val="20000"/>
              </a:spcBef>
              <a:buFont typeface="Arial" charset="0"/>
              <a:buChar char="•"/>
              <a:defRPr/>
            </a:pPr>
            <a:r>
              <a:rPr lang="en-US" sz="1300">
                <a:solidFill>
                  <a:schemeClr val="tx1"/>
                </a:solidFill>
                <a:ea typeface="ＭＳ Ｐゴシック" charset="-128"/>
                <a:cs typeface="ＭＳ Ｐゴシック" charset="-128"/>
              </a:rPr>
              <a:t>"Valyl-tRNA synthetase (EC 6.1.1.9)”</a:t>
            </a:r>
          </a:p>
        </p:txBody>
      </p:sp>
      <p:pic>
        <p:nvPicPr>
          <p:cNvPr id="20485" name="Picture 9"/>
          <p:cNvPicPr>
            <a:picLocks noChangeAspect="1"/>
          </p:cNvPicPr>
          <p:nvPr/>
        </p:nvPicPr>
        <p:blipFill>
          <a:blip r:embed="rId3"/>
          <a:srcRect/>
          <a:stretch>
            <a:fillRect/>
          </a:stretch>
        </p:blipFill>
        <p:spPr bwMode="auto">
          <a:xfrm>
            <a:off x="4648200" y="3028950"/>
            <a:ext cx="4343400" cy="3132138"/>
          </a:xfrm>
          <a:prstGeom prst="rect">
            <a:avLst/>
          </a:prstGeom>
          <a:noFill/>
          <a:ln w="9525">
            <a:noFill/>
            <a:miter lim="800000"/>
            <a:headEnd/>
            <a:tailEnd/>
          </a:ln>
        </p:spPr>
      </p:pic>
      <p:sp>
        <p:nvSpPr>
          <p:cNvPr id="11" name="Donut 10"/>
          <p:cNvSpPr/>
          <p:nvPr/>
        </p:nvSpPr>
        <p:spPr>
          <a:xfrm>
            <a:off x="5334000" y="3429000"/>
            <a:ext cx="304800" cy="293688"/>
          </a:xfrm>
          <a:prstGeom prst="donut">
            <a:avLst>
              <a:gd name="adj" fmla="val 21134"/>
            </a:avLst>
          </a:prstGeom>
          <a:solidFill>
            <a:srgbClr val="FF0000"/>
          </a:solidFill>
          <a:ln/>
        </p:spPr>
        <p:style>
          <a:lnRef idx="1">
            <a:schemeClr val="accent2"/>
          </a:lnRef>
          <a:fillRef idx="3">
            <a:schemeClr val="accent2"/>
          </a:fillRef>
          <a:effectRef idx="2">
            <a:schemeClr val="accent2"/>
          </a:effectRef>
          <a:fontRef idx="minor">
            <a:schemeClr val="lt1"/>
          </a:fontRef>
        </p:style>
      </p:sp>
      <p:sp>
        <p:nvSpPr>
          <p:cNvPr id="12" name="Rectangle 11"/>
          <p:cNvSpPr/>
          <p:nvPr/>
        </p:nvSpPr>
        <p:spPr>
          <a:xfrm>
            <a:off x="4240213" y="6345238"/>
            <a:ext cx="4903787" cy="369887"/>
          </a:xfrm>
          <a:prstGeom prst="rect">
            <a:avLst/>
          </a:prstGeom>
        </p:spPr>
        <p:style>
          <a:lnRef idx="2">
            <a:schemeClr val="accent3"/>
          </a:lnRef>
          <a:fillRef idx="1">
            <a:schemeClr val="lt1"/>
          </a:fillRef>
          <a:effectRef idx="0">
            <a:schemeClr val="accent3"/>
          </a:effectRef>
          <a:fontRef idx="minor">
            <a:schemeClr val="dk1"/>
          </a:fontRef>
        </p:style>
        <p:txBody>
          <a:bodyPr wrap="none">
            <a:prstTxWarp prst="textNoShape">
              <a:avLst/>
            </a:prstTxWarp>
            <a:spAutoFit/>
          </a:bodyPr>
          <a:lstStyle/>
          <a:p>
            <a:pPr>
              <a:defRPr/>
            </a:pPr>
            <a:r>
              <a:rPr lang="en-US">
                <a:solidFill>
                  <a:srgbClr val="000000"/>
                </a:solidFill>
                <a:ea typeface="ＭＳ Ｐゴシック" charset="-128"/>
                <a:cs typeface="ＭＳ Ｐゴシック" charset="-128"/>
              </a:rPr>
              <a:t>We only compute neighbors, no full phylogeny</a:t>
            </a:r>
          </a:p>
        </p:txBody>
      </p:sp>
      <p:sp>
        <p:nvSpPr>
          <p:cNvPr id="8" name="Footer Placeholder 1"/>
          <p:cNvSpPr>
            <a:spLocks noGrp="1"/>
          </p:cNvSpPr>
          <p:nvPr>
            <p:ph type="ftr" sz="quarter" idx="11"/>
          </p:nvPr>
        </p:nvSpPr>
        <p:spPr bwMode="auto">
          <a:xfrm>
            <a:off x="2445678" y="6476096"/>
            <a:ext cx="2133600" cy="365125"/>
          </a:xfrm>
          <a:noFill/>
          <a:ln>
            <a:miter lim="800000"/>
            <a:headEnd/>
            <a:tailEnd/>
          </a:ln>
        </p:spPr>
        <p:txBody>
          <a:bodyPr/>
          <a:lstStyle/>
          <a:p>
            <a:r>
              <a:rPr lang="en-US" dirty="0" smtClean="0">
                <a:solidFill>
                  <a:schemeClr val="tx1"/>
                </a:solidFill>
              </a:rPr>
              <a:t>rast.nmpdr.org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62000" y="4876800"/>
            <a:ext cx="7646988" cy="1676400"/>
          </a:xfrm>
          <a:prstGeom prst="rect">
            <a:avLst/>
          </a:prstGeom>
        </p:spPr>
        <p:style>
          <a:lnRef idx="2">
            <a:schemeClr val="accent2"/>
          </a:lnRef>
          <a:fillRef idx="1">
            <a:schemeClr val="lt1"/>
          </a:fillRef>
          <a:effectRef idx="0">
            <a:schemeClr val="accent2"/>
          </a:effectRef>
          <a:fontRef idx="minor">
            <a:schemeClr val="dk1"/>
          </a:fontRef>
        </p:style>
        <p:txBody>
          <a:bodyPr anchor="ctr">
            <a:prstTxWarp prst="textNoShape">
              <a:avLst/>
            </a:prstTxWarp>
          </a:bodyPr>
          <a:lstStyle/>
          <a:p>
            <a:pPr algn="ctr">
              <a:defRPr/>
            </a:pPr>
            <a:endParaRPr lang="en-US">
              <a:solidFill>
                <a:srgbClr val="000000"/>
              </a:solidFill>
              <a:ea typeface="ＭＳ Ｐゴシック" charset="-128"/>
              <a:cs typeface="ＭＳ Ｐゴシック" charset="-128"/>
            </a:endParaRPr>
          </a:p>
        </p:txBody>
      </p:sp>
      <p:sp>
        <p:nvSpPr>
          <p:cNvPr id="3" name="Content Placeholder 2"/>
          <p:cNvSpPr>
            <a:spLocks noGrp="1"/>
          </p:cNvSpPr>
          <p:nvPr>
            <p:ph idx="1"/>
          </p:nvPr>
        </p:nvSpPr>
        <p:spPr>
          <a:xfrm>
            <a:off x="0" y="2514600"/>
            <a:ext cx="9144000" cy="1752600"/>
          </a:xfrm>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90000"/>
              </a:lnSpc>
              <a:defRPr/>
            </a:pPr>
            <a:r>
              <a:rPr lang="en-US" sz="2400" smtClean="0">
                <a:solidFill>
                  <a:srgbClr val="000000"/>
                </a:solidFill>
                <a:ea typeface="ＭＳ Ｐゴシック" charset="-128"/>
                <a:cs typeface="ＭＳ Ｐゴシック" charset="-128"/>
              </a:rPr>
              <a:t>Find candidate protein functions from </a:t>
            </a:r>
            <a:r>
              <a:rPr lang="en-US" sz="2400" b="1" smtClean="0">
                <a:solidFill>
                  <a:srgbClr val="FF0000"/>
                </a:solidFill>
                <a:ea typeface="ＭＳ Ｐゴシック" charset="-128"/>
                <a:cs typeface="ＭＳ Ｐゴシック" charset="-128"/>
              </a:rPr>
              <a:t>neighbors</a:t>
            </a:r>
            <a:endParaRPr lang="en-US" sz="2400" smtClean="0">
              <a:solidFill>
                <a:srgbClr val="FF0000"/>
              </a:solidFill>
              <a:ea typeface="ＭＳ Ｐゴシック" charset="-128"/>
              <a:cs typeface="ＭＳ Ｐゴシック" charset="-128"/>
            </a:endParaRPr>
          </a:p>
          <a:p>
            <a:pPr lvl="1" eaLnBrk="1" hangingPunct="1">
              <a:lnSpc>
                <a:spcPct val="90000"/>
              </a:lnSpc>
              <a:buFont typeface="Arial" charset="0"/>
              <a:buChar char="•"/>
              <a:defRPr/>
            </a:pPr>
            <a:r>
              <a:rPr lang="en-US" sz="2400" smtClean="0">
                <a:solidFill>
                  <a:srgbClr val="000000"/>
                </a:solidFill>
              </a:rPr>
              <a:t>Extract all </a:t>
            </a:r>
            <a:r>
              <a:rPr lang="en-US" sz="2400" b="1" smtClean="0">
                <a:solidFill>
                  <a:srgbClr val="000000"/>
                </a:solidFill>
              </a:rPr>
              <a:t>proteins in subsystems </a:t>
            </a:r>
          </a:p>
          <a:p>
            <a:pPr lvl="1" eaLnBrk="1" hangingPunct="1">
              <a:lnSpc>
                <a:spcPct val="90000"/>
              </a:lnSpc>
              <a:buFont typeface="Arial" charset="0"/>
              <a:buChar char="•"/>
              <a:defRPr/>
            </a:pPr>
            <a:r>
              <a:rPr lang="en-US" sz="2400" smtClean="0">
                <a:solidFill>
                  <a:srgbClr val="000000"/>
                </a:solidFill>
              </a:rPr>
              <a:t>Extract all </a:t>
            </a:r>
            <a:r>
              <a:rPr lang="en-US" sz="2400" b="1" smtClean="0">
                <a:solidFill>
                  <a:srgbClr val="000000"/>
                </a:solidFill>
              </a:rPr>
              <a:t>remaining proteins</a:t>
            </a:r>
          </a:p>
          <a:p>
            <a:pPr lvl="1" eaLnBrk="1" hangingPunct="1">
              <a:lnSpc>
                <a:spcPct val="90000"/>
              </a:lnSpc>
              <a:buFont typeface="Arial" charset="0"/>
              <a:buChar char="•"/>
              <a:defRPr/>
            </a:pPr>
            <a:r>
              <a:rPr lang="en-US" sz="2400" smtClean="0">
                <a:solidFill>
                  <a:srgbClr val="000000"/>
                </a:solidFill>
              </a:rPr>
              <a:t>We use </a:t>
            </a:r>
            <a:r>
              <a:rPr lang="en-US" sz="2400" b="1" smtClean="0">
                <a:solidFill>
                  <a:srgbClr val="0000FF"/>
                </a:solidFill>
              </a:rPr>
              <a:t>FIGfams </a:t>
            </a:r>
            <a:r>
              <a:rPr lang="en-US" sz="2400" smtClean="0">
                <a:solidFill>
                  <a:srgbClr val="000000"/>
                </a:solidFill>
              </a:rPr>
              <a:t>for this purpose</a:t>
            </a:r>
          </a:p>
          <a:p>
            <a:pPr eaLnBrk="1" hangingPunct="1">
              <a:lnSpc>
                <a:spcPct val="90000"/>
              </a:lnSpc>
              <a:defRPr/>
            </a:pPr>
            <a:endParaRPr lang="en-US" sz="2400" smtClean="0">
              <a:solidFill>
                <a:srgbClr val="000000"/>
              </a:solidFill>
              <a:ea typeface="ＭＳ Ｐゴシック" charset="-128"/>
              <a:cs typeface="ＭＳ Ｐゴシック" charset="-128"/>
            </a:endParaRPr>
          </a:p>
          <a:p>
            <a:pPr eaLnBrk="1" hangingPunct="1">
              <a:lnSpc>
                <a:spcPct val="90000"/>
              </a:lnSpc>
              <a:defRPr/>
            </a:pPr>
            <a:endParaRPr lang="en-US" sz="2400" smtClean="0">
              <a:solidFill>
                <a:srgbClr val="000000"/>
              </a:solidFill>
              <a:ea typeface="ＭＳ Ｐゴシック" charset="-128"/>
              <a:cs typeface="ＭＳ Ｐゴシック" charset="-128"/>
            </a:endParaRPr>
          </a:p>
        </p:txBody>
      </p:sp>
      <p:sp>
        <p:nvSpPr>
          <p:cNvPr id="6" name="Donut 5"/>
          <p:cNvSpPr/>
          <p:nvPr/>
        </p:nvSpPr>
        <p:spPr>
          <a:xfrm>
            <a:off x="1039813" y="5468938"/>
            <a:ext cx="822325" cy="644525"/>
          </a:xfrm>
          <a:prstGeom prst="donut">
            <a:avLst>
              <a:gd name="adj" fmla="val 12691"/>
            </a:avLst>
          </a:prstGeom>
          <a:solidFill>
            <a:srgbClr val="FF0000"/>
          </a:solidFill>
          <a:ln/>
        </p:spPr>
        <p:style>
          <a:lnRef idx="1">
            <a:schemeClr val="accent2"/>
          </a:lnRef>
          <a:fillRef idx="3">
            <a:schemeClr val="accent2"/>
          </a:fillRef>
          <a:effectRef idx="2">
            <a:schemeClr val="accent2"/>
          </a:effectRef>
          <a:fontRef idx="minor">
            <a:schemeClr val="lt1"/>
          </a:fontRef>
        </p:style>
      </p:sp>
      <p:sp>
        <p:nvSpPr>
          <p:cNvPr id="21510" name="Rectangle 6"/>
          <p:cNvSpPr>
            <a:spLocks noChangeArrowheads="1"/>
          </p:cNvSpPr>
          <p:nvPr/>
        </p:nvSpPr>
        <p:spPr bwMode="auto">
          <a:xfrm>
            <a:off x="2693988" y="5146675"/>
            <a:ext cx="1908175" cy="369888"/>
          </a:xfrm>
          <a:prstGeom prst="rect">
            <a:avLst/>
          </a:prstGeom>
          <a:noFill/>
          <a:ln w="9525">
            <a:noFill/>
            <a:miter lim="800000"/>
            <a:headEnd/>
            <a:tailEnd/>
          </a:ln>
        </p:spPr>
        <p:txBody>
          <a:bodyPr wrap="none">
            <a:prstTxWarp prst="textNoShape">
              <a:avLst/>
            </a:prstTxWarp>
            <a:spAutoFit/>
          </a:bodyPr>
          <a:lstStyle/>
          <a:p>
            <a:r>
              <a:rPr lang="en-US" b="1">
                <a:solidFill>
                  <a:srgbClr val="000000"/>
                </a:solidFill>
                <a:latin typeface="Calibri" charset="0"/>
              </a:rPr>
              <a:t>List of subsystems </a:t>
            </a:r>
            <a:endParaRPr lang="en-US">
              <a:latin typeface="Calibri" charset="0"/>
            </a:endParaRPr>
          </a:p>
        </p:txBody>
      </p:sp>
      <p:sp>
        <p:nvSpPr>
          <p:cNvPr id="21511" name="Rectangle 8"/>
          <p:cNvSpPr>
            <a:spLocks noChangeArrowheads="1"/>
          </p:cNvSpPr>
          <p:nvPr/>
        </p:nvSpPr>
        <p:spPr bwMode="auto">
          <a:xfrm>
            <a:off x="2971800" y="5638800"/>
            <a:ext cx="2514600" cy="646113"/>
          </a:xfrm>
          <a:prstGeom prst="rect">
            <a:avLst/>
          </a:prstGeom>
          <a:noFill/>
          <a:ln w="9525">
            <a:noFill/>
            <a:miter lim="800000"/>
            <a:headEnd/>
            <a:tailEnd/>
          </a:ln>
        </p:spPr>
        <p:txBody>
          <a:bodyPr>
            <a:prstTxWarp prst="textNoShape">
              <a:avLst/>
            </a:prstTxWarp>
            <a:spAutoFit/>
          </a:bodyPr>
          <a:lstStyle/>
          <a:p>
            <a:r>
              <a:rPr lang="en-US" b="1">
                <a:solidFill>
                  <a:srgbClr val="000000"/>
                </a:solidFill>
                <a:latin typeface="Calibri" charset="0"/>
              </a:rPr>
              <a:t>List of proteins outside Subsystems</a:t>
            </a:r>
            <a:endParaRPr lang="en-US">
              <a:latin typeface="Calibri" charset="0"/>
            </a:endParaRPr>
          </a:p>
        </p:txBody>
      </p:sp>
      <p:sp>
        <p:nvSpPr>
          <p:cNvPr id="21512" name="Rectangle 9"/>
          <p:cNvSpPr>
            <a:spLocks noChangeArrowheads="1"/>
          </p:cNvSpPr>
          <p:nvPr/>
        </p:nvSpPr>
        <p:spPr bwMode="auto">
          <a:xfrm>
            <a:off x="6275388" y="5097463"/>
            <a:ext cx="1433512" cy="460375"/>
          </a:xfrm>
          <a:prstGeom prst="rect">
            <a:avLst/>
          </a:prstGeom>
          <a:noFill/>
          <a:ln w="9525">
            <a:noFill/>
            <a:miter lim="800000"/>
            <a:headEnd/>
            <a:tailEnd/>
          </a:ln>
        </p:spPr>
        <p:txBody>
          <a:bodyPr>
            <a:prstTxWarp prst="textNoShape">
              <a:avLst/>
            </a:prstTxWarp>
            <a:spAutoFit/>
          </a:bodyPr>
          <a:lstStyle/>
          <a:p>
            <a:r>
              <a:rPr lang="en-US" sz="2400" b="1">
                <a:solidFill>
                  <a:srgbClr val="0000FF"/>
                </a:solidFill>
                <a:latin typeface="Calibri" charset="0"/>
              </a:rPr>
              <a:t>FIGfams</a:t>
            </a:r>
            <a:endParaRPr lang="en-US" sz="2400">
              <a:solidFill>
                <a:srgbClr val="0000FF"/>
              </a:solidFill>
              <a:latin typeface="Calibri" charset="0"/>
            </a:endParaRPr>
          </a:p>
        </p:txBody>
      </p:sp>
      <p:cxnSp>
        <p:nvCxnSpPr>
          <p:cNvPr id="11" name="Straight Connector 10"/>
          <p:cNvCxnSpPr/>
          <p:nvPr/>
        </p:nvCxnSpPr>
        <p:spPr>
          <a:xfrm flipV="1">
            <a:off x="2014538" y="5380038"/>
            <a:ext cx="679450" cy="17780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5097463" y="5380038"/>
            <a:ext cx="831850"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21511" idx="1"/>
          </p:cNvCxnSpPr>
          <p:nvPr/>
        </p:nvCxnSpPr>
        <p:spPr>
          <a:xfrm>
            <a:off x="2014538" y="5867400"/>
            <a:ext cx="957262" cy="9525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1516" name="Rectangle 20"/>
          <p:cNvSpPr>
            <a:spLocks noChangeArrowheads="1"/>
          </p:cNvSpPr>
          <p:nvPr/>
        </p:nvSpPr>
        <p:spPr bwMode="auto">
          <a:xfrm>
            <a:off x="6615113" y="5867400"/>
            <a:ext cx="1308100" cy="492125"/>
          </a:xfrm>
          <a:prstGeom prst="rect">
            <a:avLst/>
          </a:prstGeom>
          <a:noFill/>
          <a:ln w="9525">
            <a:noFill/>
            <a:miter lim="800000"/>
            <a:headEnd/>
            <a:tailEnd/>
          </a:ln>
        </p:spPr>
        <p:txBody>
          <a:bodyPr wrap="none">
            <a:prstTxWarp prst="textNoShape">
              <a:avLst/>
            </a:prstTxWarp>
            <a:spAutoFit/>
          </a:bodyPr>
          <a:lstStyle/>
          <a:p>
            <a:r>
              <a:rPr lang="en-US" sz="2600" b="1">
                <a:solidFill>
                  <a:srgbClr val="0000FF"/>
                </a:solidFill>
                <a:latin typeface="Calibri" charset="0"/>
              </a:rPr>
              <a:t>FIGfams</a:t>
            </a:r>
            <a:endParaRPr lang="en-US" sz="2600">
              <a:solidFill>
                <a:srgbClr val="0000FF"/>
              </a:solidFill>
              <a:latin typeface="Calibri" charset="0"/>
            </a:endParaRPr>
          </a:p>
        </p:txBody>
      </p:sp>
      <p:cxnSp>
        <p:nvCxnSpPr>
          <p:cNvPr id="22" name="Straight Connector 21"/>
          <p:cNvCxnSpPr/>
          <p:nvPr/>
        </p:nvCxnSpPr>
        <p:spPr>
          <a:xfrm flipV="1">
            <a:off x="5589588" y="6051550"/>
            <a:ext cx="831850"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1518" name="Content Placeholder 2"/>
          <p:cNvSpPr txBox="1">
            <a:spLocks/>
          </p:cNvSpPr>
          <p:nvPr/>
        </p:nvSpPr>
        <p:spPr bwMode="auto">
          <a:xfrm>
            <a:off x="0" y="990600"/>
            <a:ext cx="9144000" cy="15240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r>
              <a:rPr lang="en-US" sz="2400">
                <a:solidFill>
                  <a:srgbClr val="000000"/>
                </a:solidFill>
                <a:latin typeface="Calibri" charset="0"/>
              </a:rPr>
              <a:t>Use </a:t>
            </a:r>
            <a:r>
              <a:rPr lang="en-US" sz="2400" b="1">
                <a:latin typeface="Calibri" charset="0"/>
              </a:rPr>
              <a:t>set of universal genes</a:t>
            </a:r>
            <a:r>
              <a:rPr lang="en-US" sz="2400">
                <a:latin typeface="Calibri" charset="0"/>
              </a:rPr>
              <a:t> </a:t>
            </a:r>
            <a:r>
              <a:rPr lang="en-US" sz="2400">
                <a:solidFill>
                  <a:srgbClr val="000000"/>
                </a:solidFill>
                <a:latin typeface="Calibri" charset="0"/>
              </a:rPr>
              <a:t>to find taxonomic neighborhood</a:t>
            </a:r>
          </a:p>
          <a:p>
            <a:pPr marL="742950" lvl="1" indent="-285750">
              <a:spcBef>
                <a:spcPct val="20000"/>
              </a:spcBef>
              <a:buFont typeface="Arial" charset="0"/>
              <a:buChar char="•"/>
            </a:pPr>
            <a:r>
              <a:rPr lang="en-US" sz="2400">
                <a:solidFill>
                  <a:srgbClr val="000000"/>
                </a:solidFill>
                <a:latin typeface="Calibri" charset="0"/>
              </a:rPr>
              <a:t>Find </a:t>
            </a:r>
            <a:r>
              <a:rPr lang="en-US" sz="2400" b="1">
                <a:solidFill>
                  <a:srgbClr val="000000"/>
                </a:solidFill>
                <a:latin typeface="Calibri" charset="0"/>
              </a:rPr>
              <a:t>universal </a:t>
            </a:r>
            <a:r>
              <a:rPr lang="en-US" sz="2400">
                <a:solidFill>
                  <a:srgbClr val="000000"/>
                </a:solidFill>
                <a:latin typeface="Calibri" charset="0"/>
              </a:rPr>
              <a:t>in new genome (using ORF superset)</a:t>
            </a:r>
          </a:p>
          <a:p>
            <a:pPr marL="742950" lvl="1" indent="-285750">
              <a:spcBef>
                <a:spcPct val="20000"/>
              </a:spcBef>
              <a:buFont typeface="Arial" charset="0"/>
              <a:buChar char="•"/>
            </a:pPr>
            <a:r>
              <a:rPr lang="en-US" sz="2400">
                <a:solidFill>
                  <a:srgbClr val="000000"/>
                </a:solidFill>
                <a:latin typeface="Calibri" charset="0"/>
              </a:rPr>
              <a:t>Find set of </a:t>
            </a:r>
            <a:r>
              <a:rPr lang="en-US" sz="2400" b="1">
                <a:solidFill>
                  <a:srgbClr val="FF0000"/>
                </a:solidFill>
                <a:latin typeface="Calibri" charset="0"/>
              </a:rPr>
              <a:t>neighbors</a:t>
            </a:r>
            <a:r>
              <a:rPr lang="en-US" sz="2400">
                <a:solidFill>
                  <a:srgbClr val="FF0000"/>
                </a:solidFill>
                <a:latin typeface="Calibri" charset="0"/>
              </a:rPr>
              <a:t> </a:t>
            </a:r>
            <a:r>
              <a:rPr lang="en-US" sz="2400">
                <a:solidFill>
                  <a:srgbClr val="000000"/>
                </a:solidFill>
                <a:latin typeface="Calibri" charset="0"/>
              </a:rPr>
              <a:t>based on similarity to </a:t>
            </a:r>
            <a:r>
              <a:rPr lang="en-US" sz="2400" b="1">
                <a:solidFill>
                  <a:srgbClr val="000000"/>
                </a:solidFill>
                <a:latin typeface="Calibri" charset="0"/>
              </a:rPr>
              <a:t>universal </a:t>
            </a:r>
          </a:p>
          <a:p>
            <a:pPr marL="342900" indent="-342900">
              <a:spcBef>
                <a:spcPct val="20000"/>
              </a:spcBef>
              <a:buFont typeface="Arial" charset="0"/>
              <a:buChar char="•"/>
            </a:pPr>
            <a:endParaRPr lang="en-US" sz="2400">
              <a:latin typeface="Calibri" charset="0"/>
            </a:endParaRPr>
          </a:p>
          <a:p>
            <a:pPr marL="342900" indent="-342900">
              <a:spcBef>
                <a:spcPct val="20000"/>
              </a:spcBef>
              <a:buFont typeface="Arial" charset="0"/>
              <a:buChar char="•"/>
            </a:pPr>
            <a:endParaRPr lang="en-US" sz="2400">
              <a:latin typeface="Calibri" charset="0"/>
            </a:endParaRPr>
          </a:p>
        </p:txBody>
      </p:sp>
      <p:sp>
        <p:nvSpPr>
          <p:cNvPr id="16" name="Footer Placeholder 1"/>
          <p:cNvSpPr>
            <a:spLocks noGrp="1"/>
          </p:cNvSpPr>
          <p:nvPr>
            <p:ph type="ftr" sz="quarter" idx="11"/>
          </p:nvPr>
        </p:nvSpPr>
        <p:spPr bwMode="auto">
          <a:xfrm>
            <a:off x="3505200" y="6476096"/>
            <a:ext cx="2133600" cy="365125"/>
          </a:xfrm>
          <a:noFill/>
          <a:ln>
            <a:miter lim="800000"/>
            <a:headEnd/>
            <a:tailEnd/>
          </a:ln>
        </p:spPr>
        <p:txBody>
          <a:bodyPr/>
          <a:lstStyle/>
          <a:p>
            <a:r>
              <a:rPr lang="en-US" dirty="0" smtClean="0">
                <a:solidFill>
                  <a:schemeClr val="tx1"/>
                </a:solidFill>
              </a:rPr>
              <a:t>rast.nmpdr.org</a:t>
            </a:r>
            <a:endParaRPr lang="en-US" dirty="0">
              <a:solidFill>
                <a:schemeClr val="tx1"/>
              </a:solidFill>
            </a:endParaRPr>
          </a:p>
        </p:txBody>
      </p:sp>
      <p:sp>
        <p:nvSpPr>
          <p:cNvPr id="19" name="Title 1"/>
          <p:cNvSpPr txBox="1">
            <a:spLocks/>
          </p:cNvSpPr>
          <p:nvPr/>
        </p:nvSpPr>
        <p:spPr>
          <a:xfrm>
            <a:off x="457200" y="0"/>
            <a:ext cx="82296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High-throughput Annotation with RAST</a:t>
            </a:r>
            <a:endParaRPr kumimoji="0" lang="en-US" sz="35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0" y="990600"/>
            <a:ext cx="9144000" cy="3200400"/>
          </a:xfrm>
        </p:spPr>
        <p:txBody>
          <a:bodyPr/>
          <a:lstStyle/>
          <a:p>
            <a:pPr eaLnBrk="1" hangingPunct="1"/>
            <a:r>
              <a:rPr lang="en-US" sz="2400" smtClean="0">
                <a:solidFill>
                  <a:srgbClr val="000000"/>
                </a:solidFill>
                <a:ea typeface="ＭＳ Ｐゴシック" charset="-128"/>
                <a:cs typeface="ＭＳ Ｐゴシック" charset="-128"/>
              </a:rPr>
              <a:t>Use </a:t>
            </a:r>
            <a:r>
              <a:rPr lang="en-US" sz="2400" b="1" smtClean="0">
                <a:solidFill>
                  <a:srgbClr val="FF0000"/>
                </a:solidFill>
                <a:ea typeface="ＭＳ Ｐゴシック" charset="-128"/>
                <a:cs typeface="ＭＳ Ｐゴシック" charset="-128"/>
              </a:rPr>
              <a:t>set of universal genes</a:t>
            </a:r>
            <a:r>
              <a:rPr lang="en-US" sz="2400" smtClean="0">
                <a:solidFill>
                  <a:srgbClr val="FF0000"/>
                </a:solidFill>
                <a:ea typeface="ＭＳ Ｐゴシック" charset="-128"/>
                <a:cs typeface="ＭＳ Ｐゴシック" charset="-128"/>
              </a:rPr>
              <a:t> </a:t>
            </a:r>
            <a:r>
              <a:rPr lang="en-US" sz="2400" smtClean="0">
                <a:solidFill>
                  <a:srgbClr val="000000"/>
                </a:solidFill>
                <a:ea typeface="ＭＳ Ｐゴシック" charset="-128"/>
                <a:cs typeface="ＭＳ Ｐゴシック" charset="-128"/>
              </a:rPr>
              <a:t>to find taxonomic neighborhood</a:t>
            </a:r>
          </a:p>
          <a:p>
            <a:pPr lvl="1" eaLnBrk="1" hangingPunct="1">
              <a:buFont typeface="Arial" charset="0"/>
              <a:buChar char="•"/>
            </a:pPr>
            <a:r>
              <a:rPr lang="en-US" sz="2400" smtClean="0">
                <a:solidFill>
                  <a:srgbClr val="000000"/>
                </a:solidFill>
              </a:rPr>
              <a:t>Find </a:t>
            </a:r>
            <a:r>
              <a:rPr lang="en-US" sz="2400" b="1" smtClean="0">
                <a:solidFill>
                  <a:srgbClr val="000000"/>
                </a:solidFill>
              </a:rPr>
              <a:t>universal </a:t>
            </a:r>
            <a:r>
              <a:rPr lang="en-US" sz="2400" smtClean="0">
                <a:solidFill>
                  <a:srgbClr val="000000"/>
                </a:solidFill>
              </a:rPr>
              <a:t>in new genome (using ORF superset)</a:t>
            </a:r>
          </a:p>
          <a:p>
            <a:pPr lvl="1" eaLnBrk="1" hangingPunct="1">
              <a:buFont typeface="Arial" charset="0"/>
              <a:buChar char="•"/>
            </a:pPr>
            <a:r>
              <a:rPr lang="en-US" sz="2400" smtClean="0">
                <a:solidFill>
                  <a:srgbClr val="000000"/>
                </a:solidFill>
              </a:rPr>
              <a:t>Find set of </a:t>
            </a:r>
            <a:r>
              <a:rPr lang="en-US" sz="2400" b="1" smtClean="0">
                <a:solidFill>
                  <a:srgbClr val="000000"/>
                </a:solidFill>
              </a:rPr>
              <a:t>neighbors</a:t>
            </a:r>
            <a:r>
              <a:rPr lang="en-US" sz="2400" smtClean="0">
                <a:solidFill>
                  <a:srgbClr val="000000"/>
                </a:solidFill>
              </a:rPr>
              <a:t> based on similarity to </a:t>
            </a:r>
            <a:r>
              <a:rPr lang="en-US" sz="2400" b="1" smtClean="0">
                <a:solidFill>
                  <a:srgbClr val="000000"/>
                </a:solidFill>
              </a:rPr>
              <a:t>universal </a:t>
            </a:r>
          </a:p>
          <a:p>
            <a:pPr eaLnBrk="1" hangingPunct="1"/>
            <a:r>
              <a:rPr lang="en-US" sz="2400" smtClean="0">
                <a:ea typeface="ＭＳ Ｐゴシック" charset="-128"/>
                <a:cs typeface="ＭＳ Ｐゴシック" charset="-128"/>
              </a:rPr>
              <a:t>Find candidate protein functions from </a:t>
            </a:r>
            <a:r>
              <a:rPr lang="en-US" sz="2400" b="1" smtClean="0">
                <a:solidFill>
                  <a:srgbClr val="000000"/>
                </a:solidFill>
                <a:ea typeface="ＭＳ Ｐゴシック" charset="-128"/>
                <a:cs typeface="ＭＳ Ｐゴシック" charset="-128"/>
              </a:rPr>
              <a:t>neighbors</a:t>
            </a:r>
            <a:endParaRPr lang="en-US" sz="2400" smtClean="0">
              <a:solidFill>
                <a:srgbClr val="000000"/>
              </a:solidFill>
              <a:ea typeface="ＭＳ Ｐゴシック" charset="-128"/>
              <a:cs typeface="ＭＳ Ｐゴシック" charset="-128"/>
            </a:endParaRPr>
          </a:p>
          <a:p>
            <a:pPr lvl="1" eaLnBrk="1" hangingPunct="1">
              <a:buFont typeface="Arial" charset="0"/>
              <a:buChar char="•"/>
            </a:pPr>
            <a:r>
              <a:rPr lang="en-US" sz="2400" smtClean="0">
                <a:solidFill>
                  <a:srgbClr val="000000"/>
                </a:solidFill>
              </a:rPr>
              <a:t>Extract all </a:t>
            </a:r>
            <a:r>
              <a:rPr lang="en-US" sz="2400" b="1" smtClean="0">
                <a:solidFill>
                  <a:srgbClr val="000000"/>
                </a:solidFill>
              </a:rPr>
              <a:t>proteins in subsystems </a:t>
            </a:r>
          </a:p>
          <a:p>
            <a:pPr lvl="1" eaLnBrk="1" hangingPunct="1">
              <a:buFont typeface="Arial" charset="0"/>
              <a:buChar char="•"/>
            </a:pPr>
            <a:r>
              <a:rPr lang="en-US" sz="2400" smtClean="0">
                <a:solidFill>
                  <a:srgbClr val="000000"/>
                </a:solidFill>
              </a:rPr>
              <a:t>Extract all </a:t>
            </a:r>
            <a:r>
              <a:rPr lang="en-US" sz="2400" b="1" smtClean="0">
                <a:solidFill>
                  <a:srgbClr val="000000"/>
                </a:solidFill>
              </a:rPr>
              <a:t>remaining proteins</a:t>
            </a:r>
          </a:p>
          <a:p>
            <a:pPr marL="400050" lvl="2" indent="0" eaLnBrk="1" hangingPunct="1"/>
            <a:r>
              <a:rPr lang="en-US" sz="2000" smtClean="0">
                <a:solidFill>
                  <a:srgbClr val="000000"/>
                </a:solidFill>
                <a:ea typeface="ＭＳ Ｐゴシック" charset="-128"/>
              </a:rPr>
              <a:t>    </a:t>
            </a:r>
            <a:r>
              <a:rPr lang="en-US" smtClean="0">
                <a:solidFill>
                  <a:srgbClr val="000000"/>
                </a:solidFill>
                <a:ea typeface="ＭＳ Ｐゴシック" charset="-128"/>
              </a:rPr>
              <a:t>We use </a:t>
            </a:r>
            <a:r>
              <a:rPr lang="en-US" b="1" smtClean="0">
                <a:solidFill>
                  <a:srgbClr val="0000FF"/>
                </a:solidFill>
                <a:ea typeface="ＭＳ Ｐゴシック" charset="-128"/>
              </a:rPr>
              <a:t>FIGfams </a:t>
            </a:r>
            <a:r>
              <a:rPr lang="en-US" smtClean="0">
                <a:solidFill>
                  <a:srgbClr val="000000"/>
                </a:solidFill>
                <a:ea typeface="ＭＳ Ｐゴシック" charset="-128"/>
              </a:rPr>
              <a:t>for this purpose</a:t>
            </a:r>
          </a:p>
          <a:p>
            <a:pPr eaLnBrk="1" hangingPunct="1">
              <a:buFont typeface="Arial" charset="0"/>
              <a:buNone/>
            </a:pPr>
            <a:endParaRPr lang="en-US" sz="2400" smtClean="0">
              <a:ea typeface="ＭＳ Ｐゴシック" charset="-128"/>
              <a:cs typeface="ＭＳ Ｐゴシック" charset="-128"/>
            </a:endParaRPr>
          </a:p>
          <a:p>
            <a:pPr eaLnBrk="1" hangingPunct="1"/>
            <a:endParaRPr lang="en-US" sz="2400" smtClean="0">
              <a:ea typeface="ＭＳ Ｐゴシック" charset="-128"/>
              <a:cs typeface="ＭＳ Ｐゴシック" charset="-128"/>
            </a:endParaRPr>
          </a:p>
        </p:txBody>
      </p:sp>
      <p:sp>
        <p:nvSpPr>
          <p:cNvPr id="7" name="Rectangle 6"/>
          <p:cNvSpPr/>
          <p:nvPr/>
        </p:nvSpPr>
        <p:spPr>
          <a:xfrm>
            <a:off x="0" y="4191000"/>
            <a:ext cx="9144000" cy="830263"/>
          </a:xfrm>
          <a:prstGeom prst="rect">
            <a:avLst/>
          </a:prstGeom>
        </p:spPr>
        <p:style>
          <a:lnRef idx="1">
            <a:schemeClr val="accent3"/>
          </a:lnRef>
          <a:fillRef idx="2">
            <a:schemeClr val="accent3"/>
          </a:fillRef>
          <a:effectRef idx="1">
            <a:schemeClr val="accent3"/>
          </a:effectRef>
          <a:fontRef idx="minor">
            <a:schemeClr val="dk1"/>
          </a:fontRef>
        </p:style>
        <p:txBody>
          <a:bodyPr>
            <a:prstTxWarp prst="textNoShape">
              <a:avLst/>
            </a:prstTxWarp>
            <a:spAutoFit/>
          </a:bodyPr>
          <a:lstStyle/>
          <a:p>
            <a:pPr marL="457200" indent="-368300">
              <a:buFont typeface="Arial" charset="0"/>
              <a:buChar char="•"/>
              <a:defRPr/>
            </a:pPr>
            <a:r>
              <a:rPr lang="en-US" sz="2400" dirty="0">
                <a:solidFill>
                  <a:srgbClr val="000000"/>
                </a:solidFill>
                <a:ea typeface="ＭＳ Ｐゴシック" charset="-128"/>
                <a:cs typeface="ＭＳ Ｐゴシック" charset="-128"/>
              </a:rPr>
              <a:t>Search for instances of candidate functions in genome</a:t>
            </a:r>
          </a:p>
          <a:p>
            <a:pPr lvl="2" indent="-368300">
              <a:buFont typeface="Arial" charset="0"/>
              <a:buChar char="•"/>
              <a:defRPr/>
            </a:pPr>
            <a:r>
              <a:rPr lang="en-US" sz="2400" dirty="0">
                <a:solidFill>
                  <a:srgbClr val="000000"/>
                </a:solidFill>
                <a:ea typeface="ＭＳ Ｐゴシック" charset="-128"/>
                <a:cs typeface="ＭＳ Ｐゴシック" charset="-128"/>
              </a:rPr>
              <a:t>First </a:t>
            </a:r>
            <a:r>
              <a:rPr lang="en-US" sz="2400" b="1" dirty="0">
                <a:solidFill>
                  <a:srgbClr val="000000"/>
                </a:solidFill>
                <a:ea typeface="ＭＳ Ｐゴシック" charset="-128"/>
                <a:cs typeface="ＭＳ Ｐゴシック" charset="-128"/>
              </a:rPr>
              <a:t>proteins in subsystems, </a:t>
            </a:r>
            <a:r>
              <a:rPr lang="en-US" sz="2400" dirty="0">
                <a:solidFill>
                  <a:srgbClr val="000000"/>
                </a:solidFill>
                <a:ea typeface="ＭＳ Ｐゴシック" charset="-128"/>
                <a:cs typeface="ＭＳ Ｐゴシック" charset="-128"/>
              </a:rPr>
              <a:t>then </a:t>
            </a:r>
            <a:r>
              <a:rPr lang="en-US" sz="2400" b="1" dirty="0">
                <a:solidFill>
                  <a:srgbClr val="000000"/>
                </a:solidFill>
                <a:ea typeface="ＭＳ Ｐゴシック" charset="-128"/>
                <a:cs typeface="ＭＳ Ｐゴシック" charset="-128"/>
              </a:rPr>
              <a:t>remaining proteins</a:t>
            </a:r>
            <a:endParaRPr lang="en-US" sz="2400" dirty="0">
              <a:solidFill>
                <a:srgbClr val="000000"/>
              </a:solidFill>
              <a:ea typeface="ＭＳ Ｐゴシック" charset="-128"/>
              <a:cs typeface="ＭＳ Ｐゴシック" charset="-128"/>
            </a:endParaRPr>
          </a:p>
        </p:txBody>
      </p:sp>
      <p:sp>
        <p:nvSpPr>
          <p:cNvPr id="9" name="Rectangle 8"/>
          <p:cNvSpPr/>
          <p:nvPr/>
        </p:nvSpPr>
        <p:spPr>
          <a:xfrm>
            <a:off x="457200" y="5257800"/>
            <a:ext cx="8458200" cy="830263"/>
          </a:xfrm>
          <a:prstGeom prst="rect">
            <a:avLst/>
          </a:prstGeom>
        </p:spPr>
        <p:style>
          <a:lnRef idx="2">
            <a:schemeClr val="accent2"/>
          </a:lnRef>
          <a:fillRef idx="1">
            <a:schemeClr val="lt1"/>
          </a:fillRef>
          <a:effectRef idx="0">
            <a:schemeClr val="accent2"/>
          </a:effectRef>
          <a:fontRef idx="minor">
            <a:schemeClr val="dk1"/>
          </a:fontRef>
        </p:style>
        <p:txBody>
          <a:bodyPr>
            <a:prstTxWarp prst="textNoShape">
              <a:avLst/>
            </a:prstTxWarp>
            <a:spAutoFit/>
          </a:bodyPr>
          <a:lstStyle/>
          <a:p>
            <a:pPr lvl="1">
              <a:defRPr/>
            </a:pPr>
            <a:r>
              <a:rPr lang="en-US" sz="2400">
                <a:solidFill>
                  <a:srgbClr val="000000"/>
                </a:solidFill>
                <a:ea typeface="ＭＳ Ｐゴシック" charset="-128"/>
                <a:cs typeface="ＭＳ Ｐゴシック" charset="-128"/>
              </a:rPr>
              <a:t>Search </a:t>
            </a:r>
            <a:r>
              <a:rPr lang="en-US" sz="2400" b="1">
                <a:solidFill>
                  <a:srgbClr val="0000FF"/>
                </a:solidFill>
                <a:ea typeface="ＭＳ Ｐゴシック" charset="-128"/>
                <a:cs typeface="ＭＳ Ｐゴシック" charset="-128"/>
              </a:rPr>
              <a:t>FIGfams </a:t>
            </a:r>
            <a:r>
              <a:rPr lang="en-US" sz="2400">
                <a:solidFill>
                  <a:srgbClr val="000000"/>
                </a:solidFill>
                <a:ea typeface="ＭＳ Ｐゴシック" charset="-128"/>
                <a:cs typeface="ＭＳ Ｐゴシック" charset="-128"/>
              </a:rPr>
              <a:t>in genome</a:t>
            </a:r>
          </a:p>
          <a:p>
            <a:pPr lvl="1">
              <a:defRPr/>
            </a:pPr>
            <a:r>
              <a:rPr lang="en-US" sz="2400">
                <a:solidFill>
                  <a:srgbClr val="000000"/>
                </a:solidFill>
                <a:ea typeface="ＭＳ Ｐゴシック" charset="-128"/>
                <a:cs typeface="ＭＳ Ｐゴシック" charset="-128"/>
              </a:rPr>
              <a:t>	typical genome:   2-7 million bases, 	2000 – 7000 proteins  </a:t>
            </a:r>
          </a:p>
        </p:txBody>
      </p:sp>
      <p:sp>
        <p:nvSpPr>
          <p:cNvPr id="6" name="Footer Placeholder 1"/>
          <p:cNvSpPr>
            <a:spLocks noGrp="1"/>
          </p:cNvSpPr>
          <p:nvPr>
            <p:ph type="ftr" sz="quarter" idx="11"/>
          </p:nvPr>
        </p:nvSpPr>
        <p:spPr bwMode="auto">
          <a:xfrm>
            <a:off x="3505200" y="6476096"/>
            <a:ext cx="2133600" cy="365125"/>
          </a:xfrm>
          <a:noFill/>
          <a:ln>
            <a:miter lim="800000"/>
            <a:headEnd/>
            <a:tailEnd/>
          </a:ln>
        </p:spPr>
        <p:txBody>
          <a:bodyPr/>
          <a:lstStyle/>
          <a:p>
            <a:r>
              <a:rPr lang="en-US" dirty="0" smtClean="0">
                <a:solidFill>
                  <a:schemeClr val="tx1"/>
                </a:solidFill>
              </a:rPr>
              <a:t>rast.nmpdr.org</a:t>
            </a:r>
            <a:endParaRPr lang="en-US" dirty="0">
              <a:solidFill>
                <a:schemeClr val="tx1"/>
              </a:solidFill>
            </a:endParaRPr>
          </a:p>
        </p:txBody>
      </p:sp>
      <p:sp>
        <p:nvSpPr>
          <p:cNvPr id="10" name="Title 1"/>
          <p:cNvSpPr txBox="1">
            <a:spLocks/>
          </p:cNvSpPr>
          <p:nvPr/>
        </p:nvSpPr>
        <p:spPr>
          <a:xfrm>
            <a:off x="457200" y="0"/>
            <a:ext cx="82296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smtClean="0">
                <a:ln>
                  <a:noFill/>
                </a:ln>
                <a:solidFill>
                  <a:schemeClr val="tx1"/>
                </a:solidFill>
                <a:effectLst/>
                <a:uLnTx/>
                <a:uFillTx/>
                <a:latin typeface="+mj-lt"/>
                <a:ea typeface="ＭＳ Ｐゴシック" charset="-128"/>
                <a:cs typeface="ＭＳ Ｐゴシック" charset="-128"/>
              </a:rPr>
              <a:t>High-throughput Annotation with RAST</a:t>
            </a:r>
            <a:endParaRPr kumimoji="0" lang="en-US" sz="35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990600"/>
            <a:ext cx="9144000" cy="3200400"/>
          </a:xfrm>
        </p:spPr>
        <p:txBody>
          <a:bodyPr/>
          <a:lstStyle/>
          <a:p>
            <a:pPr eaLnBrk="1" hangingPunct="1"/>
            <a:r>
              <a:rPr lang="en-US" sz="2400" smtClean="0">
                <a:solidFill>
                  <a:srgbClr val="000000"/>
                </a:solidFill>
                <a:ea typeface="ＭＳ Ｐゴシック" charset="-128"/>
                <a:cs typeface="ＭＳ Ｐゴシック" charset="-128"/>
              </a:rPr>
              <a:t>Use </a:t>
            </a:r>
            <a:r>
              <a:rPr lang="en-US" sz="2400" b="1" smtClean="0">
                <a:solidFill>
                  <a:srgbClr val="FF0000"/>
                </a:solidFill>
                <a:ea typeface="ＭＳ Ｐゴシック" charset="-128"/>
                <a:cs typeface="ＭＳ Ｐゴシック" charset="-128"/>
              </a:rPr>
              <a:t>set of universal genes</a:t>
            </a:r>
            <a:r>
              <a:rPr lang="en-US" sz="2400" smtClean="0">
                <a:solidFill>
                  <a:srgbClr val="FF0000"/>
                </a:solidFill>
                <a:ea typeface="ＭＳ Ｐゴシック" charset="-128"/>
                <a:cs typeface="ＭＳ Ｐゴシック" charset="-128"/>
              </a:rPr>
              <a:t> </a:t>
            </a:r>
            <a:r>
              <a:rPr lang="en-US" sz="2400" smtClean="0">
                <a:solidFill>
                  <a:srgbClr val="000000"/>
                </a:solidFill>
                <a:ea typeface="ＭＳ Ｐゴシック" charset="-128"/>
                <a:cs typeface="ＭＳ Ｐゴシック" charset="-128"/>
              </a:rPr>
              <a:t>to find taxonomic neighborhood</a:t>
            </a:r>
          </a:p>
          <a:p>
            <a:pPr lvl="1" eaLnBrk="1" hangingPunct="1">
              <a:buFont typeface="Arial" charset="0"/>
              <a:buChar char="•"/>
            </a:pPr>
            <a:r>
              <a:rPr lang="en-US" sz="2400" smtClean="0">
                <a:solidFill>
                  <a:srgbClr val="000000"/>
                </a:solidFill>
              </a:rPr>
              <a:t>Find </a:t>
            </a:r>
            <a:r>
              <a:rPr lang="en-US" sz="2400" b="1" smtClean="0">
                <a:solidFill>
                  <a:srgbClr val="000000"/>
                </a:solidFill>
              </a:rPr>
              <a:t>universal </a:t>
            </a:r>
            <a:r>
              <a:rPr lang="en-US" sz="2400" smtClean="0">
                <a:solidFill>
                  <a:srgbClr val="000000"/>
                </a:solidFill>
              </a:rPr>
              <a:t>in new genome (using ORF superset)</a:t>
            </a:r>
          </a:p>
          <a:p>
            <a:pPr lvl="1" eaLnBrk="1" hangingPunct="1">
              <a:buFont typeface="Arial" charset="0"/>
              <a:buChar char="•"/>
            </a:pPr>
            <a:r>
              <a:rPr lang="en-US" sz="2400" smtClean="0">
                <a:solidFill>
                  <a:srgbClr val="000000"/>
                </a:solidFill>
              </a:rPr>
              <a:t>Find set of </a:t>
            </a:r>
            <a:r>
              <a:rPr lang="en-US" sz="2400" b="1" smtClean="0">
                <a:solidFill>
                  <a:srgbClr val="000000"/>
                </a:solidFill>
              </a:rPr>
              <a:t>neighbors</a:t>
            </a:r>
            <a:r>
              <a:rPr lang="en-US" sz="2400" smtClean="0">
                <a:solidFill>
                  <a:srgbClr val="000000"/>
                </a:solidFill>
              </a:rPr>
              <a:t> based on similarity to </a:t>
            </a:r>
            <a:r>
              <a:rPr lang="en-US" sz="2400" b="1" smtClean="0">
                <a:solidFill>
                  <a:srgbClr val="000000"/>
                </a:solidFill>
              </a:rPr>
              <a:t>universal </a:t>
            </a:r>
          </a:p>
          <a:p>
            <a:pPr eaLnBrk="1" hangingPunct="1"/>
            <a:r>
              <a:rPr lang="en-US" sz="2400" smtClean="0">
                <a:ea typeface="ＭＳ Ｐゴシック" charset="-128"/>
                <a:cs typeface="ＭＳ Ｐゴシック" charset="-128"/>
              </a:rPr>
              <a:t>Find candidate protein functions from </a:t>
            </a:r>
            <a:r>
              <a:rPr lang="en-US" sz="2400" b="1" smtClean="0">
                <a:solidFill>
                  <a:srgbClr val="000000"/>
                </a:solidFill>
                <a:ea typeface="ＭＳ Ｐゴシック" charset="-128"/>
                <a:cs typeface="ＭＳ Ｐゴシック" charset="-128"/>
              </a:rPr>
              <a:t>neighbors</a:t>
            </a:r>
            <a:endParaRPr lang="en-US" sz="2400" smtClean="0">
              <a:solidFill>
                <a:srgbClr val="000000"/>
              </a:solidFill>
              <a:ea typeface="ＭＳ Ｐゴシック" charset="-128"/>
              <a:cs typeface="ＭＳ Ｐゴシック" charset="-128"/>
            </a:endParaRPr>
          </a:p>
          <a:p>
            <a:pPr lvl="1" eaLnBrk="1" hangingPunct="1">
              <a:buFont typeface="Arial" charset="0"/>
              <a:buChar char="•"/>
            </a:pPr>
            <a:r>
              <a:rPr lang="en-US" sz="2400" smtClean="0">
                <a:solidFill>
                  <a:srgbClr val="000000"/>
                </a:solidFill>
              </a:rPr>
              <a:t>Extract all </a:t>
            </a:r>
            <a:r>
              <a:rPr lang="en-US" sz="2400" b="1" smtClean="0">
                <a:solidFill>
                  <a:srgbClr val="000000"/>
                </a:solidFill>
              </a:rPr>
              <a:t>proteins in subsystems </a:t>
            </a:r>
          </a:p>
          <a:p>
            <a:pPr lvl="1" eaLnBrk="1" hangingPunct="1">
              <a:buFont typeface="Arial" charset="0"/>
              <a:buChar char="•"/>
            </a:pPr>
            <a:r>
              <a:rPr lang="en-US" sz="2400" smtClean="0">
                <a:solidFill>
                  <a:srgbClr val="000000"/>
                </a:solidFill>
              </a:rPr>
              <a:t>Extract all </a:t>
            </a:r>
            <a:r>
              <a:rPr lang="en-US" sz="2400" b="1" smtClean="0">
                <a:solidFill>
                  <a:srgbClr val="000000"/>
                </a:solidFill>
              </a:rPr>
              <a:t>remaining proteins</a:t>
            </a:r>
          </a:p>
          <a:p>
            <a:pPr lvl="1" eaLnBrk="1" hangingPunct="1">
              <a:buFont typeface="Arial" charset="0"/>
              <a:buChar char="•"/>
            </a:pPr>
            <a:r>
              <a:rPr lang="en-US" sz="2400" smtClean="0">
                <a:solidFill>
                  <a:srgbClr val="000000"/>
                </a:solidFill>
              </a:rPr>
              <a:t>We use </a:t>
            </a:r>
            <a:r>
              <a:rPr lang="en-US" sz="2400" b="1" smtClean="0">
                <a:solidFill>
                  <a:srgbClr val="0000FF"/>
                </a:solidFill>
              </a:rPr>
              <a:t>FIGfams </a:t>
            </a:r>
            <a:r>
              <a:rPr lang="en-US" sz="2400" smtClean="0">
                <a:solidFill>
                  <a:srgbClr val="000000"/>
                </a:solidFill>
              </a:rPr>
              <a:t>for this purpose</a:t>
            </a:r>
          </a:p>
          <a:p>
            <a:pPr eaLnBrk="1" hangingPunct="1">
              <a:buFont typeface="Arial" charset="0"/>
              <a:buNone/>
            </a:pPr>
            <a:endParaRPr lang="en-US" sz="2400" smtClean="0">
              <a:ea typeface="ＭＳ Ｐゴシック" charset="-128"/>
              <a:cs typeface="ＭＳ Ｐゴシック" charset="-128"/>
            </a:endParaRPr>
          </a:p>
          <a:p>
            <a:pPr eaLnBrk="1" hangingPunct="1"/>
            <a:endParaRPr lang="en-US" sz="2400" smtClean="0">
              <a:ea typeface="ＭＳ Ｐゴシック" charset="-128"/>
              <a:cs typeface="ＭＳ Ｐゴシック" charset="-128"/>
            </a:endParaRPr>
          </a:p>
        </p:txBody>
      </p:sp>
      <p:sp>
        <p:nvSpPr>
          <p:cNvPr id="7" name="Rectangle 6"/>
          <p:cNvSpPr/>
          <p:nvPr/>
        </p:nvSpPr>
        <p:spPr>
          <a:xfrm>
            <a:off x="0" y="4122003"/>
            <a:ext cx="9144000" cy="830997"/>
          </a:xfrm>
          <a:prstGeom prst="rect">
            <a:avLst/>
          </a:prstGeom>
          <a:noFill/>
        </p:spPr>
        <p:txBody>
          <a:bodyPr>
            <a:spAutoFit/>
          </a:bodyPr>
          <a:lstStyle/>
          <a:p>
            <a:pPr marL="363538" indent="-363538" fontAlgn="auto">
              <a:spcAft>
                <a:spcPts val="0"/>
              </a:spcAft>
              <a:buFont typeface="Arial"/>
              <a:buChar char="•"/>
              <a:defRPr/>
            </a:pPr>
            <a:r>
              <a:rPr lang="en-US" sz="2400" dirty="0">
                <a:latin typeface="+mn-lt"/>
                <a:ea typeface="ＭＳ Ｐゴシック" pitchFamily="-65" charset="-128"/>
                <a:cs typeface="ＭＳ Ｐゴシック" pitchFamily="-65" charset="-128"/>
              </a:rPr>
              <a:t>Search for </a:t>
            </a:r>
            <a:r>
              <a:rPr lang="en-US" sz="2400" dirty="0" smtClean="0">
                <a:solidFill>
                  <a:srgbClr val="000000"/>
                </a:solidFill>
                <a:ea typeface="ＭＳ Ｐゴシック" charset="-128"/>
                <a:cs typeface="ＭＳ Ｐゴシック" charset="-128"/>
              </a:rPr>
              <a:t>instances </a:t>
            </a:r>
            <a:r>
              <a:rPr lang="en-US" sz="2400" dirty="0" smtClean="0">
                <a:latin typeface="+mn-lt"/>
                <a:ea typeface="ＭＳ Ｐゴシック" pitchFamily="-65" charset="-128"/>
                <a:cs typeface="ＭＳ Ｐゴシック" pitchFamily="-65" charset="-128"/>
              </a:rPr>
              <a:t>of </a:t>
            </a:r>
            <a:r>
              <a:rPr lang="en-US" sz="2400" dirty="0">
                <a:latin typeface="+mn-lt"/>
                <a:ea typeface="ＭＳ Ｐゴシック" pitchFamily="-65" charset="-128"/>
                <a:cs typeface="ＭＳ Ｐゴシック" pitchFamily="-65" charset="-128"/>
              </a:rPr>
              <a:t>candidate functions in genome</a:t>
            </a:r>
          </a:p>
          <a:p>
            <a:pPr lvl="1" fontAlgn="auto">
              <a:spcAft>
                <a:spcPts val="0"/>
              </a:spcAft>
              <a:buFont typeface="Arial"/>
              <a:buChar char="•"/>
              <a:defRPr/>
            </a:pPr>
            <a:r>
              <a:rPr lang="en-US" sz="2400" dirty="0">
                <a:latin typeface="+mn-lt"/>
                <a:ea typeface="ＭＳ Ｐゴシック" pitchFamily="-65" charset="-128"/>
                <a:cs typeface="ＭＳ Ｐゴシック" pitchFamily="-65" charset="-128"/>
              </a:rPr>
              <a:t>   First </a:t>
            </a:r>
            <a:r>
              <a:rPr lang="en-US" sz="2400" b="1" dirty="0">
                <a:solidFill>
                  <a:srgbClr val="000000"/>
                </a:solidFill>
                <a:latin typeface="+mn-lt"/>
                <a:ea typeface="ＭＳ Ｐゴシック" pitchFamily="-65" charset="-128"/>
                <a:cs typeface="ＭＳ Ｐゴシック" pitchFamily="-65" charset="-128"/>
              </a:rPr>
              <a:t>proteins in subsystems, </a:t>
            </a:r>
            <a:r>
              <a:rPr lang="en-US" sz="2400" dirty="0">
                <a:solidFill>
                  <a:srgbClr val="000000"/>
                </a:solidFill>
                <a:latin typeface="+mn-lt"/>
                <a:ea typeface="ＭＳ Ｐゴシック" pitchFamily="-65" charset="-128"/>
                <a:cs typeface="ＭＳ Ｐゴシック" pitchFamily="-65" charset="-128"/>
              </a:rPr>
              <a:t>then </a:t>
            </a:r>
            <a:r>
              <a:rPr lang="en-US" sz="2400" b="1" dirty="0">
                <a:solidFill>
                  <a:srgbClr val="000000"/>
                </a:solidFill>
                <a:latin typeface="+mn-lt"/>
                <a:ea typeface="ＭＳ Ｐゴシック" pitchFamily="-65" charset="-128"/>
                <a:cs typeface="ＭＳ Ｐゴシック" pitchFamily="-65" charset="-128"/>
              </a:rPr>
              <a:t>remaining proteins</a:t>
            </a:r>
            <a:endParaRPr lang="en-US" sz="2400" dirty="0">
              <a:solidFill>
                <a:srgbClr val="000000"/>
              </a:solidFill>
              <a:latin typeface="+mn-lt"/>
              <a:ea typeface="ＭＳ Ｐゴシック" pitchFamily="-65" charset="-128"/>
              <a:cs typeface="ＭＳ Ｐゴシック" pitchFamily="-65" charset="-128"/>
            </a:endParaRPr>
          </a:p>
        </p:txBody>
      </p:sp>
      <p:sp>
        <p:nvSpPr>
          <p:cNvPr id="5" name="Rectangle 4"/>
          <p:cNvSpPr/>
          <p:nvPr/>
        </p:nvSpPr>
        <p:spPr>
          <a:xfrm>
            <a:off x="0" y="5100638"/>
            <a:ext cx="9144000" cy="461962"/>
          </a:xfrm>
          <a:prstGeom prst="rect">
            <a:avLst/>
          </a:prstGeom>
        </p:spPr>
        <p:style>
          <a:lnRef idx="1">
            <a:schemeClr val="accent3"/>
          </a:lnRef>
          <a:fillRef idx="2">
            <a:schemeClr val="accent3"/>
          </a:fillRef>
          <a:effectRef idx="1">
            <a:schemeClr val="accent3"/>
          </a:effectRef>
          <a:fontRef idx="minor">
            <a:schemeClr val="dk1"/>
          </a:fontRef>
        </p:style>
        <p:txBody>
          <a:bodyPr>
            <a:prstTxWarp prst="textNoShape">
              <a:avLst/>
            </a:prstTxWarp>
            <a:spAutoFit/>
          </a:bodyPr>
          <a:lstStyle/>
          <a:p>
            <a:pPr indent="363538">
              <a:buFont typeface="Arial" charset="0"/>
              <a:buChar char="•"/>
              <a:defRPr/>
            </a:pPr>
            <a:r>
              <a:rPr lang="en-US" sz="2400">
                <a:solidFill>
                  <a:srgbClr val="000000"/>
                </a:solidFill>
                <a:ea typeface="ＭＳ Ｐゴシック" charset="-128"/>
                <a:cs typeface="ＭＳ Ｐゴシック" charset="-128"/>
              </a:rPr>
              <a:t> Search any remaining </a:t>
            </a:r>
            <a:r>
              <a:rPr lang="en-US" sz="2400" b="1">
                <a:solidFill>
                  <a:srgbClr val="FF6600"/>
                </a:solidFill>
                <a:ea typeface="ＭＳ Ｐゴシック" charset="-128"/>
                <a:cs typeface="ＭＳ Ｐゴシック" charset="-128"/>
              </a:rPr>
              <a:t>ORFs</a:t>
            </a:r>
            <a:r>
              <a:rPr lang="en-US" sz="2400">
                <a:solidFill>
                  <a:srgbClr val="000000"/>
                </a:solidFill>
                <a:ea typeface="ＭＳ Ｐゴシック" charset="-128"/>
                <a:cs typeface="ＭＳ Ｐゴシック" charset="-128"/>
              </a:rPr>
              <a:t> against SEED nr database</a:t>
            </a:r>
          </a:p>
        </p:txBody>
      </p:sp>
      <p:sp>
        <p:nvSpPr>
          <p:cNvPr id="6" name="Rectangle 5"/>
          <p:cNvSpPr/>
          <p:nvPr/>
        </p:nvSpPr>
        <p:spPr>
          <a:xfrm>
            <a:off x="457200" y="5867400"/>
            <a:ext cx="8458200" cy="830263"/>
          </a:xfrm>
          <a:prstGeom prst="rect">
            <a:avLst/>
          </a:prstGeom>
        </p:spPr>
        <p:style>
          <a:lnRef idx="2">
            <a:schemeClr val="accent2"/>
          </a:lnRef>
          <a:fillRef idx="1">
            <a:schemeClr val="lt1"/>
          </a:fillRef>
          <a:effectRef idx="0">
            <a:schemeClr val="accent2"/>
          </a:effectRef>
          <a:fontRef idx="minor">
            <a:schemeClr val="dk1"/>
          </a:fontRef>
        </p:style>
        <p:txBody>
          <a:bodyPr>
            <a:prstTxWarp prst="textNoShape">
              <a:avLst/>
            </a:prstTxWarp>
            <a:spAutoFit/>
          </a:bodyPr>
          <a:lstStyle/>
          <a:p>
            <a:pPr lvl="1">
              <a:defRPr/>
            </a:pPr>
            <a:r>
              <a:rPr lang="en-US" sz="2400">
                <a:solidFill>
                  <a:srgbClr val="000000"/>
                </a:solidFill>
                <a:ea typeface="ＭＳ Ｐゴシック" charset="-128"/>
                <a:cs typeface="ＭＳ Ｐゴシック" charset="-128"/>
              </a:rPr>
              <a:t>Search </a:t>
            </a:r>
            <a:r>
              <a:rPr lang="en-US" sz="2400" b="1">
                <a:solidFill>
                  <a:srgbClr val="FF6600"/>
                </a:solidFill>
                <a:ea typeface="ＭＳ Ｐゴシック" charset="-128"/>
                <a:cs typeface="ＭＳ Ｐゴシック" charset="-128"/>
              </a:rPr>
              <a:t>ORFs</a:t>
            </a:r>
            <a:r>
              <a:rPr lang="en-US" sz="2400" b="1">
                <a:solidFill>
                  <a:srgbClr val="0000FF"/>
                </a:solidFill>
                <a:ea typeface="ＭＳ Ｐゴシック" charset="-128"/>
                <a:cs typeface="ＭＳ Ｐゴシック" charset="-128"/>
              </a:rPr>
              <a:t> </a:t>
            </a:r>
            <a:r>
              <a:rPr lang="en-US" sz="2400">
                <a:solidFill>
                  <a:srgbClr val="000000"/>
                </a:solidFill>
                <a:ea typeface="ＭＳ Ｐゴシック" charset="-128"/>
                <a:cs typeface="ＭＳ Ｐゴシック" charset="-128"/>
              </a:rPr>
              <a:t>in SEED non-redundant (nr) database</a:t>
            </a:r>
          </a:p>
          <a:p>
            <a:pPr lvl="1">
              <a:defRPr/>
            </a:pPr>
            <a:r>
              <a:rPr lang="en-US" sz="2400">
                <a:solidFill>
                  <a:srgbClr val="000000"/>
                </a:solidFill>
                <a:ea typeface="ＭＳ Ｐゴシック" charset="-128"/>
                <a:cs typeface="ＭＳ Ｐゴシック" charset="-128"/>
              </a:rPr>
              <a:t>	SEED-nr several gigabases and millions of proteins</a:t>
            </a:r>
          </a:p>
        </p:txBody>
      </p:sp>
      <p:sp>
        <p:nvSpPr>
          <p:cNvPr id="8" name="Footer Placeholder 1"/>
          <p:cNvSpPr>
            <a:spLocks noGrp="1"/>
          </p:cNvSpPr>
          <p:nvPr>
            <p:ph type="ftr" sz="quarter" idx="11"/>
          </p:nvPr>
        </p:nvSpPr>
        <p:spPr bwMode="auto">
          <a:xfrm>
            <a:off x="3505200" y="6592208"/>
            <a:ext cx="2133600" cy="365125"/>
          </a:xfrm>
          <a:noFill/>
          <a:ln>
            <a:miter lim="800000"/>
            <a:headEnd/>
            <a:tailEnd/>
          </a:ln>
        </p:spPr>
        <p:txBody>
          <a:bodyPr/>
          <a:lstStyle/>
          <a:p>
            <a:r>
              <a:rPr lang="en-US" dirty="0" smtClean="0">
                <a:solidFill>
                  <a:schemeClr val="tx1"/>
                </a:solidFill>
              </a:rPr>
              <a:t>rast.nmpdr.org</a:t>
            </a:r>
            <a:endParaRPr lang="en-US" dirty="0">
              <a:solidFill>
                <a:schemeClr val="tx1"/>
              </a:solidFill>
            </a:endParaRPr>
          </a:p>
        </p:txBody>
      </p:sp>
      <p:sp>
        <p:nvSpPr>
          <p:cNvPr id="10" name="Title 1"/>
          <p:cNvSpPr>
            <a:spLocks noGrp="1"/>
          </p:cNvSpPr>
          <p:nvPr>
            <p:ph type="title"/>
          </p:nvPr>
        </p:nvSpPr>
        <p:spPr>
          <a:xfrm>
            <a:off x="457200" y="0"/>
            <a:ext cx="8229600" cy="762000"/>
          </a:xfrm>
        </p:spPr>
        <p:txBody>
          <a:bodyPr>
            <a:normAutofit/>
          </a:bodyPr>
          <a:lstStyle/>
          <a:p>
            <a:pPr eaLnBrk="1" hangingPunct="1"/>
            <a:r>
              <a:rPr lang="en-US" sz="3500" dirty="0" smtClean="0">
                <a:ea typeface="ＭＳ Ｐゴシック" charset="-128"/>
                <a:cs typeface="ＭＳ Ｐゴシック" charset="-128"/>
              </a:rPr>
              <a:t>High-throughput Annotation with RAST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_lifecycle3"/>
          <p:cNvPicPr>
            <a:picLocks noChangeAspect="1" noChangeArrowheads="1"/>
          </p:cNvPicPr>
          <p:nvPr/>
        </p:nvPicPr>
        <p:blipFill>
          <a:blip r:embed="rId3"/>
          <a:srcRect r="565"/>
          <a:stretch>
            <a:fillRect/>
          </a:stretch>
        </p:blipFill>
        <p:spPr bwMode="auto">
          <a:xfrm>
            <a:off x="925275" y="2558134"/>
            <a:ext cx="7112359" cy="4169237"/>
          </a:xfrm>
          <a:prstGeom prst="rect">
            <a:avLst/>
          </a:prstGeom>
          <a:noFill/>
          <a:ln w="9525">
            <a:noFill/>
            <a:miter lim="800000"/>
            <a:headEnd/>
            <a:tailEnd/>
          </a:ln>
        </p:spPr>
      </p:pic>
      <p:sp>
        <p:nvSpPr>
          <p:cNvPr id="15363" name="Rectangle 2"/>
          <p:cNvSpPr>
            <a:spLocks noGrp="1" noChangeArrowheads="1"/>
          </p:cNvSpPr>
          <p:nvPr>
            <p:ph type="title"/>
          </p:nvPr>
        </p:nvSpPr>
        <p:spPr>
          <a:xfrm>
            <a:off x="76198" y="10882"/>
            <a:ext cx="8991600" cy="762000"/>
          </a:xfrm>
        </p:spPr>
        <p:txBody>
          <a:bodyPr/>
          <a:lstStyle/>
          <a:p>
            <a:pPr eaLnBrk="1" hangingPunct="1"/>
            <a:r>
              <a:rPr lang="en-US" dirty="0" smtClean="0">
                <a:ea typeface="ＭＳ Ｐゴシック" charset="-128"/>
                <a:cs typeface="ＭＳ Ｐゴシック" charset="-128"/>
              </a:rPr>
              <a:t>Iterative Annotation in the SEED</a:t>
            </a:r>
          </a:p>
        </p:txBody>
      </p:sp>
      <p:sp>
        <p:nvSpPr>
          <p:cNvPr id="15364" name="Rectangle 3"/>
          <p:cNvSpPr>
            <a:spLocks noGrp="1" noChangeArrowheads="1"/>
          </p:cNvSpPr>
          <p:nvPr>
            <p:ph type="body" idx="1"/>
          </p:nvPr>
        </p:nvSpPr>
        <p:spPr>
          <a:xfrm>
            <a:off x="152400" y="685794"/>
            <a:ext cx="8915400" cy="2362200"/>
          </a:xfrm>
        </p:spPr>
        <p:txBody>
          <a:bodyPr/>
          <a:lstStyle/>
          <a:p>
            <a:pPr marL="609600" indent="-609600" eaLnBrk="1" hangingPunct="1">
              <a:lnSpc>
                <a:spcPct val="90000"/>
              </a:lnSpc>
              <a:buFont typeface="Arial Rounded MT Bold" charset="0"/>
              <a:buAutoNum type="arabicPeriod"/>
            </a:pPr>
            <a:r>
              <a:rPr lang="en-US" sz="2400" dirty="0" smtClean="0">
                <a:solidFill>
                  <a:srgbClr val="000000"/>
                </a:solidFill>
                <a:latin typeface="Helvetica" charset="0"/>
                <a:ea typeface="ＭＳ Ｐゴシック" charset="-128"/>
                <a:cs typeface="ＭＳ Ｐゴシック" charset="-128"/>
              </a:rPr>
              <a:t>Accurately annotated core of </a:t>
            </a:r>
            <a:r>
              <a:rPr lang="en-US" sz="2400" b="1" dirty="0" smtClean="0">
                <a:solidFill>
                  <a:srgbClr val="0000FF"/>
                </a:solidFill>
                <a:latin typeface="Helvetica" charset="0"/>
                <a:ea typeface="ＭＳ Ｐゴシック" charset="-128"/>
                <a:cs typeface="ＭＳ Ｐゴシック" charset="-128"/>
              </a:rPr>
              <a:t>diverse genomes</a:t>
            </a:r>
            <a:endParaRPr lang="en-US" sz="2400" dirty="0" smtClean="0">
              <a:solidFill>
                <a:srgbClr val="000000"/>
              </a:solidFill>
              <a:latin typeface="Helvetica" charset="0"/>
              <a:ea typeface="ＭＳ Ｐゴシック" charset="-128"/>
              <a:cs typeface="ＭＳ Ｐゴシック" charset="-128"/>
            </a:endParaRPr>
          </a:p>
          <a:p>
            <a:pPr marL="609600" indent="-609600" eaLnBrk="1" hangingPunct="1">
              <a:lnSpc>
                <a:spcPct val="90000"/>
              </a:lnSpc>
              <a:buFontTx/>
              <a:buAutoNum type="arabicPeriod"/>
            </a:pPr>
            <a:r>
              <a:rPr lang="en-US" sz="2400" b="1" dirty="0" smtClean="0">
                <a:solidFill>
                  <a:srgbClr val="0000FF"/>
                </a:solidFill>
                <a:latin typeface="Helvetica" charset="0"/>
                <a:ea typeface="ＭＳ Ｐゴシック" charset="-128"/>
                <a:cs typeface="ＭＳ Ｐゴシック" charset="-128"/>
              </a:rPr>
              <a:t>Subsystems </a:t>
            </a:r>
            <a:r>
              <a:rPr lang="en-US" sz="2400" dirty="0" smtClean="0">
                <a:solidFill>
                  <a:srgbClr val="000000"/>
                </a:solidFill>
                <a:latin typeface="Helvetica" charset="0"/>
                <a:ea typeface="ＭＳ Ｐゴシック" charset="-128"/>
                <a:cs typeface="ＭＳ Ｐゴシック" charset="-128"/>
              </a:rPr>
              <a:t>that are manually </a:t>
            </a:r>
            <a:r>
              <a:rPr lang="en-US" sz="2400" dirty="0" err="1" smtClean="0">
                <a:solidFill>
                  <a:srgbClr val="000000"/>
                </a:solidFill>
                <a:latin typeface="Helvetica" charset="0"/>
                <a:ea typeface="ＭＳ Ｐゴシック" charset="-128"/>
                <a:cs typeface="ＭＳ Ｐゴシック" charset="-128"/>
              </a:rPr>
              <a:t>curated</a:t>
            </a:r>
            <a:r>
              <a:rPr lang="en-US" sz="2400" dirty="0" smtClean="0">
                <a:solidFill>
                  <a:srgbClr val="000000"/>
                </a:solidFill>
                <a:latin typeface="Helvetica" charset="0"/>
                <a:ea typeface="ＭＳ Ｐゴシック" charset="-128"/>
                <a:cs typeface="ＭＳ Ｐゴシック" charset="-128"/>
              </a:rPr>
              <a:t> across the entire collection of genomes</a:t>
            </a:r>
            <a:endParaRPr lang="en-US" sz="2400" b="1" dirty="0" smtClean="0">
              <a:solidFill>
                <a:srgbClr val="000000"/>
              </a:solidFill>
              <a:latin typeface="Helvetica" charset="0"/>
              <a:ea typeface="ＭＳ Ｐゴシック" charset="-128"/>
              <a:cs typeface="ＭＳ Ｐゴシック" charset="-128"/>
            </a:endParaRPr>
          </a:p>
          <a:p>
            <a:pPr marL="609600" indent="-609600" eaLnBrk="1" hangingPunct="1">
              <a:lnSpc>
                <a:spcPct val="90000"/>
              </a:lnSpc>
              <a:buFontTx/>
              <a:buAutoNum type="arabicPeriod"/>
            </a:pPr>
            <a:r>
              <a:rPr lang="en-US" sz="2400" dirty="0" smtClean="0">
                <a:latin typeface="Helvetica" charset="0"/>
                <a:ea typeface="ＭＳ Ｐゴシック" charset="-128"/>
                <a:cs typeface="ＭＳ Ｐゴシック" charset="-128"/>
              </a:rPr>
              <a:t>Within the subsystems, annotators assign functions to</a:t>
            </a:r>
            <a:r>
              <a:rPr lang="en-US" sz="2400" b="1" dirty="0" smtClean="0">
                <a:solidFill>
                  <a:srgbClr val="0000FF"/>
                </a:solidFill>
                <a:latin typeface="Helvetica" charset="0"/>
                <a:ea typeface="ＭＳ Ｐゴシック" charset="-128"/>
                <a:cs typeface="ＭＳ Ｐゴシック" charset="-128"/>
              </a:rPr>
              <a:t> </a:t>
            </a:r>
            <a:r>
              <a:rPr lang="en-US" sz="2400" b="1" dirty="0" err="1" smtClean="0">
                <a:solidFill>
                  <a:srgbClr val="0000FF"/>
                </a:solidFill>
                <a:latin typeface="Helvetica" charset="0"/>
                <a:ea typeface="ＭＳ Ｐゴシック" charset="-128"/>
                <a:cs typeface="ＭＳ Ｐゴシック" charset="-128"/>
              </a:rPr>
              <a:t>FigFams</a:t>
            </a:r>
            <a:r>
              <a:rPr lang="en-US" sz="2400" dirty="0" smtClean="0">
                <a:latin typeface="Helvetica" charset="0"/>
                <a:ea typeface="ＭＳ Ｐゴシック" charset="-128"/>
                <a:cs typeface="ＭＳ Ｐゴシック" charset="-128"/>
              </a:rPr>
              <a:t> of </a:t>
            </a:r>
            <a:r>
              <a:rPr lang="en-US" sz="2400" dirty="0" err="1" smtClean="0">
                <a:latin typeface="Helvetica" charset="0"/>
                <a:ea typeface="ＭＳ Ｐゴシック" charset="-128"/>
                <a:cs typeface="ＭＳ Ｐゴシック" charset="-128"/>
              </a:rPr>
              <a:t>iso</a:t>
            </a:r>
            <a:r>
              <a:rPr lang="en-US" sz="2400" dirty="0" smtClean="0">
                <a:latin typeface="Helvetica" charset="0"/>
                <a:ea typeface="ＭＳ Ｐゴシック" charset="-128"/>
                <a:cs typeface="ＭＳ Ｐゴシック" charset="-128"/>
              </a:rPr>
              <a:t>-functional homologues, facilitating annotation propagation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76200" y="381000"/>
            <a:ext cx="8839200" cy="685800"/>
          </a:xfrm>
        </p:spPr>
        <p:txBody>
          <a:bodyPr/>
          <a:lstStyle/>
          <a:p>
            <a:pPr eaLnBrk="1" hangingPunct="1"/>
            <a:r>
              <a:rPr lang="en-US" sz="3600"/>
              <a:t>SeedViewer - Genome Overview Page</a:t>
            </a:r>
            <a:endParaRPr lang="en-US"/>
          </a:p>
        </p:txBody>
      </p:sp>
      <p:pic>
        <p:nvPicPr>
          <p:cNvPr id="45060" name="Picture 5"/>
          <p:cNvPicPr>
            <a:picLocks noChangeAspect="1" noChangeArrowheads="1"/>
          </p:cNvPicPr>
          <p:nvPr/>
        </p:nvPicPr>
        <p:blipFill>
          <a:blip r:embed="rId3"/>
          <a:srcRect/>
          <a:stretch>
            <a:fillRect/>
          </a:stretch>
        </p:blipFill>
        <p:spPr bwMode="auto">
          <a:xfrm>
            <a:off x="2025650" y="2535238"/>
            <a:ext cx="4383088" cy="2449512"/>
          </a:xfrm>
          <a:prstGeom prst="rect">
            <a:avLst/>
          </a:prstGeom>
          <a:noFill/>
          <a:ln w="9525">
            <a:noFill/>
            <a:miter lim="800000"/>
            <a:headEnd/>
            <a:tailEnd/>
          </a:ln>
        </p:spPr>
      </p:pic>
      <p:pic>
        <p:nvPicPr>
          <p:cNvPr id="45061" name="Picture 6"/>
          <p:cNvPicPr>
            <a:picLocks noChangeAspect="1" noChangeArrowheads="1"/>
          </p:cNvPicPr>
          <p:nvPr/>
        </p:nvPicPr>
        <p:blipFill>
          <a:blip r:embed="rId4"/>
          <a:srcRect/>
          <a:stretch>
            <a:fillRect/>
          </a:stretch>
        </p:blipFill>
        <p:spPr bwMode="auto">
          <a:xfrm>
            <a:off x="6024563" y="1455738"/>
            <a:ext cx="2771775" cy="1135062"/>
          </a:xfrm>
          <a:prstGeom prst="rect">
            <a:avLst/>
          </a:prstGeom>
          <a:noFill/>
          <a:ln w="9525">
            <a:noFill/>
            <a:miter lim="800000"/>
            <a:headEnd/>
            <a:tailEnd/>
          </a:ln>
        </p:spPr>
      </p:pic>
      <p:sp>
        <p:nvSpPr>
          <p:cNvPr id="45062" name="Line 7"/>
          <p:cNvSpPr>
            <a:spLocks noChangeShapeType="1"/>
          </p:cNvSpPr>
          <p:nvPr/>
        </p:nvSpPr>
        <p:spPr bwMode="auto">
          <a:xfrm flipV="1">
            <a:off x="5614988" y="1524000"/>
            <a:ext cx="481012" cy="1524000"/>
          </a:xfrm>
          <a:prstGeom prst="line">
            <a:avLst/>
          </a:prstGeom>
          <a:noFill/>
          <a:ln w="15875">
            <a:solidFill>
              <a:schemeClr val="tx1"/>
            </a:solidFill>
            <a:round/>
            <a:headEnd/>
            <a:tailEnd/>
          </a:ln>
        </p:spPr>
        <p:txBody>
          <a:bodyPr anchor="ctr">
            <a:prstTxWarp prst="textNoShape">
              <a:avLst/>
            </a:prstTxWarp>
            <a:spAutoFit/>
          </a:bodyPr>
          <a:lstStyle/>
          <a:p>
            <a:endParaRPr lang="en-US"/>
          </a:p>
        </p:txBody>
      </p:sp>
      <p:sp>
        <p:nvSpPr>
          <p:cNvPr id="45063" name="Line 8"/>
          <p:cNvSpPr>
            <a:spLocks noChangeShapeType="1"/>
          </p:cNvSpPr>
          <p:nvPr/>
        </p:nvSpPr>
        <p:spPr bwMode="auto">
          <a:xfrm flipV="1">
            <a:off x="6400800" y="2514600"/>
            <a:ext cx="2286000" cy="839788"/>
          </a:xfrm>
          <a:prstGeom prst="line">
            <a:avLst/>
          </a:prstGeom>
          <a:noFill/>
          <a:ln w="15875">
            <a:solidFill>
              <a:schemeClr val="tx1"/>
            </a:solidFill>
            <a:round/>
            <a:headEnd/>
            <a:tailEnd/>
          </a:ln>
        </p:spPr>
        <p:txBody>
          <a:bodyPr anchor="ctr">
            <a:prstTxWarp prst="textNoShape">
              <a:avLst/>
            </a:prstTxWarp>
            <a:spAutoFit/>
          </a:bodyPr>
          <a:lstStyle/>
          <a:p>
            <a:endParaRPr lang="en-US"/>
          </a:p>
        </p:txBody>
      </p:sp>
      <p:pic>
        <p:nvPicPr>
          <p:cNvPr id="45064" name="Picture 9"/>
          <p:cNvPicPr>
            <a:picLocks noChangeAspect="1" noChangeArrowheads="1"/>
          </p:cNvPicPr>
          <p:nvPr/>
        </p:nvPicPr>
        <p:blipFill>
          <a:blip r:embed="rId5"/>
          <a:srcRect/>
          <a:stretch>
            <a:fillRect/>
          </a:stretch>
        </p:blipFill>
        <p:spPr bwMode="auto">
          <a:xfrm>
            <a:off x="352425" y="3200400"/>
            <a:ext cx="1171575" cy="2971800"/>
          </a:xfrm>
          <a:prstGeom prst="rect">
            <a:avLst/>
          </a:prstGeom>
          <a:noFill/>
          <a:ln w="9525">
            <a:noFill/>
            <a:miter lim="800000"/>
            <a:headEnd/>
            <a:tailEnd/>
          </a:ln>
        </p:spPr>
      </p:pic>
      <p:sp>
        <p:nvSpPr>
          <p:cNvPr id="45065" name="Line 10"/>
          <p:cNvSpPr>
            <a:spLocks noChangeShapeType="1"/>
          </p:cNvSpPr>
          <p:nvPr/>
        </p:nvSpPr>
        <p:spPr bwMode="auto">
          <a:xfrm flipV="1">
            <a:off x="835025" y="4953000"/>
            <a:ext cx="1374775" cy="1219200"/>
          </a:xfrm>
          <a:prstGeom prst="line">
            <a:avLst/>
          </a:prstGeom>
          <a:noFill/>
          <a:ln w="15875">
            <a:solidFill>
              <a:schemeClr val="tx1"/>
            </a:solidFill>
            <a:round/>
            <a:headEnd/>
            <a:tailEnd/>
          </a:ln>
        </p:spPr>
        <p:txBody>
          <a:bodyPr anchor="ctr">
            <a:prstTxWarp prst="textNoShape">
              <a:avLst/>
            </a:prstTxWarp>
            <a:spAutoFit/>
          </a:bodyPr>
          <a:lstStyle/>
          <a:p>
            <a:endParaRPr lang="en-US"/>
          </a:p>
        </p:txBody>
      </p:sp>
      <p:sp>
        <p:nvSpPr>
          <p:cNvPr id="45066" name="Line 11"/>
          <p:cNvSpPr>
            <a:spLocks noChangeShapeType="1"/>
          </p:cNvSpPr>
          <p:nvPr/>
        </p:nvSpPr>
        <p:spPr bwMode="auto">
          <a:xfrm>
            <a:off x="835025" y="3200400"/>
            <a:ext cx="1374775" cy="1143000"/>
          </a:xfrm>
          <a:prstGeom prst="line">
            <a:avLst/>
          </a:prstGeom>
          <a:noFill/>
          <a:ln w="15875">
            <a:solidFill>
              <a:schemeClr val="tx1"/>
            </a:solidFill>
            <a:round/>
            <a:headEnd/>
            <a:tailEnd/>
          </a:ln>
        </p:spPr>
        <p:txBody>
          <a:bodyPr anchor="ctr">
            <a:prstTxWarp prst="textNoShape">
              <a:avLst/>
            </a:prstTxWarp>
            <a:spAutoFit/>
          </a:bodyPr>
          <a:lstStyle/>
          <a:p>
            <a:endParaRPr lang="en-US"/>
          </a:p>
        </p:txBody>
      </p:sp>
      <p:pic>
        <p:nvPicPr>
          <p:cNvPr id="45067" name="Picture 12"/>
          <p:cNvPicPr>
            <a:picLocks noChangeAspect="1" noChangeArrowheads="1"/>
          </p:cNvPicPr>
          <p:nvPr/>
        </p:nvPicPr>
        <p:blipFill>
          <a:blip r:embed="rId6"/>
          <a:srcRect/>
          <a:stretch>
            <a:fillRect/>
          </a:stretch>
        </p:blipFill>
        <p:spPr bwMode="auto">
          <a:xfrm>
            <a:off x="476250" y="1038225"/>
            <a:ext cx="4205288" cy="1476375"/>
          </a:xfrm>
          <a:prstGeom prst="rect">
            <a:avLst/>
          </a:prstGeom>
          <a:noFill/>
          <a:ln w="9525">
            <a:noFill/>
            <a:miter lim="800000"/>
            <a:headEnd/>
            <a:tailEnd/>
          </a:ln>
        </p:spPr>
      </p:pic>
      <p:sp>
        <p:nvSpPr>
          <p:cNvPr id="45068" name="Line 13"/>
          <p:cNvSpPr>
            <a:spLocks noChangeShapeType="1"/>
          </p:cNvSpPr>
          <p:nvPr/>
        </p:nvSpPr>
        <p:spPr bwMode="auto">
          <a:xfrm flipH="1" flipV="1">
            <a:off x="536575" y="2459038"/>
            <a:ext cx="1520825" cy="1198562"/>
          </a:xfrm>
          <a:prstGeom prst="line">
            <a:avLst/>
          </a:prstGeom>
          <a:noFill/>
          <a:ln w="15875">
            <a:solidFill>
              <a:schemeClr val="tx1"/>
            </a:solidFill>
            <a:round/>
            <a:headEnd/>
            <a:tailEnd/>
          </a:ln>
        </p:spPr>
        <p:txBody>
          <a:bodyPr anchor="ctr">
            <a:prstTxWarp prst="textNoShape">
              <a:avLst/>
            </a:prstTxWarp>
            <a:spAutoFit/>
          </a:bodyPr>
          <a:lstStyle/>
          <a:p>
            <a:endParaRPr lang="en-US"/>
          </a:p>
        </p:txBody>
      </p:sp>
      <p:sp>
        <p:nvSpPr>
          <p:cNvPr id="45069" name="Line 14"/>
          <p:cNvSpPr>
            <a:spLocks noChangeShapeType="1"/>
          </p:cNvSpPr>
          <p:nvPr/>
        </p:nvSpPr>
        <p:spPr bwMode="auto">
          <a:xfrm flipH="1" flipV="1">
            <a:off x="1981200" y="2436813"/>
            <a:ext cx="762000" cy="1220787"/>
          </a:xfrm>
          <a:prstGeom prst="line">
            <a:avLst/>
          </a:prstGeom>
          <a:noFill/>
          <a:ln w="15875">
            <a:solidFill>
              <a:schemeClr val="tx1"/>
            </a:solidFill>
            <a:round/>
            <a:headEnd/>
            <a:tailEnd/>
          </a:ln>
        </p:spPr>
        <p:txBody>
          <a:bodyPr anchor="ctr">
            <a:prstTxWarp prst="textNoShape">
              <a:avLst/>
            </a:prstTxWarp>
            <a:spAutoFit/>
          </a:bodyPr>
          <a:lstStyle/>
          <a:p>
            <a:endParaRPr lang="en-US"/>
          </a:p>
        </p:txBody>
      </p:sp>
      <p:sp>
        <p:nvSpPr>
          <p:cNvPr id="45070" name="Rectangle 15"/>
          <p:cNvSpPr>
            <a:spLocks noChangeArrowheads="1"/>
          </p:cNvSpPr>
          <p:nvPr/>
        </p:nvSpPr>
        <p:spPr bwMode="auto">
          <a:xfrm>
            <a:off x="6388100" y="1087438"/>
            <a:ext cx="1973263" cy="436562"/>
          </a:xfrm>
          <a:prstGeom prst="rect">
            <a:avLst/>
          </a:prstGeom>
          <a:solidFill>
            <a:srgbClr val="FFCC00"/>
          </a:solidFill>
          <a:ln w="9525">
            <a:solidFill>
              <a:schemeClr val="tx1"/>
            </a:solidFill>
            <a:miter lim="800000"/>
            <a:headEnd/>
            <a:tailEnd/>
          </a:ln>
        </p:spPr>
        <p:txBody>
          <a:bodyPr wrap="none">
            <a:prstTxWarp prst="textNoShape">
              <a:avLst/>
            </a:prstTxWarp>
            <a:spAutoFit/>
          </a:bodyPr>
          <a:lstStyle/>
          <a:p>
            <a:pPr eaLnBrk="0" hangingPunct="0">
              <a:spcBef>
                <a:spcPct val="10000"/>
              </a:spcBef>
              <a:spcAft>
                <a:spcPct val="10000"/>
              </a:spcAft>
              <a:buClr>
                <a:schemeClr val="tx2"/>
              </a:buClr>
            </a:pPr>
            <a:r>
              <a:rPr lang="en-US" sz="2000"/>
              <a:t>% hypotheticals</a:t>
            </a:r>
          </a:p>
        </p:txBody>
      </p:sp>
      <p:sp>
        <p:nvSpPr>
          <p:cNvPr id="45071" name="Rectangle 16"/>
          <p:cNvSpPr>
            <a:spLocks noChangeArrowheads="1"/>
          </p:cNvSpPr>
          <p:nvPr/>
        </p:nvSpPr>
        <p:spPr bwMode="auto">
          <a:xfrm>
            <a:off x="990600" y="5486400"/>
            <a:ext cx="2098675" cy="436563"/>
          </a:xfrm>
          <a:prstGeom prst="rect">
            <a:avLst/>
          </a:prstGeom>
          <a:solidFill>
            <a:srgbClr val="FFCC00"/>
          </a:solidFill>
          <a:ln w="9525">
            <a:solidFill>
              <a:schemeClr val="tx1"/>
            </a:solidFill>
            <a:miter lim="800000"/>
            <a:headEnd/>
            <a:tailEnd/>
          </a:ln>
        </p:spPr>
        <p:txBody>
          <a:bodyPr wrap="none">
            <a:prstTxWarp prst="textNoShape">
              <a:avLst/>
            </a:prstTxWarp>
            <a:spAutoFit/>
          </a:bodyPr>
          <a:lstStyle/>
          <a:p>
            <a:pPr eaLnBrk="0" hangingPunct="0">
              <a:spcBef>
                <a:spcPct val="10000"/>
              </a:spcBef>
              <a:spcAft>
                <a:spcPct val="10000"/>
              </a:spcAft>
              <a:buClr>
                <a:schemeClr val="tx2"/>
              </a:buClr>
            </a:pPr>
            <a:r>
              <a:rPr lang="en-US" sz="2000"/>
              <a:t>% in subsystems</a:t>
            </a:r>
          </a:p>
        </p:txBody>
      </p:sp>
      <p:sp>
        <p:nvSpPr>
          <p:cNvPr id="45072" name="Rectangle 17"/>
          <p:cNvSpPr>
            <a:spLocks noChangeArrowheads="1"/>
          </p:cNvSpPr>
          <p:nvPr/>
        </p:nvSpPr>
        <p:spPr bwMode="auto">
          <a:xfrm>
            <a:off x="3048000" y="1828800"/>
            <a:ext cx="2297113" cy="436563"/>
          </a:xfrm>
          <a:prstGeom prst="rect">
            <a:avLst/>
          </a:prstGeom>
          <a:solidFill>
            <a:srgbClr val="FFCC00"/>
          </a:solidFill>
          <a:ln w="9525">
            <a:solidFill>
              <a:schemeClr val="tx1"/>
            </a:solidFill>
            <a:miter lim="800000"/>
            <a:headEnd/>
            <a:tailEnd/>
          </a:ln>
        </p:spPr>
        <p:txBody>
          <a:bodyPr wrap="none">
            <a:prstTxWarp prst="textNoShape">
              <a:avLst/>
            </a:prstTxWarp>
            <a:spAutoFit/>
          </a:bodyPr>
          <a:lstStyle/>
          <a:p>
            <a:pPr eaLnBrk="0" hangingPunct="0">
              <a:spcBef>
                <a:spcPct val="10000"/>
              </a:spcBef>
              <a:spcAft>
                <a:spcPct val="10000"/>
              </a:spcAft>
              <a:buClr>
                <a:schemeClr val="tx2"/>
              </a:buClr>
            </a:pPr>
            <a:r>
              <a:rPr lang="en-US" sz="2000"/>
              <a:t>Overview statistics</a:t>
            </a:r>
          </a:p>
        </p:txBody>
      </p:sp>
      <p:pic>
        <p:nvPicPr>
          <p:cNvPr id="45073" name="Picture 18" descr="Picture 1"/>
          <p:cNvPicPr>
            <a:picLocks noChangeAspect="1" noChangeArrowheads="1"/>
          </p:cNvPicPr>
          <p:nvPr/>
        </p:nvPicPr>
        <p:blipFill>
          <a:blip r:embed="rId7"/>
          <a:srcRect/>
          <a:stretch>
            <a:fillRect/>
          </a:stretch>
        </p:blipFill>
        <p:spPr bwMode="auto">
          <a:xfrm>
            <a:off x="4321175" y="3414713"/>
            <a:ext cx="3984625" cy="2833687"/>
          </a:xfrm>
          <a:prstGeom prst="rect">
            <a:avLst/>
          </a:prstGeom>
          <a:noFill/>
          <a:ln w="9525">
            <a:noFill/>
            <a:miter lim="800000"/>
            <a:headEnd/>
            <a:tailEnd/>
          </a:ln>
        </p:spPr>
      </p:pic>
      <p:sp>
        <p:nvSpPr>
          <p:cNvPr id="45074" name="Rectangle 19"/>
          <p:cNvSpPr>
            <a:spLocks noChangeArrowheads="1"/>
          </p:cNvSpPr>
          <p:nvPr/>
        </p:nvSpPr>
        <p:spPr bwMode="auto">
          <a:xfrm>
            <a:off x="6172200" y="5867400"/>
            <a:ext cx="2354263" cy="436563"/>
          </a:xfrm>
          <a:prstGeom prst="rect">
            <a:avLst/>
          </a:prstGeom>
          <a:solidFill>
            <a:srgbClr val="FFCC00"/>
          </a:solidFill>
          <a:ln w="9525">
            <a:solidFill>
              <a:schemeClr val="tx1"/>
            </a:solidFill>
            <a:miter lim="800000"/>
            <a:headEnd/>
            <a:tailEnd/>
          </a:ln>
        </p:spPr>
        <p:txBody>
          <a:bodyPr wrap="none">
            <a:prstTxWarp prst="textNoShape">
              <a:avLst/>
            </a:prstTxWarp>
            <a:spAutoFit/>
          </a:bodyPr>
          <a:lstStyle/>
          <a:p>
            <a:pPr eaLnBrk="0" hangingPunct="0">
              <a:spcBef>
                <a:spcPct val="10000"/>
              </a:spcBef>
              <a:spcAft>
                <a:spcPct val="10000"/>
              </a:spcAft>
              <a:buClr>
                <a:schemeClr val="tx2"/>
              </a:buClr>
            </a:pPr>
            <a:r>
              <a:rPr lang="en-US" sz="2000"/>
              <a:t>Metabolic overview</a:t>
            </a:r>
          </a:p>
        </p:txBody>
      </p:sp>
      <p:sp>
        <p:nvSpPr>
          <p:cNvPr id="45075" name="Line 20"/>
          <p:cNvSpPr>
            <a:spLocks noChangeShapeType="1"/>
          </p:cNvSpPr>
          <p:nvPr/>
        </p:nvSpPr>
        <p:spPr bwMode="auto">
          <a:xfrm flipV="1">
            <a:off x="3124200" y="3581400"/>
            <a:ext cx="2667000" cy="762000"/>
          </a:xfrm>
          <a:prstGeom prst="line">
            <a:avLst/>
          </a:prstGeom>
          <a:noFill/>
          <a:ln w="15875">
            <a:solidFill>
              <a:schemeClr val="tx1"/>
            </a:solidFill>
            <a:round/>
            <a:headEnd/>
            <a:tailEnd/>
          </a:ln>
        </p:spPr>
        <p:txBody>
          <a:bodyPr anchor="ctr">
            <a:prstTxWarp prst="textNoShape">
              <a:avLst/>
            </a:prstTxWarp>
            <a:spAutoFit/>
          </a:bodyPr>
          <a:lstStyle/>
          <a:p>
            <a:endParaRPr lang="en-US"/>
          </a:p>
        </p:txBody>
      </p:sp>
      <p:sp>
        <p:nvSpPr>
          <p:cNvPr id="45076" name="Line 21"/>
          <p:cNvSpPr>
            <a:spLocks noChangeShapeType="1"/>
          </p:cNvSpPr>
          <p:nvPr/>
        </p:nvSpPr>
        <p:spPr bwMode="auto">
          <a:xfrm>
            <a:off x="3436938" y="5354638"/>
            <a:ext cx="2201862" cy="588962"/>
          </a:xfrm>
          <a:prstGeom prst="line">
            <a:avLst/>
          </a:prstGeom>
          <a:noFill/>
          <a:ln w="15875">
            <a:solidFill>
              <a:schemeClr val="tx1"/>
            </a:solidFill>
            <a:round/>
            <a:headEnd/>
            <a:tailEnd/>
          </a:ln>
        </p:spPr>
        <p:txBody>
          <a:bodyPr anchor="ctr">
            <a:prstTxWarp prst="textNoShape">
              <a:avLst/>
            </a:prstTxWarp>
            <a:spAutoFit/>
          </a:bodyPr>
          <a:lstStyle/>
          <a:p>
            <a:endParaRPr lang="en-US"/>
          </a:p>
        </p:txBody>
      </p:sp>
      <p:sp>
        <p:nvSpPr>
          <p:cNvPr id="21" name="Footer Placeholder 1"/>
          <p:cNvSpPr>
            <a:spLocks noGrp="1"/>
          </p:cNvSpPr>
          <p:nvPr>
            <p:ph type="ftr" sz="quarter" idx="11"/>
          </p:nvPr>
        </p:nvSpPr>
        <p:spPr bwMode="auto">
          <a:xfrm>
            <a:off x="3505200" y="6476096"/>
            <a:ext cx="2133600" cy="365125"/>
          </a:xfrm>
          <a:noFill/>
          <a:ln>
            <a:miter lim="800000"/>
            <a:headEnd/>
            <a:tailEnd/>
          </a:ln>
        </p:spPr>
        <p:txBody>
          <a:bodyPr/>
          <a:lstStyle/>
          <a:p>
            <a:r>
              <a:rPr lang="en-US" dirty="0" smtClean="0">
                <a:solidFill>
                  <a:schemeClr val="tx1"/>
                </a:solidFill>
              </a:rPr>
              <a:t>www.theseed.org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76200" y="381000"/>
            <a:ext cx="8839200" cy="685800"/>
          </a:xfrm>
        </p:spPr>
        <p:txBody>
          <a:bodyPr/>
          <a:lstStyle/>
          <a:p>
            <a:pPr eaLnBrk="1" hangingPunct="1"/>
            <a:r>
              <a:rPr lang="en-US" sz="3600"/>
              <a:t>Explore genomic context</a:t>
            </a:r>
            <a:endParaRPr lang="en-US"/>
          </a:p>
        </p:txBody>
      </p:sp>
      <p:sp>
        <p:nvSpPr>
          <p:cNvPr id="49156" name="Rectangle 6"/>
          <p:cNvSpPr>
            <a:spLocks noGrp="1" noChangeArrowheads="1"/>
          </p:cNvSpPr>
          <p:nvPr>
            <p:ph type="body" idx="1"/>
          </p:nvPr>
        </p:nvSpPr>
        <p:spPr>
          <a:xfrm>
            <a:off x="458788" y="4543425"/>
            <a:ext cx="8224837" cy="1704975"/>
          </a:xfrm>
          <a:noFill/>
        </p:spPr>
        <p:txBody>
          <a:bodyPr>
            <a:spAutoFit/>
          </a:bodyPr>
          <a:lstStyle/>
          <a:p>
            <a:pPr eaLnBrk="1" hangingPunct="1"/>
            <a:r>
              <a:rPr lang="en-US" sz="2000" dirty="0"/>
              <a:t>Highlight similarities with related genomes</a:t>
            </a:r>
          </a:p>
          <a:p>
            <a:pPr eaLnBrk="1" hangingPunct="1"/>
            <a:r>
              <a:rPr lang="en-US" sz="2000" dirty="0"/>
              <a:t>Centered on </a:t>
            </a:r>
            <a:r>
              <a:rPr lang="en-US" sz="2000" b="1" dirty="0">
                <a:solidFill>
                  <a:srgbClr val="CC0000"/>
                </a:solidFill>
              </a:rPr>
              <a:t>single gene (pin)</a:t>
            </a:r>
            <a:r>
              <a:rPr lang="en-US" sz="2000" dirty="0"/>
              <a:t>, shows region in other genomes with similar gene load</a:t>
            </a:r>
          </a:p>
          <a:p>
            <a:pPr eaLnBrk="1" hangingPunct="1"/>
            <a:r>
              <a:rPr lang="en-US" sz="2000" dirty="0"/>
              <a:t>Genes with identical color (and number) are homologous</a:t>
            </a:r>
          </a:p>
          <a:p>
            <a:pPr eaLnBrk="1" hangingPunct="1"/>
            <a:r>
              <a:rPr lang="en-US" sz="2000" dirty="0"/>
              <a:t>Light grey genes have no sequence similarity</a:t>
            </a:r>
          </a:p>
        </p:txBody>
      </p:sp>
      <p:pic>
        <p:nvPicPr>
          <p:cNvPr id="49157" name="Picture 7"/>
          <p:cNvPicPr>
            <a:picLocks noChangeAspect="1" noChangeArrowheads="1"/>
          </p:cNvPicPr>
          <p:nvPr/>
        </p:nvPicPr>
        <p:blipFill>
          <a:blip r:embed="rId3"/>
          <a:srcRect/>
          <a:stretch>
            <a:fillRect/>
          </a:stretch>
        </p:blipFill>
        <p:spPr bwMode="auto">
          <a:xfrm>
            <a:off x="177800" y="1236663"/>
            <a:ext cx="6908800" cy="3259137"/>
          </a:xfrm>
          <a:prstGeom prst="rect">
            <a:avLst/>
          </a:prstGeom>
          <a:noFill/>
          <a:ln w="9525">
            <a:noFill/>
            <a:miter lim="800000"/>
            <a:headEnd/>
            <a:tailEnd/>
          </a:ln>
        </p:spPr>
      </p:pic>
      <p:sp>
        <p:nvSpPr>
          <p:cNvPr id="49158" name="Rectangle 8"/>
          <p:cNvSpPr>
            <a:spLocks noChangeArrowheads="1"/>
          </p:cNvSpPr>
          <p:nvPr/>
        </p:nvSpPr>
        <p:spPr bwMode="auto">
          <a:xfrm>
            <a:off x="7010400" y="1676400"/>
            <a:ext cx="1828800" cy="476250"/>
          </a:xfrm>
          <a:prstGeom prst="rect">
            <a:avLst/>
          </a:prstGeom>
          <a:noFill/>
          <a:ln w="9525">
            <a:noFill/>
            <a:miter lim="800000"/>
            <a:headEnd/>
            <a:tailEnd/>
          </a:ln>
        </p:spPr>
        <p:txBody>
          <a:bodyPr>
            <a:prstTxWarp prst="textNoShape">
              <a:avLst/>
            </a:prstTxWarp>
            <a:spAutoFit/>
          </a:bodyPr>
          <a:lstStyle/>
          <a:p>
            <a:pPr eaLnBrk="0" hangingPunct="0">
              <a:spcBef>
                <a:spcPct val="10000"/>
              </a:spcBef>
              <a:spcAft>
                <a:spcPct val="10000"/>
              </a:spcAft>
              <a:buClr>
                <a:schemeClr val="tx2"/>
              </a:buClr>
              <a:buFont typeface="Wingdings" charset="2"/>
              <a:buNone/>
              <a:tabLst>
                <a:tab pos="0" algn="l"/>
              </a:tabLst>
            </a:pPr>
            <a:r>
              <a:rPr lang="en-US" sz="1200" i="1"/>
              <a:t>Rhodopseudomonas palustris BisB 18</a:t>
            </a:r>
          </a:p>
        </p:txBody>
      </p:sp>
      <p:sp>
        <p:nvSpPr>
          <p:cNvPr id="49159" name="Rectangle 9"/>
          <p:cNvSpPr>
            <a:spLocks noChangeArrowheads="1"/>
          </p:cNvSpPr>
          <p:nvPr/>
        </p:nvSpPr>
        <p:spPr bwMode="auto">
          <a:xfrm>
            <a:off x="7010400" y="2266950"/>
            <a:ext cx="1920875" cy="476250"/>
          </a:xfrm>
          <a:prstGeom prst="rect">
            <a:avLst/>
          </a:prstGeom>
          <a:noFill/>
          <a:ln w="9525">
            <a:noFill/>
            <a:miter lim="800000"/>
            <a:headEnd/>
            <a:tailEnd/>
          </a:ln>
        </p:spPr>
        <p:txBody>
          <a:bodyPr>
            <a:prstTxWarp prst="textNoShape">
              <a:avLst/>
            </a:prstTxWarp>
            <a:spAutoFit/>
          </a:bodyPr>
          <a:lstStyle/>
          <a:p>
            <a:pPr eaLnBrk="0" hangingPunct="0">
              <a:spcBef>
                <a:spcPct val="10000"/>
              </a:spcBef>
              <a:spcAft>
                <a:spcPct val="10000"/>
              </a:spcAft>
              <a:buClr>
                <a:schemeClr val="tx2"/>
              </a:buClr>
              <a:buFont typeface="Wingdings" charset="2"/>
              <a:buNone/>
            </a:pPr>
            <a:r>
              <a:rPr lang="en-US" sz="1200" i="1"/>
              <a:t>Rhodopseudomonas palustris BisB 5</a:t>
            </a:r>
          </a:p>
        </p:txBody>
      </p:sp>
      <p:sp>
        <p:nvSpPr>
          <p:cNvPr id="49160" name="Rectangle 10"/>
          <p:cNvSpPr>
            <a:spLocks noChangeArrowheads="1"/>
          </p:cNvSpPr>
          <p:nvPr/>
        </p:nvSpPr>
        <p:spPr bwMode="auto">
          <a:xfrm>
            <a:off x="7010400" y="2876550"/>
            <a:ext cx="1920875" cy="476250"/>
          </a:xfrm>
          <a:prstGeom prst="rect">
            <a:avLst/>
          </a:prstGeom>
          <a:noFill/>
          <a:ln w="9525">
            <a:noFill/>
            <a:miter lim="800000"/>
            <a:headEnd/>
            <a:tailEnd/>
          </a:ln>
        </p:spPr>
        <p:txBody>
          <a:bodyPr>
            <a:prstTxWarp prst="textNoShape">
              <a:avLst/>
            </a:prstTxWarp>
            <a:spAutoFit/>
          </a:bodyPr>
          <a:lstStyle/>
          <a:p>
            <a:pPr eaLnBrk="0" hangingPunct="0">
              <a:spcBef>
                <a:spcPct val="10000"/>
              </a:spcBef>
              <a:spcAft>
                <a:spcPct val="10000"/>
              </a:spcAft>
              <a:buClr>
                <a:schemeClr val="tx2"/>
              </a:buClr>
              <a:buFont typeface="Wingdings" charset="2"/>
              <a:buNone/>
            </a:pPr>
            <a:r>
              <a:rPr lang="en-US" sz="1200" i="1"/>
              <a:t>Rhodopseudomonas palustris CGA009</a:t>
            </a:r>
          </a:p>
        </p:txBody>
      </p:sp>
      <p:sp>
        <p:nvSpPr>
          <p:cNvPr id="49161" name="Rectangle 11"/>
          <p:cNvSpPr>
            <a:spLocks noChangeArrowheads="1"/>
          </p:cNvSpPr>
          <p:nvPr/>
        </p:nvSpPr>
        <p:spPr bwMode="auto">
          <a:xfrm>
            <a:off x="7010400" y="3379788"/>
            <a:ext cx="1920875" cy="476250"/>
          </a:xfrm>
          <a:prstGeom prst="rect">
            <a:avLst/>
          </a:prstGeom>
          <a:noFill/>
          <a:ln w="9525">
            <a:noFill/>
            <a:miter lim="800000"/>
            <a:headEnd/>
            <a:tailEnd/>
          </a:ln>
        </p:spPr>
        <p:txBody>
          <a:bodyPr>
            <a:prstTxWarp prst="textNoShape">
              <a:avLst/>
            </a:prstTxWarp>
            <a:spAutoFit/>
          </a:bodyPr>
          <a:lstStyle/>
          <a:p>
            <a:pPr eaLnBrk="0" hangingPunct="0">
              <a:spcBef>
                <a:spcPct val="10000"/>
              </a:spcBef>
              <a:spcAft>
                <a:spcPct val="10000"/>
              </a:spcAft>
              <a:buClr>
                <a:schemeClr val="tx2"/>
              </a:buClr>
              <a:buFont typeface="Wingdings" charset="2"/>
              <a:buNone/>
            </a:pPr>
            <a:r>
              <a:rPr lang="en-US" sz="1200" i="1"/>
              <a:t>Yersinia enterocolitica 8081</a:t>
            </a:r>
          </a:p>
        </p:txBody>
      </p:sp>
      <p:sp>
        <p:nvSpPr>
          <p:cNvPr id="49162" name="Rectangle 12"/>
          <p:cNvSpPr>
            <a:spLocks noChangeArrowheads="1"/>
          </p:cNvSpPr>
          <p:nvPr/>
        </p:nvSpPr>
        <p:spPr bwMode="auto">
          <a:xfrm>
            <a:off x="7010400" y="3913188"/>
            <a:ext cx="2057400" cy="658812"/>
          </a:xfrm>
          <a:prstGeom prst="rect">
            <a:avLst/>
          </a:prstGeom>
          <a:noFill/>
          <a:ln w="9525">
            <a:noFill/>
            <a:miter lim="800000"/>
            <a:headEnd/>
            <a:tailEnd/>
          </a:ln>
        </p:spPr>
        <p:txBody>
          <a:bodyPr>
            <a:prstTxWarp prst="textNoShape">
              <a:avLst/>
            </a:prstTxWarp>
            <a:spAutoFit/>
          </a:bodyPr>
          <a:lstStyle/>
          <a:p>
            <a:pPr eaLnBrk="0" hangingPunct="0">
              <a:spcBef>
                <a:spcPct val="10000"/>
              </a:spcBef>
              <a:spcAft>
                <a:spcPct val="10000"/>
              </a:spcAft>
              <a:buClr>
                <a:schemeClr val="tx2"/>
              </a:buClr>
              <a:buFont typeface="Wingdings" charset="2"/>
              <a:buNone/>
            </a:pPr>
            <a:r>
              <a:rPr lang="en-US" sz="1200" i="1"/>
              <a:t>Yersinina pseudotuberculosis IP 32953</a:t>
            </a:r>
          </a:p>
        </p:txBody>
      </p:sp>
      <p:sp>
        <p:nvSpPr>
          <p:cNvPr id="49163" name="Rectangle 13"/>
          <p:cNvSpPr>
            <a:spLocks noChangeArrowheads="1"/>
          </p:cNvSpPr>
          <p:nvPr/>
        </p:nvSpPr>
        <p:spPr bwMode="auto">
          <a:xfrm>
            <a:off x="3810000" y="1325563"/>
            <a:ext cx="565150" cy="427037"/>
          </a:xfrm>
          <a:prstGeom prst="rect">
            <a:avLst/>
          </a:prstGeom>
          <a:noFill/>
          <a:ln w="9525">
            <a:noFill/>
            <a:miter lim="800000"/>
            <a:headEnd/>
            <a:tailEnd/>
          </a:ln>
        </p:spPr>
        <p:txBody>
          <a:bodyPr wrap="none">
            <a:prstTxWarp prst="textNoShape">
              <a:avLst/>
            </a:prstTxWarp>
            <a:spAutoFit/>
          </a:bodyPr>
          <a:lstStyle/>
          <a:p>
            <a:pPr eaLnBrk="0" hangingPunct="0">
              <a:spcBef>
                <a:spcPct val="10000"/>
              </a:spcBef>
              <a:spcAft>
                <a:spcPct val="10000"/>
              </a:spcAft>
              <a:buClr>
                <a:schemeClr val="tx2"/>
              </a:buClr>
              <a:buFont typeface="Wingdings" charset="2"/>
              <a:buNone/>
            </a:pPr>
            <a:r>
              <a:rPr lang="en-US" sz="2000" b="1">
                <a:solidFill>
                  <a:srgbClr val="CC0000"/>
                </a:solidFill>
              </a:rPr>
              <a:t>pin</a:t>
            </a:r>
            <a:endParaRPr lang="en-US" sz="2000"/>
          </a:p>
        </p:txBody>
      </p:sp>
      <p:sp>
        <p:nvSpPr>
          <p:cNvPr id="12" name="Footer Placeholder 1"/>
          <p:cNvSpPr>
            <a:spLocks noGrp="1"/>
          </p:cNvSpPr>
          <p:nvPr>
            <p:ph type="ftr" sz="quarter" idx="11"/>
          </p:nvPr>
        </p:nvSpPr>
        <p:spPr bwMode="auto">
          <a:xfrm>
            <a:off x="3505200" y="6476096"/>
            <a:ext cx="2133600" cy="365125"/>
          </a:xfrm>
          <a:noFill/>
          <a:ln>
            <a:miter lim="800000"/>
            <a:headEnd/>
            <a:tailEnd/>
          </a:ln>
        </p:spPr>
        <p:txBody>
          <a:bodyPr/>
          <a:lstStyle/>
          <a:p>
            <a:r>
              <a:rPr lang="en-US" dirty="0" smtClean="0">
                <a:solidFill>
                  <a:schemeClr val="tx1"/>
                </a:solidFill>
              </a:rPr>
              <a:t>www.theseed.org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5"/>
          <p:cNvSpPr>
            <a:spLocks noChangeArrowheads="1"/>
          </p:cNvSpPr>
          <p:nvPr/>
        </p:nvSpPr>
        <p:spPr bwMode="auto">
          <a:xfrm>
            <a:off x="0" y="0"/>
            <a:ext cx="8763000" cy="861774"/>
          </a:xfrm>
          <a:prstGeom prst="rect">
            <a:avLst/>
          </a:prstGeom>
          <a:noFill/>
          <a:ln w="9525">
            <a:noFill/>
            <a:miter lim="800000"/>
            <a:headEnd/>
            <a:tailEnd/>
          </a:ln>
        </p:spPr>
        <p:txBody>
          <a:bodyPr>
            <a:prstTxWarp prst="textNoShape">
              <a:avLst/>
            </a:prstTxWarp>
            <a:spAutoFit/>
          </a:bodyPr>
          <a:lstStyle/>
          <a:p>
            <a:pPr algn="ctr"/>
            <a:r>
              <a:rPr lang="en-US" sz="2500" b="1" dirty="0" smtClean="0"/>
              <a:t>Metabolic Modeling is One Key to Predicting Phenotype from Genotype</a:t>
            </a:r>
            <a:endParaRPr lang="en-US" sz="2500" b="1" dirty="0"/>
          </a:p>
        </p:txBody>
      </p:sp>
      <p:sp>
        <p:nvSpPr>
          <p:cNvPr id="3" name="Text Box 6"/>
          <p:cNvSpPr txBox="1">
            <a:spLocks noChangeArrowheads="1"/>
          </p:cNvSpPr>
          <p:nvPr/>
        </p:nvSpPr>
        <p:spPr bwMode="auto">
          <a:xfrm>
            <a:off x="0" y="861774"/>
            <a:ext cx="9144000" cy="2508379"/>
          </a:xfrm>
          <a:prstGeom prst="rect">
            <a:avLst/>
          </a:prstGeom>
          <a:noFill/>
          <a:ln w="9525">
            <a:noFill/>
            <a:miter lim="800000"/>
            <a:headEnd/>
            <a:tailEnd/>
          </a:ln>
        </p:spPr>
        <p:txBody>
          <a:bodyPr wrap="square">
            <a:spAutoFit/>
          </a:bodyPr>
          <a:lstStyle/>
          <a:p>
            <a:r>
              <a:rPr lang="en-US" sz="2500" dirty="0" smtClean="0"/>
              <a:t>What is a metabolic model?</a:t>
            </a:r>
          </a:p>
          <a:p>
            <a:r>
              <a:rPr lang="en-US" sz="2200" dirty="0" smtClean="0"/>
              <a:t>1.) A list of all reactions involved in the metabolic pathways</a:t>
            </a:r>
          </a:p>
          <a:p>
            <a:endParaRPr lang="en-US" sz="2200" dirty="0" smtClean="0"/>
          </a:p>
          <a:p>
            <a:r>
              <a:rPr lang="en-US" sz="2200" dirty="0" smtClean="0"/>
              <a:t>2.) A list of rules associating reaction activity to gene activity</a:t>
            </a:r>
          </a:p>
          <a:p>
            <a:endParaRPr lang="en-US" sz="2200" dirty="0" smtClean="0"/>
          </a:p>
          <a:p>
            <a:r>
              <a:rPr lang="en-US" sz="2200" dirty="0" smtClean="0"/>
              <a:t>3.) A biomass reaction listing essential building blocks needed for growth and division</a:t>
            </a:r>
            <a:endParaRPr lang="en-US" sz="2200" dirty="0"/>
          </a:p>
        </p:txBody>
      </p:sp>
      <p:sp>
        <p:nvSpPr>
          <p:cNvPr id="6" name="Text Box 45"/>
          <p:cNvSpPr txBox="1">
            <a:spLocks noChangeArrowheads="1"/>
          </p:cNvSpPr>
          <p:nvPr/>
        </p:nvSpPr>
        <p:spPr bwMode="auto">
          <a:xfrm>
            <a:off x="3881439" y="2946384"/>
            <a:ext cx="869149" cy="369332"/>
          </a:xfrm>
          <a:prstGeom prst="rect">
            <a:avLst/>
          </a:prstGeom>
          <a:noFill/>
          <a:ln w="9525">
            <a:noFill/>
            <a:miter lim="800000"/>
            <a:headEnd/>
            <a:tailEnd/>
          </a:ln>
          <a:effectLst/>
        </p:spPr>
        <p:txBody>
          <a:bodyPr wrap="none">
            <a:spAutoFit/>
          </a:bodyPr>
          <a:lstStyle/>
          <a:p>
            <a:r>
              <a:rPr lang="en-US" dirty="0" smtClean="0"/>
              <a:t>Gene A</a:t>
            </a:r>
            <a:endParaRPr lang="en-US" dirty="0"/>
          </a:p>
        </p:txBody>
      </p:sp>
      <p:sp>
        <p:nvSpPr>
          <p:cNvPr id="7" name="Text Box 46"/>
          <p:cNvSpPr txBox="1">
            <a:spLocks noChangeArrowheads="1"/>
          </p:cNvSpPr>
          <p:nvPr/>
        </p:nvSpPr>
        <p:spPr bwMode="auto">
          <a:xfrm>
            <a:off x="3716339" y="3508374"/>
            <a:ext cx="1190625" cy="366713"/>
          </a:xfrm>
          <a:prstGeom prst="rect">
            <a:avLst/>
          </a:prstGeom>
          <a:noFill/>
          <a:ln w="9525">
            <a:noFill/>
            <a:miter lim="800000"/>
            <a:headEnd/>
            <a:tailEnd/>
          </a:ln>
          <a:effectLst/>
        </p:spPr>
        <p:txBody>
          <a:bodyPr wrap="none">
            <a:spAutoFit/>
          </a:bodyPr>
          <a:lstStyle/>
          <a:p>
            <a:r>
              <a:rPr lang="en-US" dirty="0"/>
              <a:t>Function</a:t>
            </a:r>
          </a:p>
        </p:txBody>
      </p:sp>
      <p:cxnSp>
        <p:nvCxnSpPr>
          <p:cNvPr id="8" name="AutoShape 47"/>
          <p:cNvCxnSpPr>
            <a:cxnSpLocks noChangeShapeType="1"/>
            <a:stCxn id="6" idx="2"/>
            <a:endCxn id="7" idx="0"/>
          </p:cNvCxnSpPr>
          <p:nvPr/>
        </p:nvCxnSpPr>
        <p:spPr bwMode="auto">
          <a:xfrm rot="5400000">
            <a:off x="4217504" y="3409864"/>
            <a:ext cx="192658" cy="4362"/>
          </a:xfrm>
          <a:prstGeom prst="straightConnector1">
            <a:avLst/>
          </a:prstGeom>
          <a:noFill/>
          <a:ln w="25400">
            <a:solidFill>
              <a:srgbClr val="000000"/>
            </a:solidFill>
            <a:round/>
            <a:headEnd/>
            <a:tailEnd type="triangle" w="lg" len="med"/>
          </a:ln>
          <a:effectLst/>
        </p:spPr>
      </p:cxnSp>
      <p:cxnSp>
        <p:nvCxnSpPr>
          <p:cNvPr id="12" name="AutoShape 51"/>
          <p:cNvCxnSpPr>
            <a:cxnSpLocks noChangeShapeType="1"/>
            <a:stCxn id="7" idx="2"/>
            <a:endCxn id="19" idx="0"/>
          </p:cNvCxnSpPr>
          <p:nvPr/>
        </p:nvCxnSpPr>
        <p:spPr bwMode="auto">
          <a:xfrm rot="16200000" flipH="1">
            <a:off x="4492417" y="3694322"/>
            <a:ext cx="134143" cy="495672"/>
          </a:xfrm>
          <a:prstGeom prst="straightConnector1">
            <a:avLst/>
          </a:prstGeom>
          <a:noFill/>
          <a:ln w="25400">
            <a:solidFill>
              <a:srgbClr val="000000"/>
            </a:solidFill>
            <a:round/>
            <a:headEnd/>
            <a:tailEnd type="triangle" w="lg" len="med"/>
          </a:ln>
          <a:effectLst/>
        </p:spPr>
      </p:cxnSp>
      <p:sp>
        <p:nvSpPr>
          <p:cNvPr id="15" name="Text Box 58"/>
          <p:cNvSpPr txBox="1">
            <a:spLocks noChangeArrowheads="1"/>
          </p:cNvSpPr>
          <p:nvPr/>
        </p:nvSpPr>
        <p:spPr bwMode="auto">
          <a:xfrm>
            <a:off x="4895806" y="2946384"/>
            <a:ext cx="861133" cy="369332"/>
          </a:xfrm>
          <a:prstGeom prst="rect">
            <a:avLst/>
          </a:prstGeom>
          <a:noFill/>
          <a:ln w="9525">
            <a:noFill/>
            <a:miter lim="800000"/>
            <a:headEnd/>
            <a:tailEnd/>
          </a:ln>
          <a:effectLst/>
        </p:spPr>
        <p:txBody>
          <a:bodyPr wrap="none">
            <a:spAutoFit/>
          </a:bodyPr>
          <a:lstStyle/>
          <a:p>
            <a:r>
              <a:rPr lang="en-US" dirty="0" smtClean="0"/>
              <a:t>Gene B</a:t>
            </a:r>
            <a:endParaRPr lang="en-US" dirty="0"/>
          </a:p>
        </p:txBody>
      </p:sp>
      <p:sp>
        <p:nvSpPr>
          <p:cNvPr id="16" name="Text Box 59"/>
          <p:cNvSpPr txBox="1">
            <a:spLocks noChangeArrowheads="1"/>
          </p:cNvSpPr>
          <p:nvPr/>
        </p:nvSpPr>
        <p:spPr bwMode="auto">
          <a:xfrm>
            <a:off x="4730706" y="3508374"/>
            <a:ext cx="1190625" cy="366713"/>
          </a:xfrm>
          <a:prstGeom prst="rect">
            <a:avLst/>
          </a:prstGeom>
          <a:noFill/>
          <a:ln w="9525">
            <a:noFill/>
            <a:miter lim="800000"/>
            <a:headEnd/>
            <a:tailEnd/>
          </a:ln>
          <a:effectLst/>
        </p:spPr>
        <p:txBody>
          <a:bodyPr wrap="none">
            <a:spAutoFit/>
          </a:bodyPr>
          <a:lstStyle/>
          <a:p>
            <a:r>
              <a:rPr lang="en-US" dirty="0"/>
              <a:t>Function</a:t>
            </a:r>
          </a:p>
        </p:txBody>
      </p:sp>
      <p:cxnSp>
        <p:nvCxnSpPr>
          <p:cNvPr id="17" name="AutoShape 60"/>
          <p:cNvCxnSpPr>
            <a:cxnSpLocks noChangeShapeType="1"/>
            <a:stCxn id="15" idx="2"/>
            <a:endCxn id="16" idx="0"/>
          </p:cNvCxnSpPr>
          <p:nvPr/>
        </p:nvCxnSpPr>
        <p:spPr bwMode="auto">
          <a:xfrm rot="5400000">
            <a:off x="5229867" y="3411868"/>
            <a:ext cx="192658" cy="354"/>
          </a:xfrm>
          <a:prstGeom prst="straightConnector1">
            <a:avLst/>
          </a:prstGeom>
          <a:noFill/>
          <a:ln w="25400">
            <a:solidFill>
              <a:srgbClr val="000000"/>
            </a:solidFill>
            <a:round/>
            <a:headEnd/>
            <a:tailEnd type="triangle" w="lg" len="med"/>
          </a:ln>
          <a:effectLst/>
        </p:spPr>
      </p:cxnSp>
      <p:cxnSp>
        <p:nvCxnSpPr>
          <p:cNvPr id="18" name="AutoShape 61"/>
          <p:cNvCxnSpPr>
            <a:cxnSpLocks noChangeShapeType="1"/>
            <a:stCxn id="16" idx="2"/>
            <a:endCxn id="19" idx="0"/>
          </p:cNvCxnSpPr>
          <p:nvPr/>
        </p:nvCxnSpPr>
        <p:spPr bwMode="auto">
          <a:xfrm rot="5400000">
            <a:off x="4999601" y="3682811"/>
            <a:ext cx="134143" cy="518695"/>
          </a:xfrm>
          <a:prstGeom prst="straightConnector1">
            <a:avLst/>
          </a:prstGeom>
          <a:noFill/>
          <a:ln w="25400">
            <a:solidFill>
              <a:srgbClr val="000000"/>
            </a:solidFill>
            <a:round/>
            <a:headEnd/>
            <a:tailEnd type="triangle" w="lg" len="med"/>
          </a:ln>
          <a:effectLst/>
        </p:spPr>
      </p:cxnSp>
      <p:sp>
        <p:nvSpPr>
          <p:cNvPr id="19" name="Text Box 62"/>
          <p:cNvSpPr txBox="1">
            <a:spLocks noChangeArrowheads="1"/>
          </p:cNvSpPr>
          <p:nvPr/>
        </p:nvSpPr>
        <p:spPr bwMode="auto">
          <a:xfrm>
            <a:off x="4351333" y="4009230"/>
            <a:ext cx="911981" cy="369332"/>
          </a:xfrm>
          <a:prstGeom prst="rect">
            <a:avLst/>
          </a:prstGeom>
          <a:noFill/>
          <a:ln w="9525">
            <a:noFill/>
            <a:miter lim="800000"/>
            <a:headEnd/>
            <a:tailEnd/>
          </a:ln>
          <a:effectLst/>
        </p:spPr>
        <p:txBody>
          <a:bodyPr wrap="none">
            <a:spAutoFit/>
          </a:bodyPr>
          <a:lstStyle/>
          <a:p>
            <a:r>
              <a:rPr lang="en-US" dirty="0" smtClean="0"/>
              <a:t>Enzyme</a:t>
            </a:r>
            <a:endParaRPr lang="en-US" dirty="0"/>
          </a:p>
        </p:txBody>
      </p:sp>
      <p:pic>
        <p:nvPicPr>
          <p:cNvPr id="28" name="Picture 19"/>
          <p:cNvPicPr>
            <a:picLocks noChangeAspect="1" noChangeArrowheads="1"/>
          </p:cNvPicPr>
          <p:nvPr/>
        </p:nvPicPr>
        <p:blipFill>
          <a:blip r:embed="rId2"/>
          <a:srcRect/>
          <a:stretch>
            <a:fillRect/>
          </a:stretch>
        </p:blipFill>
        <p:spPr bwMode="auto">
          <a:xfrm>
            <a:off x="125317" y="4548981"/>
            <a:ext cx="3906933" cy="2125662"/>
          </a:xfrm>
          <a:prstGeom prst="rect">
            <a:avLst/>
          </a:prstGeom>
          <a:noFill/>
          <a:ln w="9525">
            <a:noFill/>
            <a:miter lim="800000"/>
            <a:headEnd/>
            <a:tailEnd/>
          </a:ln>
          <a:effectLst/>
        </p:spPr>
      </p:pic>
      <p:grpSp>
        <p:nvGrpSpPr>
          <p:cNvPr id="4" name="Group 28"/>
          <p:cNvGrpSpPr>
            <a:grpSpLocks/>
          </p:cNvGrpSpPr>
          <p:nvPr/>
        </p:nvGrpSpPr>
        <p:grpSpPr bwMode="auto">
          <a:xfrm>
            <a:off x="7543800" y="4548981"/>
            <a:ext cx="1447800" cy="1722438"/>
            <a:chOff x="4752" y="1920"/>
            <a:chExt cx="912" cy="1085"/>
          </a:xfrm>
        </p:grpSpPr>
        <p:sp>
          <p:nvSpPr>
            <p:cNvPr id="31" name="Text Box 19"/>
            <p:cNvSpPr txBox="1">
              <a:spLocks noChangeArrowheads="1"/>
            </p:cNvSpPr>
            <p:nvPr/>
          </p:nvSpPr>
          <p:spPr bwMode="auto">
            <a:xfrm>
              <a:off x="4848" y="2772"/>
              <a:ext cx="674" cy="233"/>
            </a:xfrm>
            <a:prstGeom prst="rect">
              <a:avLst/>
            </a:prstGeom>
            <a:noFill/>
            <a:ln w="9525">
              <a:noFill/>
              <a:miter lim="800000"/>
              <a:headEnd/>
              <a:tailEnd/>
            </a:ln>
          </p:spPr>
          <p:txBody>
            <a:bodyPr wrap="none">
              <a:spAutoFit/>
            </a:bodyPr>
            <a:lstStyle/>
            <a:p>
              <a:pPr algn="ctr" eaLnBrk="0">
                <a:spcBef>
                  <a:spcPct val="50000"/>
                </a:spcBef>
              </a:pPr>
              <a:r>
                <a:rPr lang="en-US">
                  <a:solidFill>
                    <a:srgbClr val="008000"/>
                  </a:solidFill>
                </a:rPr>
                <a:t>Biomass</a:t>
              </a:r>
            </a:p>
          </p:txBody>
        </p:sp>
        <p:pic>
          <p:nvPicPr>
            <p:cNvPr id="32" name="Picture 20"/>
            <p:cNvPicPr>
              <a:picLocks noChangeAspect="1" noChangeArrowheads="1"/>
            </p:cNvPicPr>
            <p:nvPr/>
          </p:nvPicPr>
          <p:blipFill>
            <a:blip r:embed="rId3"/>
            <a:srcRect/>
            <a:stretch>
              <a:fillRect/>
            </a:stretch>
          </p:blipFill>
          <p:spPr bwMode="auto">
            <a:xfrm>
              <a:off x="4752" y="1920"/>
              <a:ext cx="912" cy="858"/>
            </a:xfrm>
            <a:prstGeom prst="rect">
              <a:avLst/>
            </a:prstGeom>
            <a:noFill/>
            <a:ln w="25400">
              <a:solidFill>
                <a:srgbClr val="0000FF"/>
              </a:solidFill>
              <a:miter lim="800000"/>
              <a:headEnd/>
              <a:tailEnd/>
            </a:ln>
          </p:spPr>
        </p:pic>
      </p:grpSp>
      <p:cxnSp>
        <p:nvCxnSpPr>
          <p:cNvPr id="45" name="Curved Connector 44"/>
          <p:cNvCxnSpPr>
            <a:stCxn id="19" idx="2"/>
            <a:endCxn id="46" idx="0"/>
          </p:cNvCxnSpPr>
          <p:nvPr/>
        </p:nvCxnSpPr>
        <p:spPr>
          <a:xfrm rot="5400000">
            <a:off x="3434851" y="3698001"/>
            <a:ext cx="691913" cy="2053035"/>
          </a:xfrm>
          <a:prstGeom prst="curvedConnector3">
            <a:avLst>
              <a:gd name="adj1" fmla="val 50000"/>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2668542" y="5070475"/>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 Box 62"/>
          <p:cNvSpPr txBox="1">
            <a:spLocks noChangeArrowheads="1"/>
          </p:cNvSpPr>
          <p:nvPr/>
        </p:nvSpPr>
        <p:spPr bwMode="auto">
          <a:xfrm>
            <a:off x="4649783" y="4701143"/>
            <a:ext cx="1324402" cy="369332"/>
          </a:xfrm>
          <a:prstGeom prst="rect">
            <a:avLst/>
          </a:prstGeom>
          <a:noFill/>
          <a:ln w="9525">
            <a:noFill/>
            <a:miter lim="800000"/>
            <a:headEnd/>
            <a:tailEnd/>
          </a:ln>
          <a:effectLst/>
        </p:spPr>
        <p:txBody>
          <a:bodyPr wrap="none">
            <a:spAutoFit/>
          </a:bodyPr>
          <a:lstStyle/>
          <a:p>
            <a:r>
              <a:rPr lang="en-US" dirty="0" smtClean="0"/>
              <a:t>Amino acids</a:t>
            </a:r>
            <a:endParaRPr lang="en-US" dirty="0"/>
          </a:p>
        </p:txBody>
      </p:sp>
      <p:sp>
        <p:nvSpPr>
          <p:cNvPr id="53" name="Text Box 62"/>
          <p:cNvSpPr txBox="1">
            <a:spLocks noChangeArrowheads="1"/>
          </p:cNvSpPr>
          <p:nvPr/>
        </p:nvSpPr>
        <p:spPr bwMode="auto">
          <a:xfrm>
            <a:off x="4649783" y="5066784"/>
            <a:ext cx="1300356" cy="369332"/>
          </a:xfrm>
          <a:prstGeom prst="rect">
            <a:avLst/>
          </a:prstGeom>
          <a:noFill/>
          <a:ln w="9525">
            <a:noFill/>
            <a:miter lim="800000"/>
            <a:headEnd/>
            <a:tailEnd/>
          </a:ln>
          <a:effectLst/>
        </p:spPr>
        <p:txBody>
          <a:bodyPr wrap="none">
            <a:spAutoFit/>
          </a:bodyPr>
          <a:lstStyle/>
          <a:p>
            <a:r>
              <a:rPr lang="en-US" dirty="0" smtClean="0"/>
              <a:t>Nucleotides</a:t>
            </a:r>
            <a:endParaRPr lang="en-US" dirty="0"/>
          </a:p>
        </p:txBody>
      </p:sp>
      <p:sp>
        <p:nvSpPr>
          <p:cNvPr id="54" name="Text Box 62"/>
          <p:cNvSpPr txBox="1">
            <a:spLocks noChangeArrowheads="1"/>
          </p:cNvSpPr>
          <p:nvPr/>
        </p:nvSpPr>
        <p:spPr bwMode="auto">
          <a:xfrm>
            <a:off x="4649783" y="5436116"/>
            <a:ext cx="721672" cy="369332"/>
          </a:xfrm>
          <a:prstGeom prst="rect">
            <a:avLst/>
          </a:prstGeom>
          <a:noFill/>
          <a:ln w="9525">
            <a:noFill/>
            <a:miter lim="800000"/>
            <a:headEnd/>
            <a:tailEnd/>
          </a:ln>
          <a:effectLst/>
        </p:spPr>
        <p:txBody>
          <a:bodyPr wrap="none">
            <a:spAutoFit/>
          </a:bodyPr>
          <a:lstStyle/>
          <a:p>
            <a:r>
              <a:rPr lang="en-US" dirty="0" smtClean="0"/>
              <a:t>Lipids</a:t>
            </a:r>
            <a:endParaRPr lang="en-US" dirty="0"/>
          </a:p>
        </p:txBody>
      </p:sp>
      <p:sp>
        <p:nvSpPr>
          <p:cNvPr id="55" name="Text Box 62"/>
          <p:cNvSpPr txBox="1">
            <a:spLocks noChangeArrowheads="1"/>
          </p:cNvSpPr>
          <p:nvPr/>
        </p:nvSpPr>
        <p:spPr bwMode="auto">
          <a:xfrm>
            <a:off x="4649783" y="5770840"/>
            <a:ext cx="1066831" cy="369332"/>
          </a:xfrm>
          <a:prstGeom prst="rect">
            <a:avLst/>
          </a:prstGeom>
          <a:noFill/>
          <a:ln w="9525">
            <a:noFill/>
            <a:miter lim="800000"/>
            <a:headEnd/>
            <a:tailEnd/>
          </a:ln>
          <a:effectLst/>
        </p:spPr>
        <p:txBody>
          <a:bodyPr wrap="none">
            <a:spAutoFit/>
          </a:bodyPr>
          <a:lstStyle/>
          <a:p>
            <a:r>
              <a:rPr lang="en-US" dirty="0" smtClean="0"/>
              <a:t>Cofactors</a:t>
            </a:r>
            <a:endParaRPr lang="en-US" dirty="0"/>
          </a:p>
        </p:txBody>
      </p:sp>
      <p:sp>
        <p:nvSpPr>
          <p:cNvPr id="56" name="Text Box 62"/>
          <p:cNvSpPr txBox="1">
            <a:spLocks noChangeArrowheads="1"/>
          </p:cNvSpPr>
          <p:nvPr/>
        </p:nvSpPr>
        <p:spPr bwMode="auto">
          <a:xfrm>
            <a:off x="4649783" y="6086753"/>
            <a:ext cx="1050929" cy="369332"/>
          </a:xfrm>
          <a:prstGeom prst="rect">
            <a:avLst/>
          </a:prstGeom>
          <a:noFill/>
          <a:ln w="9525">
            <a:noFill/>
            <a:miter lim="800000"/>
            <a:headEnd/>
            <a:tailEnd/>
          </a:ln>
          <a:effectLst/>
        </p:spPr>
        <p:txBody>
          <a:bodyPr wrap="none">
            <a:spAutoFit/>
          </a:bodyPr>
          <a:lstStyle/>
          <a:p>
            <a:r>
              <a:rPr lang="en-US" dirty="0" smtClean="0"/>
              <a:t>Cell walls</a:t>
            </a:r>
            <a:endParaRPr lang="en-US" dirty="0"/>
          </a:p>
        </p:txBody>
      </p:sp>
      <p:sp>
        <p:nvSpPr>
          <p:cNvPr id="57" name="Text Box 62"/>
          <p:cNvSpPr txBox="1">
            <a:spLocks noChangeArrowheads="1"/>
          </p:cNvSpPr>
          <p:nvPr/>
        </p:nvSpPr>
        <p:spPr bwMode="auto">
          <a:xfrm>
            <a:off x="4649783" y="6456085"/>
            <a:ext cx="824328" cy="369332"/>
          </a:xfrm>
          <a:prstGeom prst="rect">
            <a:avLst/>
          </a:prstGeom>
          <a:noFill/>
          <a:ln w="9525">
            <a:noFill/>
            <a:miter lim="800000"/>
            <a:headEnd/>
            <a:tailEnd/>
          </a:ln>
          <a:effectLst/>
        </p:spPr>
        <p:txBody>
          <a:bodyPr wrap="none">
            <a:spAutoFit/>
          </a:bodyPr>
          <a:lstStyle/>
          <a:p>
            <a:r>
              <a:rPr lang="en-US" dirty="0" smtClean="0"/>
              <a:t>Energy</a:t>
            </a:r>
            <a:endParaRPr lang="en-US" dirty="0"/>
          </a:p>
        </p:txBody>
      </p:sp>
      <p:cxnSp>
        <p:nvCxnSpPr>
          <p:cNvPr id="58" name="Curved Connector 57"/>
          <p:cNvCxnSpPr>
            <a:stCxn id="60" idx="6"/>
            <a:endCxn id="52" idx="1"/>
          </p:cNvCxnSpPr>
          <p:nvPr/>
        </p:nvCxnSpPr>
        <p:spPr>
          <a:xfrm flipV="1">
            <a:off x="3365544" y="4885809"/>
            <a:ext cx="1284239" cy="975519"/>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3194050" y="5770840"/>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978106" y="5022333"/>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980965" y="4931846"/>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066712" y="6430685"/>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238206" y="5822156"/>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625556" y="5901531"/>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3" idx="6"/>
            <a:endCxn id="53" idx="1"/>
          </p:cNvCxnSpPr>
          <p:nvPr/>
        </p:nvCxnSpPr>
        <p:spPr>
          <a:xfrm>
            <a:off x="3149600" y="5112821"/>
            <a:ext cx="1500183" cy="138629"/>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Curved Connector 68"/>
          <p:cNvCxnSpPr>
            <a:stCxn id="66" idx="6"/>
          </p:cNvCxnSpPr>
          <p:nvPr/>
        </p:nvCxnSpPr>
        <p:spPr>
          <a:xfrm flipV="1">
            <a:off x="1409700" y="5589867"/>
            <a:ext cx="3340888" cy="322777"/>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5" idx="6"/>
            <a:endCxn id="55" idx="1"/>
          </p:cNvCxnSpPr>
          <p:nvPr/>
        </p:nvCxnSpPr>
        <p:spPr>
          <a:xfrm flipV="1">
            <a:off x="1238206" y="5955506"/>
            <a:ext cx="3411577" cy="565667"/>
          </a:xfrm>
          <a:prstGeom prst="curvedConnector3">
            <a:avLst>
              <a:gd name="adj1" fmla="val 69544"/>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1" name="Curved Connector 70"/>
          <p:cNvCxnSpPr>
            <a:stCxn id="64" idx="6"/>
            <a:endCxn id="56" idx="1"/>
          </p:cNvCxnSpPr>
          <p:nvPr/>
        </p:nvCxnSpPr>
        <p:spPr>
          <a:xfrm>
            <a:off x="1152459" y="5022334"/>
            <a:ext cx="3497324" cy="1249085"/>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6"/>
            <a:endCxn id="57" idx="1"/>
          </p:cNvCxnSpPr>
          <p:nvPr/>
        </p:nvCxnSpPr>
        <p:spPr>
          <a:xfrm>
            <a:off x="1797050" y="5992019"/>
            <a:ext cx="2852733" cy="648732"/>
          </a:xfrm>
          <a:prstGeom prst="curvedConnector3">
            <a:avLst>
              <a:gd name="adj1" fmla="val 39093"/>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52" idx="3"/>
            <a:endCxn id="32" idx="1"/>
          </p:cNvCxnSpPr>
          <p:nvPr/>
        </p:nvCxnSpPr>
        <p:spPr>
          <a:xfrm>
            <a:off x="5974185" y="4885809"/>
            <a:ext cx="1569615" cy="344210"/>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53" idx="3"/>
          </p:cNvCxnSpPr>
          <p:nvPr/>
        </p:nvCxnSpPr>
        <p:spPr>
          <a:xfrm>
            <a:off x="5950139" y="5251450"/>
            <a:ext cx="1593661" cy="1588"/>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4" idx="3"/>
            <a:endCxn id="32" idx="1"/>
          </p:cNvCxnSpPr>
          <p:nvPr/>
        </p:nvCxnSpPr>
        <p:spPr>
          <a:xfrm flipV="1">
            <a:off x="5371455" y="5230019"/>
            <a:ext cx="2172345" cy="390763"/>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5" idx="3"/>
          </p:cNvCxnSpPr>
          <p:nvPr/>
        </p:nvCxnSpPr>
        <p:spPr>
          <a:xfrm flipV="1">
            <a:off x="5716614" y="5230019"/>
            <a:ext cx="1827186" cy="725487"/>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56" idx="3"/>
            <a:endCxn id="32" idx="1"/>
          </p:cNvCxnSpPr>
          <p:nvPr/>
        </p:nvCxnSpPr>
        <p:spPr>
          <a:xfrm flipV="1">
            <a:off x="5700712" y="5230019"/>
            <a:ext cx="1843088" cy="1041400"/>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57" idx="3"/>
            <a:endCxn id="32" idx="1"/>
          </p:cNvCxnSpPr>
          <p:nvPr/>
        </p:nvCxnSpPr>
        <p:spPr>
          <a:xfrm flipV="1">
            <a:off x="5474111" y="5230019"/>
            <a:ext cx="2069689" cy="1410732"/>
          </a:xfrm>
          <a:prstGeom prst="curvedConnector3">
            <a:avLst>
              <a:gd name="adj1" fmla="val 57977"/>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124" name="Text Box 62"/>
          <p:cNvSpPr txBox="1">
            <a:spLocks noChangeArrowheads="1"/>
          </p:cNvSpPr>
          <p:nvPr/>
        </p:nvSpPr>
        <p:spPr bwMode="auto">
          <a:xfrm>
            <a:off x="154731" y="4009230"/>
            <a:ext cx="1067408" cy="369332"/>
          </a:xfrm>
          <a:prstGeom prst="rect">
            <a:avLst/>
          </a:prstGeom>
          <a:noFill/>
          <a:ln w="9525">
            <a:noFill/>
            <a:miter lim="800000"/>
            <a:headEnd/>
            <a:tailEnd/>
          </a:ln>
          <a:effectLst/>
        </p:spPr>
        <p:txBody>
          <a:bodyPr wrap="none">
            <a:spAutoFit/>
          </a:bodyPr>
          <a:lstStyle/>
          <a:p>
            <a:r>
              <a:rPr lang="en-US" dirty="0" smtClean="0"/>
              <a:t>Nutrients</a:t>
            </a:r>
            <a:endParaRPr lang="en-US" dirty="0"/>
          </a:p>
        </p:txBody>
      </p:sp>
      <p:cxnSp>
        <p:nvCxnSpPr>
          <p:cNvPr id="126" name="Curved Connector 125"/>
          <p:cNvCxnSpPr>
            <a:stCxn id="124" idx="2"/>
            <a:endCxn id="127" idx="0"/>
          </p:cNvCxnSpPr>
          <p:nvPr/>
        </p:nvCxnSpPr>
        <p:spPr>
          <a:xfrm rot="16200000" flipH="1">
            <a:off x="1058440" y="4008557"/>
            <a:ext cx="362370" cy="1102380"/>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p:cNvSpPr/>
          <p:nvPr/>
        </p:nvSpPr>
        <p:spPr>
          <a:xfrm>
            <a:off x="1705068" y="4740932"/>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nodePh="1">
                                  <p:stCondLst>
                                    <p:cond delay="0"/>
                                  </p:stCondLst>
                                  <p:endCondLst>
                                    <p:cond evt="begin" delay="0">
                                      <p:tn val="39"/>
                                    </p:cond>
                                  </p:end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nodePh="1">
                                  <p:stCondLst>
                                    <p:cond delay="0"/>
                                  </p:stCondLst>
                                  <p:endCondLst>
                                    <p:cond evt="begin" delay="0">
                                      <p:tn val="55"/>
                                    </p:cond>
                                  </p:end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nodePh="1">
                                  <p:stCondLst>
                                    <p:cond delay="0"/>
                                  </p:stCondLst>
                                  <p:endCondLst>
                                    <p:cond evt="begin" delay="0">
                                      <p:tn val="57"/>
                                    </p:cond>
                                  </p:end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nodePh="1">
                                  <p:stCondLst>
                                    <p:cond delay="0"/>
                                  </p:stCondLst>
                                  <p:endCondLst>
                                    <p:cond evt="begin" delay="0">
                                      <p:tn val="59"/>
                                    </p:cond>
                                  </p:end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nodePh="1">
                                  <p:stCondLst>
                                    <p:cond delay="0"/>
                                  </p:stCondLst>
                                  <p:endCondLst>
                                    <p:cond evt="begin" delay="0">
                                      <p:tn val="61"/>
                                    </p:cond>
                                  </p:end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nodePh="1">
                                  <p:stCondLst>
                                    <p:cond delay="0"/>
                                  </p:stCondLst>
                                  <p:endCondLst>
                                    <p:cond evt="begin" delay="0">
                                      <p:tn val="63"/>
                                    </p:cond>
                                  </p:end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nodePh="1">
                                  <p:stCondLst>
                                    <p:cond delay="0"/>
                                  </p:stCondLst>
                                  <p:endCondLst>
                                    <p:cond evt="begin" delay="0">
                                      <p:tn val="65"/>
                                    </p:cond>
                                  </p:end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P spid="19" grpId="0"/>
      <p:bldP spid="46" grpId="0"/>
      <p:bldP spid="52" grpId="0"/>
      <p:bldP spid="53" grpId="0"/>
      <p:bldP spid="54" grpId="0"/>
      <p:bldP spid="55" grpId="0"/>
      <p:bldP spid="56" grpId="0"/>
      <p:bldP spid="57" grpId="0"/>
      <p:bldP spid="60" grpId="0"/>
      <p:bldP spid="63" grpId="0"/>
      <p:bldP spid="64" grpId="0"/>
      <p:bldP spid="65" grpId="0"/>
      <p:bldP spid="66" grpId="0"/>
      <p:bldP spid="67" grpId="0"/>
      <p:bldP spid="124"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ea typeface="ＭＳ Ｐゴシック" charset="-128"/>
                <a:cs typeface="ＭＳ Ｐゴシック" charset="-128"/>
              </a:rPr>
              <a:t>RAST</a:t>
            </a:r>
          </a:p>
        </p:txBody>
      </p:sp>
      <p:grpSp>
        <p:nvGrpSpPr>
          <p:cNvPr id="2" name="Group 10"/>
          <p:cNvGrpSpPr>
            <a:grpSpLocks/>
          </p:cNvGrpSpPr>
          <p:nvPr/>
        </p:nvGrpSpPr>
        <p:grpSpPr bwMode="auto">
          <a:xfrm>
            <a:off x="152400" y="1752600"/>
            <a:ext cx="3733800" cy="2971800"/>
            <a:chOff x="152400" y="1447800"/>
            <a:chExt cx="3733800" cy="2971800"/>
          </a:xfrm>
        </p:grpSpPr>
        <p:pic>
          <p:nvPicPr>
            <p:cNvPr id="8201" name="Picture 3"/>
            <p:cNvPicPr>
              <a:picLocks noChangeAspect="1"/>
            </p:cNvPicPr>
            <p:nvPr/>
          </p:nvPicPr>
          <p:blipFill>
            <a:blip r:embed="rId2"/>
            <a:srcRect l="3766" r="3955" b="5037"/>
            <a:stretch>
              <a:fillRect/>
            </a:stretch>
          </p:blipFill>
          <p:spPr bwMode="auto">
            <a:xfrm>
              <a:off x="152400" y="1977390"/>
              <a:ext cx="3733800" cy="2442210"/>
            </a:xfrm>
            <a:prstGeom prst="rect">
              <a:avLst/>
            </a:prstGeom>
            <a:noFill/>
            <a:ln w="9525">
              <a:noFill/>
              <a:miter lim="800000"/>
              <a:headEnd/>
              <a:tailEnd/>
            </a:ln>
          </p:spPr>
        </p:pic>
        <p:pic>
          <p:nvPicPr>
            <p:cNvPr id="8202" name="Picture 5"/>
            <p:cNvPicPr>
              <a:picLocks noChangeAspect="1"/>
            </p:cNvPicPr>
            <p:nvPr/>
          </p:nvPicPr>
          <p:blipFill>
            <a:blip r:embed="rId3"/>
            <a:srcRect l="3548" r="3999"/>
            <a:stretch>
              <a:fillRect/>
            </a:stretch>
          </p:blipFill>
          <p:spPr bwMode="auto">
            <a:xfrm>
              <a:off x="152400" y="1447800"/>
              <a:ext cx="3733800" cy="1824990"/>
            </a:xfrm>
            <a:prstGeom prst="rect">
              <a:avLst/>
            </a:prstGeom>
            <a:noFill/>
            <a:ln w="9525">
              <a:noFill/>
              <a:miter lim="800000"/>
              <a:headEnd/>
              <a:tailEnd/>
            </a:ln>
          </p:spPr>
        </p:pic>
      </p:grpSp>
      <p:pic>
        <p:nvPicPr>
          <p:cNvPr id="8196" name="Picture 8"/>
          <p:cNvPicPr>
            <a:picLocks noChangeAspect="1"/>
          </p:cNvPicPr>
          <p:nvPr/>
        </p:nvPicPr>
        <p:blipFill>
          <a:blip r:embed="rId4"/>
          <a:srcRect/>
          <a:stretch>
            <a:fillRect/>
          </a:stretch>
        </p:blipFill>
        <p:spPr bwMode="auto">
          <a:xfrm>
            <a:off x="4594225" y="4419600"/>
            <a:ext cx="4462463" cy="2438400"/>
          </a:xfrm>
          <a:prstGeom prst="rect">
            <a:avLst/>
          </a:prstGeom>
          <a:noFill/>
          <a:ln w="9525">
            <a:noFill/>
            <a:miter lim="800000"/>
            <a:headEnd/>
            <a:tailEnd/>
          </a:ln>
        </p:spPr>
      </p:pic>
      <p:pic>
        <p:nvPicPr>
          <p:cNvPr id="8197" name="Picture 9"/>
          <p:cNvPicPr>
            <a:picLocks noChangeAspect="1"/>
          </p:cNvPicPr>
          <p:nvPr/>
        </p:nvPicPr>
        <p:blipFill>
          <a:blip r:embed="rId5"/>
          <a:srcRect/>
          <a:stretch>
            <a:fillRect/>
          </a:stretch>
        </p:blipFill>
        <p:spPr bwMode="auto">
          <a:xfrm>
            <a:off x="4606925" y="1736725"/>
            <a:ext cx="4449763" cy="2538413"/>
          </a:xfrm>
          <a:prstGeom prst="rect">
            <a:avLst/>
          </a:prstGeom>
          <a:noFill/>
          <a:ln w="9525">
            <a:noFill/>
            <a:miter lim="800000"/>
            <a:headEnd/>
            <a:tailEnd/>
          </a:ln>
        </p:spPr>
      </p:pic>
      <p:sp>
        <p:nvSpPr>
          <p:cNvPr id="12" name="Rectangle 11"/>
          <p:cNvSpPr>
            <a:spLocks noChangeArrowheads="1"/>
          </p:cNvSpPr>
          <p:nvPr/>
        </p:nvSpPr>
        <p:spPr bwMode="auto">
          <a:xfrm>
            <a:off x="331788" y="1371600"/>
            <a:ext cx="3249612" cy="36988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none">
            <a:spAutoFit/>
          </a:bodyPr>
          <a:lstStyle/>
          <a:p>
            <a:pPr>
              <a:defRPr/>
            </a:pPr>
            <a:r>
              <a:rPr lang="en-US">
                <a:solidFill>
                  <a:srgbClr val="000000"/>
                </a:solidFill>
                <a:latin typeface="Calibri" pitchFamily="-105" charset="0"/>
                <a:ea typeface="ＭＳ Ｐゴシック" pitchFamily="-105" charset="-128"/>
                <a:cs typeface="+mn-cs"/>
              </a:rPr>
              <a:t>Annotated Subsystems Diagrams</a:t>
            </a:r>
          </a:p>
        </p:txBody>
      </p:sp>
      <p:sp>
        <p:nvSpPr>
          <p:cNvPr id="13" name="Rectangle 12"/>
          <p:cNvSpPr>
            <a:spLocks noChangeArrowheads="1"/>
          </p:cNvSpPr>
          <p:nvPr/>
        </p:nvSpPr>
        <p:spPr bwMode="auto">
          <a:xfrm>
            <a:off x="4768850" y="1368425"/>
            <a:ext cx="4146550" cy="3683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none">
            <a:spAutoFit/>
          </a:bodyPr>
          <a:lstStyle/>
          <a:p>
            <a:pPr>
              <a:defRPr/>
            </a:pPr>
            <a:r>
              <a:rPr lang="en-US">
                <a:solidFill>
                  <a:srgbClr val="000000"/>
                </a:solidFill>
                <a:latin typeface="Calibri" pitchFamily="-105" charset="0"/>
                <a:ea typeface="ＭＳ Ｐゴシック" pitchFamily="-105" charset="-128"/>
                <a:cs typeface="+mn-cs"/>
              </a:rPr>
              <a:t>Comparative and Interactive Spreadsheets</a:t>
            </a:r>
          </a:p>
        </p:txBody>
      </p:sp>
      <p:sp>
        <p:nvSpPr>
          <p:cNvPr id="14" name="Rectangle 13"/>
          <p:cNvSpPr>
            <a:spLocks noChangeArrowheads="1"/>
          </p:cNvSpPr>
          <p:nvPr/>
        </p:nvSpPr>
        <p:spPr bwMode="auto">
          <a:xfrm>
            <a:off x="2338388" y="5313363"/>
            <a:ext cx="2268537" cy="3698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none">
            <a:prstTxWarp prst="textNoShape">
              <a:avLst/>
            </a:prstTxWarp>
            <a:spAutoFit/>
          </a:bodyPr>
          <a:lstStyle/>
          <a:p>
            <a:r>
              <a:rPr lang="en-US">
                <a:solidFill>
                  <a:srgbClr val="000000"/>
                </a:solidFill>
                <a:latin typeface="Calibri" charset="0"/>
              </a:rPr>
              <a:t>Metabolic “Scenarios” </a:t>
            </a:r>
          </a:p>
        </p:txBody>
      </p:sp>
      <p:sp>
        <p:nvSpPr>
          <p:cNvPr id="11" name="Footer Placeholder 1"/>
          <p:cNvSpPr>
            <a:spLocks noGrp="1"/>
          </p:cNvSpPr>
          <p:nvPr>
            <p:ph type="ftr" sz="quarter" idx="11"/>
          </p:nvPr>
        </p:nvSpPr>
        <p:spPr bwMode="auto">
          <a:xfrm>
            <a:off x="3505200" y="6476096"/>
            <a:ext cx="2133600" cy="365125"/>
          </a:xfrm>
          <a:noFill/>
          <a:ln>
            <a:miter lim="800000"/>
            <a:headEnd/>
            <a:tailEnd/>
          </a:ln>
        </p:spPr>
        <p:txBody>
          <a:bodyPr/>
          <a:lstStyle/>
          <a:p>
            <a:r>
              <a:rPr lang="en-US" dirty="0" smtClean="0">
                <a:solidFill>
                  <a:schemeClr val="tx1"/>
                </a:solidFill>
              </a:rPr>
              <a:t>rast.nmpdr.org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461963" y="569915"/>
            <a:ext cx="8043408" cy="3880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385335" name="Freeform 311"/>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357" name="Freeform 333"/>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358" name="Freeform 334"/>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359" name="Rectangle 335"/>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385360" name="Rectangle 336"/>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385511" name="Freeform 487"/>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2" name="Freeform 488"/>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3" name="Rectangle 489"/>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385514" name="Rectangle 490"/>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385515" name="Freeform 491"/>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6" name="Freeform 492"/>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7" name="Rectangle 493"/>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0"/>
          <p:cNvSpPr txBox="1">
            <a:spLocks noChangeArrowheads="1"/>
          </p:cNvSpPr>
          <p:nvPr/>
        </p:nvSpPr>
        <p:spPr bwMode="auto">
          <a:xfrm>
            <a:off x="0" y="609600"/>
            <a:ext cx="9286875" cy="639763"/>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cs typeface="Arial" pitchFamily="34" charset="0"/>
              </a:rPr>
              <a:t>A biochemistry database was constructed combining content from the </a:t>
            </a:r>
            <a:r>
              <a:rPr lang="en-US" b="1">
                <a:solidFill>
                  <a:srgbClr val="C00000"/>
                </a:solidFill>
                <a:cs typeface="Arial" pitchFamily="34" charset="0"/>
              </a:rPr>
              <a:t>KEGG</a:t>
            </a:r>
            <a:r>
              <a:rPr lang="en-US">
                <a:cs typeface="Arial" pitchFamily="34" charset="0"/>
              </a:rPr>
              <a:t> and </a:t>
            </a:r>
            <a:r>
              <a:rPr lang="en-US" b="1">
                <a:solidFill>
                  <a:srgbClr val="C00000"/>
                </a:solidFill>
                <a:cs typeface="Arial" pitchFamily="34" charset="0"/>
              </a:rPr>
              <a:t>13</a:t>
            </a:r>
            <a:r>
              <a:rPr lang="en-US">
                <a:cs typeface="Arial" pitchFamily="34" charset="0"/>
              </a:rPr>
              <a:t> published genome-scale models into a non-redundant set of compounds and reactions </a:t>
            </a:r>
          </a:p>
        </p:txBody>
      </p:sp>
      <p:pic>
        <p:nvPicPr>
          <p:cNvPr id="14339" name="Picture 2"/>
          <p:cNvPicPr>
            <a:picLocks noChangeAspect="1" noChangeArrowheads="1"/>
          </p:cNvPicPr>
          <p:nvPr/>
        </p:nvPicPr>
        <p:blipFill>
          <a:blip r:embed="rId2"/>
          <a:srcRect/>
          <a:stretch>
            <a:fillRect/>
          </a:stretch>
        </p:blipFill>
        <p:spPr bwMode="auto">
          <a:xfrm>
            <a:off x="3875088" y="1519238"/>
            <a:ext cx="1219200" cy="876300"/>
          </a:xfrm>
          <a:prstGeom prst="rect">
            <a:avLst/>
          </a:prstGeom>
          <a:noFill/>
          <a:ln w="9525">
            <a:noFill/>
            <a:miter lim="800000"/>
            <a:headEnd/>
            <a:tailEnd/>
          </a:ln>
        </p:spPr>
      </p:pic>
      <p:sp>
        <p:nvSpPr>
          <p:cNvPr id="15364" name="TextBox 20"/>
          <p:cNvSpPr txBox="1">
            <a:spLocks noChangeArrowheads="1"/>
          </p:cNvSpPr>
          <p:nvPr/>
        </p:nvSpPr>
        <p:spPr bwMode="auto">
          <a:xfrm>
            <a:off x="0" y="4541838"/>
            <a:ext cx="9286875" cy="639762"/>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dirty="0">
                <a:cs typeface="Arial" pitchFamily="34" charset="0"/>
              </a:rPr>
              <a:t>Reactions were then mapped to the functional roles in the SEED based on EC number, substrate names, and enzyme names:</a:t>
            </a:r>
          </a:p>
        </p:txBody>
      </p:sp>
      <p:sp>
        <p:nvSpPr>
          <p:cNvPr id="14341" name="TextBox 20"/>
          <p:cNvSpPr txBox="1">
            <a:spLocks noChangeArrowheads="1"/>
          </p:cNvSpPr>
          <p:nvPr/>
        </p:nvSpPr>
        <p:spPr bwMode="auto">
          <a:xfrm>
            <a:off x="0" y="1323975"/>
            <a:ext cx="3714750"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Acetinobacter</a:t>
            </a:r>
            <a:r>
              <a:rPr lang="en-US"/>
              <a:t>: iAbaylyiv4 (874 rxn)</a:t>
            </a:r>
          </a:p>
        </p:txBody>
      </p:sp>
      <p:sp>
        <p:nvSpPr>
          <p:cNvPr id="14342" name="TextBox 20"/>
          <p:cNvSpPr txBox="1">
            <a:spLocks noChangeArrowheads="1"/>
          </p:cNvSpPr>
          <p:nvPr/>
        </p:nvSpPr>
        <p:spPr bwMode="auto">
          <a:xfrm>
            <a:off x="5643563" y="1323975"/>
            <a:ext cx="3500437"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M. barkeri</a:t>
            </a:r>
            <a:r>
              <a:rPr lang="en-US"/>
              <a:t>:</a:t>
            </a:r>
            <a:r>
              <a:rPr lang="en-US" i="1"/>
              <a:t> </a:t>
            </a:r>
            <a:r>
              <a:rPr lang="en-US"/>
              <a:t>iAF692 (620 rxn)</a:t>
            </a:r>
          </a:p>
        </p:txBody>
      </p:sp>
      <p:sp>
        <p:nvSpPr>
          <p:cNvPr id="14343" name="TextBox 10"/>
          <p:cNvSpPr txBox="1">
            <a:spLocks noChangeArrowheads="1"/>
          </p:cNvSpPr>
          <p:nvPr/>
        </p:nvSpPr>
        <p:spPr bwMode="auto">
          <a:xfrm>
            <a:off x="3667125" y="2752725"/>
            <a:ext cx="1643063" cy="1477963"/>
          </a:xfrm>
          <a:prstGeom prst="rect">
            <a:avLst/>
          </a:prstGeom>
          <a:noFill/>
          <a:ln w="9525">
            <a:noFill/>
            <a:miter lim="800000"/>
            <a:headEnd/>
            <a:tailEnd/>
          </a:ln>
        </p:spPr>
        <p:txBody>
          <a:bodyPr>
            <a:spAutoFit/>
          </a:bodyPr>
          <a:lstStyle/>
          <a:p>
            <a:pPr algn="ctr" eaLnBrk="0">
              <a:spcBef>
                <a:spcPct val="50000"/>
              </a:spcBef>
            </a:pPr>
            <a:r>
              <a:rPr lang="en-US" b="1">
                <a:solidFill>
                  <a:srgbClr val="C00000"/>
                </a:solidFill>
              </a:rPr>
              <a:t>Combined SEED Database</a:t>
            </a:r>
          </a:p>
          <a:p>
            <a:pPr algn="ctr" eaLnBrk="0">
              <a:spcBef>
                <a:spcPct val="50000"/>
              </a:spcBef>
            </a:pPr>
            <a:r>
              <a:rPr lang="en-US" b="1">
                <a:solidFill>
                  <a:srgbClr val="C00000"/>
                </a:solidFill>
              </a:rPr>
              <a:t>(12,103 rxn)</a:t>
            </a:r>
          </a:p>
        </p:txBody>
      </p:sp>
      <p:cxnSp>
        <p:nvCxnSpPr>
          <p:cNvPr id="14344" name="Straight Arrow Connector 12"/>
          <p:cNvCxnSpPr>
            <a:cxnSpLocks noChangeShapeType="1"/>
            <a:endCxn id="14343" idx="0"/>
          </p:cNvCxnSpPr>
          <p:nvPr/>
        </p:nvCxnSpPr>
        <p:spPr bwMode="auto">
          <a:xfrm rot="16200000" flipH="1">
            <a:off x="4307682" y="2572544"/>
            <a:ext cx="357187" cy="3175"/>
          </a:xfrm>
          <a:prstGeom prst="straightConnector1">
            <a:avLst/>
          </a:prstGeom>
          <a:noFill/>
          <a:ln w="38100" algn="ctr">
            <a:solidFill>
              <a:srgbClr val="C00000"/>
            </a:solidFill>
            <a:round/>
            <a:headEnd/>
            <a:tailEnd type="arrow" w="med" len="med"/>
          </a:ln>
        </p:spPr>
      </p:cxnSp>
      <p:cxnSp>
        <p:nvCxnSpPr>
          <p:cNvPr id="14345" name="Straight Arrow Connector 15"/>
          <p:cNvCxnSpPr>
            <a:cxnSpLocks noChangeShapeType="1"/>
            <a:stCxn id="14342" idx="1"/>
          </p:cNvCxnSpPr>
          <p:nvPr/>
        </p:nvCxnSpPr>
        <p:spPr bwMode="auto">
          <a:xfrm rot="10800000" flipV="1">
            <a:off x="4857750" y="1504950"/>
            <a:ext cx="785813" cy="1247775"/>
          </a:xfrm>
          <a:prstGeom prst="straightConnector1">
            <a:avLst/>
          </a:prstGeom>
          <a:noFill/>
          <a:ln w="38100" algn="ctr">
            <a:solidFill>
              <a:srgbClr val="C00000"/>
            </a:solidFill>
            <a:round/>
            <a:headEnd/>
            <a:tailEnd type="arrow" w="med" len="med"/>
          </a:ln>
        </p:spPr>
      </p:cxnSp>
      <p:cxnSp>
        <p:nvCxnSpPr>
          <p:cNvPr id="14346" name="Straight Arrow Connector 19"/>
          <p:cNvCxnSpPr>
            <a:cxnSpLocks noChangeShapeType="1"/>
            <a:stCxn id="14358" idx="1"/>
          </p:cNvCxnSpPr>
          <p:nvPr/>
        </p:nvCxnSpPr>
        <p:spPr bwMode="auto">
          <a:xfrm rot="10800000" flipV="1">
            <a:off x="5214938" y="2033588"/>
            <a:ext cx="428625" cy="719137"/>
          </a:xfrm>
          <a:prstGeom prst="straightConnector1">
            <a:avLst/>
          </a:prstGeom>
          <a:noFill/>
          <a:ln w="38100" algn="ctr">
            <a:solidFill>
              <a:srgbClr val="C00000"/>
            </a:solidFill>
            <a:round/>
            <a:headEnd/>
            <a:tailEnd type="arrow" w="med" len="med"/>
          </a:ln>
        </p:spPr>
      </p:cxnSp>
      <p:cxnSp>
        <p:nvCxnSpPr>
          <p:cNvPr id="14347" name="Straight Arrow Connector 22"/>
          <p:cNvCxnSpPr>
            <a:cxnSpLocks noChangeShapeType="1"/>
            <a:stCxn id="14359" idx="1"/>
          </p:cNvCxnSpPr>
          <p:nvPr/>
        </p:nvCxnSpPr>
        <p:spPr bwMode="auto">
          <a:xfrm rot="10800000" flipV="1">
            <a:off x="5286375" y="2560638"/>
            <a:ext cx="357188" cy="406400"/>
          </a:xfrm>
          <a:prstGeom prst="straightConnector1">
            <a:avLst/>
          </a:prstGeom>
          <a:noFill/>
          <a:ln w="38100" algn="ctr">
            <a:solidFill>
              <a:srgbClr val="C00000"/>
            </a:solidFill>
            <a:round/>
            <a:headEnd/>
            <a:tailEnd type="arrow" w="med" len="med"/>
          </a:ln>
        </p:spPr>
      </p:cxnSp>
      <p:cxnSp>
        <p:nvCxnSpPr>
          <p:cNvPr id="14348" name="Straight Arrow Connector 25"/>
          <p:cNvCxnSpPr>
            <a:cxnSpLocks noChangeShapeType="1"/>
            <a:stCxn id="14360" idx="1"/>
          </p:cNvCxnSpPr>
          <p:nvPr/>
        </p:nvCxnSpPr>
        <p:spPr bwMode="auto">
          <a:xfrm rot="10800000" flipV="1">
            <a:off x="5286375" y="3155950"/>
            <a:ext cx="357188" cy="168275"/>
          </a:xfrm>
          <a:prstGeom prst="straightConnector1">
            <a:avLst/>
          </a:prstGeom>
          <a:noFill/>
          <a:ln w="38100" algn="ctr">
            <a:solidFill>
              <a:srgbClr val="C00000"/>
            </a:solidFill>
            <a:round/>
            <a:headEnd/>
            <a:tailEnd type="arrow" w="med" len="med"/>
          </a:ln>
        </p:spPr>
      </p:cxnSp>
      <p:cxnSp>
        <p:nvCxnSpPr>
          <p:cNvPr id="14349" name="Straight Arrow Connector 28"/>
          <p:cNvCxnSpPr>
            <a:cxnSpLocks noChangeShapeType="1"/>
            <a:stCxn id="14361" idx="1"/>
          </p:cNvCxnSpPr>
          <p:nvPr/>
        </p:nvCxnSpPr>
        <p:spPr bwMode="auto">
          <a:xfrm rot="10800000">
            <a:off x="5286375" y="3609975"/>
            <a:ext cx="357188" cy="95250"/>
          </a:xfrm>
          <a:prstGeom prst="straightConnector1">
            <a:avLst/>
          </a:prstGeom>
          <a:noFill/>
          <a:ln w="38100" algn="ctr">
            <a:solidFill>
              <a:srgbClr val="C00000"/>
            </a:solidFill>
            <a:round/>
            <a:headEnd/>
            <a:tailEnd type="arrow" w="med" len="med"/>
          </a:ln>
        </p:spPr>
      </p:cxnSp>
      <p:cxnSp>
        <p:nvCxnSpPr>
          <p:cNvPr id="14350" name="Straight Arrow Connector 30"/>
          <p:cNvCxnSpPr>
            <a:cxnSpLocks noChangeShapeType="1"/>
            <a:stCxn id="14362" idx="1"/>
          </p:cNvCxnSpPr>
          <p:nvPr/>
        </p:nvCxnSpPr>
        <p:spPr bwMode="auto">
          <a:xfrm rot="10800000">
            <a:off x="5357813" y="3967163"/>
            <a:ext cx="285750" cy="331787"/>
          </a:xfrm>
          <a:prstGeom prst="straightConnector1">
            <a:avLst/>
          </a:prstGeom>
          <a:noFill/>
          <a:ln w="38100" algn="ctr">
            <a:solidFill>
              <a:srgbClr val="C00000"/>
            </a:solidFill>
            <a:round/>
            <a:headEnd/>
            <a:tailEnd type="arrow" w="med" len="med"/>
          </a:ln>
        </p:spPr>
      </p:cxnSp>
      <p:cxnSp>
        <p:nvCxnSpPr>
          <p:cNvPr id="14351" name="Straight Arrow Connector 32"/>
          <p:cNvCxnSpPr>
            <a:cxnSpLocks noChangeShapeType="1"/>
            <a:stCxn id="14341" idx="3"/>
          </p:cNvCxnSpPr>
          <p:nvPr/>
        </p:nvCxnSpPr>
        <p:spPr bwMode="auto">
          <a:xfrm>
            <a:off x="3714750" y="1504950"/>
            <a:ext cx="390525" cy="1247775"/>
          </a:xfrm>
          <a:prstGeom prst="straightConnector1">
            <a:avLst/>
          </a:prstGeom>
          <a:noFill/>
          <a:ln w="38100" algn="ctr">
            <a:solidFill>
              <a:srgbClr val="C00000"/>
            </a:solidFill>
            <a:round/>
            <a:headEnd/>
            <a:tailEnd type="arrow" w="med" len="med"/>
          </a:ln>
        </p:spPr>
      </p:cxnSp>
      <p:cxnSp>
        <p:nvCxnSpPr>
          <p:cNvPr id="14352" name="Straight Arrow Connector 35"/>
          <p:cNvCxnSpPr>
            <a:cxnSpLocks noChangeShapeType="1"/>
            <a:stCxn id="14363" idx="3"/>
          </p:cNvCxnSpPr>
          <p:nvPr/>
        </p:nvCxnSpPr>
        <p:spPr bwMode="auto">
          <a:xfrm>
            <a:off x="3071813" y="1971675"/>
            <a:ext cx="714375" cy="781050"/>
          </a:xfrm>
          <a:prstGeom prst="straightConnector1">
            <a:avLst/>
          </a:prstGeom>
          <a:noFill/>
          <a:ln w="38100" algn="ctr">
            <a:solidFill>
              <a:srgbClr val="C00000"/>
            </a:solidFill>
            <a:round/>
            <a:headEnd/>
            <a:tailEnd type="arrow" w="med" len="med"/>
          </a:ln>
        </p:spPr>
      </p:cxnSp>
      <p:cxnSp>
        <p:nvCxnSpPr>
          <p:cNvPr id="14353" name="Straight Arrow Connector 38"/>
          <p:cNvCxnSpPr>
            <a:cxnSpLocks noChangeShapeType="1"/>
            <a:stCxn id="14368" idx="3"/>
          </p:cNvCxnSpPr>
          <p:nvPr/>
        </p:nvCxnSpPr>
        <p:spPr bwMode="auto">
          <a:xfrm>
            <a:off x="3143250" y="2436813"/>
            <a:ext cx="500063" cy="458787"/>
          </a:xfrm>
          <a:prstGeom prst="straightConnector1">
            <a:avLst/>
          </a:prstGeom>
          <a:noFill/>
          <a:ln w="38100" algn="ctr">
            <a:solidFill>
              <a:srgbClr val="C00000"/>
            </a:solidFill>
            <a:round/>
            <a:headEnd/>
            <a:tailEnd type="arrow" w="med" len="med"/>
          </a:ln>
        </p:spPr>
      </p:cxnSp>
      <p:cxnSp>
        <p:nvCxnSpPr>
          <p:cNvPr id="14354" name="Straight Arrow Connector 42"/>
          <p:cNvCxnSpPr>
            <a:cxnSpLocks noChangeShapeType="1"/>
            <a:stCxn id="14364" idx="3"/>
          </p:cNvCxnSpPr>
          <p:nvPr/>
        </p:nvCxnSpPr>
        <p:spPr bwMode="auto">
          <a:xfrm>
            <a:off x="2928938" y="2901950"/>
            <a:ext cx="714375" cy="279400"/>
          </a:xfrm>
          <a:prstGeom prst="straightConnector1">
            <a:avLst/>
          </a:prstGeom>
          <a:noFill/>
          <a:ln w="38100" algn="ctr">
            <a:solidFill>
              <a:srgbClr val="C00000"/>
            </a:solidFill>
            <a:round/>
            <a:headEnd/>
            <a:tailEnd type="arrow" w="med" len="med"/>
          </a:ln>
        </p:spPr>
      </p:cxnSp>
      <p:cxnSp>
        <p:nvCxnSpPr>
          <p:cNvPr id="14355" name="Straight Arrow Connector 45"/>
          <p:cNvCxnSpPr>
            <a:cxnSpLocks noChangeShapeType="1"/>
            <a:stCxn id="14365" idx="3"/>
          </p:cNvCxnSpPr>
          <p:nvPr/>
        </p:nvCxnSpPr>
        <p:spPr bwMode="auto">
          <a:xfrm>
            <a:off x="2643188" y="3368675"/>
            <a:ext cx="1000125" cy="26988"/>
          </a:xfrm>
          <a:prstGeom prst="straightConnector1">
            <a:avLst/>
          </a:prstGeom>
          <a:noFill/>
          <a:ln w="38100" algn="ctr">
            <a:solidFill>
              <a:srgbClr val="C00000"/>
            </a:solidFill>
            <a:round/>
            <a:headEnd/>
            <a:tailEnd type="arrow" w="med" len="med"/>
          </a:ln>
        </p:spPr>
      </p:cxnSp>
      <p:cxnSp>
        <p:nvCxnSpPr>
          <p:cNvPr id="14356" name="Straight Arrow Connector 48"/>
          <p:cNvCxnSpPr>
            <a:cxnSpLocks noChangeShapeType="1"/>
            <a:stCxn id="14366" idx="3"/>
          </p:cNvCxnSpPr>
          <p:nvPr/>
        </p:nvCxnSpPr>
        <p:spPr bwMode="auto">
          <a:xfrm flipV="1">
            <a:off x="2786063" y="3609975"/>
            <a:ext cx="857250" cy="223838"/>
          </a:xfrm>
          <a:prstGeom prst="straightConnector1">
            <a:avLst/>
          </a:prstGeom>
          <a:noFill/>
          <a:ln w="38100" algn="ctr">
            <a:solidFill>
              <a:srgbClr val="C00000"/>
            </a:solidFill>
            <a:round/>
            <a:headEnd/>
            <a:tailEnd type="arrow" w="med" len="med"/>
          </a:ln>
        </p:spPr>
      </p:cxnSp>
      <p:cxnSp>
        <p:nvCxnSpPr>
          <p:cNvPr id="14357" name="Straight Arrow Connector 52"/>
          <p:cNvCxnSpPr>
            <a:cxnSpLocks noChangeShapeType="1"/>
            <a:stCxn id="14367" idx="3"/>
          </p:cNvCxnSpPr>
          <p:nvPr/>
        </p:nvCxnSpPr>
        <p:spPr bwMode="auto">
          <a:xfrm flipV="1">
            <a:off x="2857500" y="3824288"/>
            <a:ext cx="785813" cy="474662"/>
          </a:xfrm>
          <a:prstGeom prst="straightConnector1">
            <a:avLst/>
          </a:prstGeom>
          <a:noFill/>
          <a:ln w="38100" algn="ctr">
            <a:solidFill>
              <a:srgbClr val="C00000"/>
            </a:solidFill>
            <a:round/>
            <a:headEnd/>
            <a:tailEnd type="arrow" w="med" len="med"/>
          </a:ln>
        </p:spPr>
      </p:cxnSp>
      <p:sp>
        <p:nvSpPr>
          <p:cNvPr id="14358" name="TextBox 20"/>
          <p:cNvSpPr txBox="1">
            <a:spLocks noChangeArrowheads="1"/>
          </p:cNvSpPr>
          <p:nvPr/>
        </p:nvSpPr>
        <p:spPr bwMode="auto">
          <a:xfrm>
            <a:off x="5643563" y="1873250"/>
            <a:ext cx="3500437" cy="363538"/>
          </a:xfrm>
          <a:prstGeom prst="rect">
            <a:avLst/>
          </a:prstGeom>
          <a:noFill/>
          <a:ln w="9525">
            <a:noFill/>
            <a:miter lim="800000"/>
            <a:headEnd/>
            <a:tailEnd/>
          </a:ln>
        </p:spPr>
        <p:txBody>
          <a:bodyPr lIns="84908" tIns="42454" rIns="84908" bIns="42454">
            <a:spAutoFit/>
          </a:bodyPr>
          <a:lstStyle/>
          <a:p>
            <a:pPr eaLnBrk="0">
              <a:spcBef>
                <a:spcPct val="50000"/>
              </a:spcBef>
            </a:pPr>
            <a:r>
              <a:rPr lang="en-US" i="1"/>
              <a:t>M. genitalium</a:t>
            </a:r>
            <a:r>
              <a:rPr lang="en-US"/>
              <a:t>:</a:t>
            </a:r>
            <a:r>
              <a:rPr lang="en-US" i="1"/>
              <a:t> </a:t>
            </a:r>
            <a:r>
              <a:rPr lang="en-US"/>
              <a:t>iPS189 (263 rxn)</a:t>
            </a:r>
          </a:p>
        </p:txBody>
      </p:sp>
      <p:sp>
        <p:nvSpPr>
          <p:cNvPr id="14359" name="TextBox 20"/>
          <p:cNvSpPr txBox="1">
            <a:spLocks noChangeArrowheads="1"/>
          </p:cNvSpPr>
          <p:nvPr/>
        </p:nvSpPr>
        <p:spPr bwMode="auto">
          <a:xfrm>
            <a:off x="5643563" y="2424113"/>
            <a:ext cx="3643312"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M. tuberculosis</a:t>
            </a:r>
            <a:r>
              <a:rPr lang="en-US"/>
              <a:t>: iNJ661 (975 rxn)</a:t>
            </a:r>
          </a:p>
        </p:txBody>
      </p:sp>
      <p:sp>
        <p:nvSpPr>
          <p:cNvPr id="14360" name="TextBox 20"/>
          <p:cNvSpPr txBox="1">
            <a:spLocks noChangeArrowheads="1"/>
          </p:cNvSpPr>
          <p:nvPr/>
        </p:nvSpPr>
        <p:spPr bwMode="auto">
          <a:xfrm>
            <a:off x="5643563" y="2974975"/>
            <a:ext cx="3500437"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P. putida</a:t>
            </a:r>
            <a:r>
              <a:rPr lang="en-US"/>
              <a:t>:</a:t>
            </a:r>
            <a:r>
              <a:rPr lang="en-US" i="1"/>
              <a:t> </a:t>
            </a:r>
            <a:r>
              <a:rPr lang="en-US"/>
              <a:t>iJN746 (949 rxn)</a:t>
            </a:r>
          </a:p>
        </p:txBody>
      </p:sp>
      <p:sp>
        <p:nvSpPr>
          <p:cNvPr id="14361" name="TextBox 20"/>
          <p:cNvSpPr txBox="1">
            <a:spLocks noChangeArrowheads="1"/>
          </p:cNvSpPr>
          <p:nvPr/>
        </p:nvSpPr>
        <p:spPr bwMode="auto">
          <a:xfrm>
            <a:off x="5643563" y="3524250"/>
            <a:ext cx="3500437" cy="363538"/>
          </a:xfrm>
          <a:prstGeom prst="rect">
            <a:avLst/>
          </a:prstGeom>
          <a:noFill/>
          <a:ln w="9525">
            <a:noFill/>
            <a:miter lim="800000"/>
            <a:headEnd/>
            <a:tailEnd/>
          </a:ln>
        </p:spPr>
        <p:txBody>
          <a:bodyPr lIns="84908" tIns="42454" rIns="84908" bIns="42454">
            <a:spAutoFit/>
          </a:bodyPr>
          <a:lstStyle/>
          <a:p>
            <a:pPr eaLnBrk="0">
              <a:spcBef>
                <a:spcPct val="50000"/>
              </a:spcBef>
            </a:pPr>
            <a:r>
              <a:rPr lang="en-US" i="1"/>
              <a:t>S. aureus</a:t>
            </a:r>
            <a:r>
              <a:rPr lang="en-US"/>
              <a:t>:</a:t>
            </a:r>
            <a:r>
              <a:rPr lang="en-US" i="1"/>
              <a:t> </a:t>
            </a:r>
            <a:r>
              <a:rPr lang="en-US"/>
              <a:t>iSB619 (649 rxn)</a:t>
            </a:r>
          </a:p>
        </p:txBody>
      </p:sp>
      <p:sp>
        <p:nvSpPr>
          <p:cNvPr id="14362" name="TextBox 20"/>
          <p:cNvSpPr txBox="1">
            <a:spLocks noChangeArrowheads="1"/>
          </p:cNvSpPr>
          <p:nvPr/>
        </p:nvSpPr>
        <p:spPr bwMode="auto">
          <a:xfrm>
            <a:off x="5643563" y="4117975"/>
            <a:ext cx="3500437"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S. cerevisiae</a:t>
            </a:r>
            <a:r>
              <a:rPr lang="en-US"/>
              <a:t>:</a:t>
            </a:r>
            <a:r>
              <a:rPr lang="en-US" i="1"/>
              <a:t> </a:t>
            </a:r>
            <a:r>
              <a:rPr lang="en-US"/>
              <a:t>iND750 (1149 rxn)</a:t>
            </a:r>
            <a:endParaRPr lang="en-US">
              <a:latin typeface="Calibri" pitchFamily="34" charset="0"/>
            </a:endParaRPr>
          </a:p>
        </p:txBody>
      </p:sp>
      <p:sp>
        <p:nvSpPr>
          <p:cNvPr id="14363" name="TextBox 20"/>
          <p:cNvSpPr txBox="1">
            <a:spLocks noChangeArrowheads="1"/>
          </p:cNvSpPr>
          <p:nvPr/>
        </p:nvSpPr>
        <p:spPr bwMode="auto">
          <a:xfrm>
            <a:off x="0" y="1789113"/>
            <a:ext cx="3071813" cy="363537"/>
          </a:xfrm>
          <a:prstGeom prst="rect">
            <a:avLst/>
          </a:prstGeom>
          <a:noFill/>
          <a:ln w="9525">
            <a:noFill/>
            <a:miter lim="800000"/>
            <a:headEnd/>
            <a:tailEnd/>
          </a:ln>
        </p:spPr>
        <p:txBody>
          <a:bodyPr lIns="84908" tIns="42454" rIns="84908" bIns="42454">
            <a:spAutoFit/>
          </a:bodyPr>
          <a:lstStyle/>
          <a:p>
            <a:pPr eaLnBrk="0">
              <a:spcBef>
                <a:spcPct val="50000"/>
              </a:spcBef>
            </a:pPr>
            <a:r>
              <a:rPr lang="en-US" i="1"/>
              <a:t>B. subtilis</a:t>
            </a:r>
            <a:r>
              <a:rPr lang="en-US"/>
              <a:t>: iAG612 (598 rxn)</a:t>
            </a:r>
          </a:p>
        </p:txBody>
      </p:sp>
      <p:sp>
        <p:nvSpPr>
          <p:cNvPr id="14364" name="TextBox 20"/>
          <p:cNvSpPr txBox="1">
            <a:spLocks noChangeArrowheads="1"/>
          </p:cNvSpPr>
          <p:nvPr/>
        </p:nvSpPr>
        <p:spPr bwMode="auto">
          <a:xfrm>
            <a:off x="0" y="2720975"/>
            <a:ext cx="2928938"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E. coli</a:t>
            </a:r>
            <a:r>
              <a:rPr lang="en-US"/>
              <a:t>:</a:t>
            </a:r>
            <a:r>
              <a:rPr lang="en-US" i="1"/>
              <a:t> </a:t>
            </a:r>
            <a:r>
              <a:rPr lang="en-US"/>
              <a:t>iAF1260 (2078 rxn)</a:t>
            </a:r>
          </a:p>
        </p:txBody>
      </p:sp>
      <p:sp>
        <p:nvSpPr>
          <p:cNvPr id="14365" name="TextBox 20"/>
          <p:cNvSpPr txBox="1">
            <a:spLocks noChangeArrowheads="1"/>
          </p:cNvSpPr>
          <p:nvPr/>
        </p:nvSpPr>
        <p:spPr bwMode="auto">
          <a:xfrm>
            <a:off x="0" y="3186113"/>
            <a:ext cx="2643188" cy="363537"/>
          </a:xfrm>
          <a:prstGeom prst="rect">
            <a:avLst/>
          </a:prstGeom>
          <a:noFill/>
          <a:ln w="9525">
            <a:noFill/>
            <a:miter lim="800000"/>
            <a:headEnd/>
            <a:tailEnd/>
          </a:ln>
        </p:spPr>
        <p:txBody>
          <a:bodyPr lIns="84908" tIns="42454" rIns="84908" bIns="42454">
            <a:spAutoFit/>
          </a:bodyPr>
          <a:lstStyle/>
          <a:p>
            <a:pPr eaLnBrk="0">
              <a:spcBef>
                <a:spcPct val="50000"/>
              </a:spcBef>
            </a:pPr>
            <a:r>
              <a:rPr lang="en-US" i="1"/>
              <a:t>E. coli</a:t>
            </a:r>
            <a:r>
              <a:rPr lang="en-US"/>
              <a:t>: iJR904 (932 rxn)</a:t>
            </a:r>
          </a:p>
        </p:txBody>
      </p:sp>
      <p:sp>
        <p:nvSpPr>
          <p:cNvPr id="14366" name="TextBox 20"/>
          <p:cNvSpPr txBox="1">
            <a:spLocks noChangeArrowheads="1"/>
          </p:cNvSpPr>
          <p:nvPr/>
        </p:nvSpPr>
        <p:spPr bwMode="auto">
          <a:xfrm>
            <a:off x="0" y="3652838"/>
            <a:ext cx="2786063"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H. pylori</a:t>
            </a:r>
            <a:r>
              <a:rPr lang="en-US"/>
              <a:t>: iIT341 (476 rxn)</a:t>
            </a:r>
          </a:p>
        </p:txBody>
      </p:sp>
      <p:sp>
        <p:nvSpPr>
          <p:cNvPr id="14367" name="TextBox 20"/>
          <p:cNvSpPr txBox="1">
            <a:spLocks noChangeArrowheads="1"/>
          </p:cNvSpPr>
          <p:nvPr/>
        </p:nvSpPr>
        <p:spPr bwMode="auto">
          <a:xfrm>
            <a:off x="0" y="4117975"/>
            <a:ext cx="2857500"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L. lactis</a:t>
            </a:r>
            <a:r>
              <a:rPr lang="en-US"/>
              <a:t>: iAO358 (619 rxn)</a:t>
            </a:r>
          </a:p>
        </p:txBody>
      </p:sp>
      <p:sp>
        <p:nvSpPr>
          <p:cNvPr id="14368" name="TextBox 20"/>
          <p:cNvSpPr txBox="1">
            <a:spLocks noChangeArrowheads="1"/>
          </p:cNvSpPr>
          <p:nvPr/>
        </p:nvSpPr>
        <p:spPr bwMode="auto">
          <a:xfrm>
            <a:off x="0" y="2255838"/>
            <a:ext cx="3143250"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i="1"/>
              <a:t>B. subtilis</a:t>
            </a:r>
            <a:r>
              <a:rPr lang="en-US"/>
              <a:t>: iYO844 (1020 rxn)</a:t>
            </a:r>
          </a:p>
        </p:txBody>
      </p:sp>
      <p:sp>
        <p:nvSpPr>
          <p:cNvPr id="14369" name="TextBox 20"/>
          <p:cNvSpPr txBox="1">
            <a:spLocks noChangeArrowheads="1"/>
          </p:cNvSpPr>
          <p:nvPr/>
        </p:nvSpPr>
        <p:spPr bwMode="auto">
          <a:xfrm>
            <a:off x="3857625" y="1181100"/>
            <a:ext cx="1357313" cy="361950"/>
          </a:xfrm>
          <a:prstGeom prst="rect">
            <a:avLst/>
          </a:prstGeom>
          <a:noFill/>
          <a:ln w="9525">
            <a:noFill/>
            <a:miter lim="800000"/>
            <a:headEnd/>
            <a:tailEnd/>
          </a:ln>
        </p:spPr>
        <p:txBody>
          <a:bodyPr lIns="84908" tIns="42454" rIns="84908" bIns="42454">
            <a:spAutoFit/>
          </a:bodyPr>
          <a:lstStyle/>
          <a:p>
            <a:pPr eaLnBrk="0">
              <a:spcBef>
                <a:spcPct val="50000"/>
              </a:spcBef>
            </a:pPr>
            <a:r>
              <a:rPr lang="en-US"/>
              <a:t>(8000 rxn)</a:t>
            </a:r>
          </a:p>
        </p:txBody>
      </p:sp>
      <p:sp>
        <p:nvSpPr>
          <p:cNvPr id="15394" name="TextBox 20"/>
          <p:cNvSpPr txBox="1">
            <a:spLocks noChangeArrowheads="1"/>
          </p:cNvSpPr>
          <p:nvPr/>
        </p:nvSpPr>
        <p:spPr bwMode="auto">
          <a:xfrm>
            <a:off x="-47625" y="5816600"/>
            <a:ext cx="3429000" cy="315913"/>
          </a:xfrm>
          <a:prstGeom prst="rect">
            <a:avLst/>
          </a:prstGeom>
          <a:noFill/>
          <a:ln w="9525">
            <a:noFill/>
            <a:miter lim="800000"/>
            <a:headEnd/>
            <a:tailEnd/>
          </a:ln>
        </p:spPr>
        <p:txBody>
          <a:bodyPr lIns="84908" tIns="42454" rIns="84908" bIns="42454">
            <a:spAutoFit/>
          </a:bodyPr>
          <a:lstStyle/>
          <a:p>
            <a:pPr eaLnBrk="0">
              <a:spcBef>
                <a:spcPct val="50000"/>
              </a:spcBef>
            </a:pPr>
            <a:r>
              <a:rPr lang="en-US" sz="1500"/>
              <a:t>NAD</a:t>
            </a:r>
            <a:r>
              <a:rPr lang="en-US" sz="1500" baseline="30000"/>
              <a:t>+</a:t>
            </a:r>
            <a:r>
              <a:rPr lang="en-US" sz="1500"/>
              <a:t> + NADPH </a:t>
            </a:r>
            <a:r>
              <a:rPr lang="en-US" sz="1500">
                <a:sym typeface="Wingdings" pitchFamily="2" charset="2"/>
              </a:rPr>
              <a:t></a:t>
            </a:r>
            <a:r>
              <a:rPr lang="en-US" sz="1500"/>
              <a:t> NADH + NADP</a:t>
            </a:r>
            <a:r>
              <a:rPr lang="en-US" sz="1500" baseline="30000"/>
              <a:t>+</a:t>
            </a:r>
          </a:p>
        </p:txBody>
      </p:sp>
      <p:sp>
        <p:nvSpPr>
          <p:cNvPr id="15395" name="Rectangle 118"/>
          <p:cNvSpPr>
            <a:spLocks noChangeArrowheads="1"/>
          </p:cNvSpPr>
          <p:nvPr/>
        </p:nvSpPr>
        <p:spPr bwMode="auto">
          <a:xfrm>
            <a:off x="5429250" y="6056313"/>
            <a:ext cx="2428875" cy="554037"/>
          </a:xfrm>
          <a:prstGeom prst="rect">
            <a:avLst/>
          </a:prstGeom>
          <a:noFill/>
          <a:ln w="9525">
            <a:noFill/>
            <a:miter lim="800000"/>
            <a:headEnd/>
            <a:tailEnd/>
          </a:ln>
        </p:spPr>
        <p:txBody>
          <a:bodyPr>
            <a:spAutoFit/>
          </a:bodyPr>
          <a:lstStyle/>
          <a:p>
            <a:pPr eaLnBrk="0">
              <a:spcBef>
                <a:spcPct val="50000"/>
              </a:spcBef>
            </a:pPr>
            <a:r>
              <a:rPr lang="en-US" sz="1500"/>
              <a:t>NAD(P) transhydrogenase alpha subunit (EC 1.6.1.2)</a:t>
            </a:r>
          </a:p>
        </p:txBody>
      </p:sp>
      <p:sp>
        <p:nvSpPr>
          <p:cNvPr id="15396" name="Rectangle 119"/>
          <p:cNvSpPr>
            <a:spLocks noChangeArrowheads="1"/>
          </p:cNvSpPr>
          <p:nvPr/>
        </p:nvSpPr>
        <p:spPr bwMode="auto">
          <a:xfrm>
            <a:off x="5429250" y="5472113"/>
            <a:ext cx="2428875" cy="554037"/>
          </a:xfrm>
          <a:prstGeom prst="rect">
            <a:avLst/>
          </a:prstGeom>
          <a:noFill/>
          <a:ln w="9525">
            <a:noFill/>
            <a:miter lim="800000"/>
            <a:headEnd/>
            <a:tailEnd/>
          </a:ln>
        </p:spPr>
        <p:txBody>
          <a:bodyPr>
            <a:spAutoFit/>
          </a:bodyPr>
          <a:lstStyle/>
          <a:p>
            <a:pPr eaLnBrk="0">
              <a:spcBef>
                <a:spcPct val="50000"/>
              </a:spcBef>
            </a:pPr>
            <a:r>
              <a:rPr lang="en-US" sz="1500"/>
              <a:t>NAD(P) transhydrogenase subunit beta (EC 1.6.1.2)</a:t>
            </a:r>
          </a:p>
        </p:txBody>
      </p:sp>
      <p:sp>
        <p:nvSpPr>
          <p:cNvPr id="15397" name="TextBox 20"/>
          <p:cNvSpPr txBox="1">
            <a:spLocks noChangeArrowheads="1"/>
          </p:cNvSpPr>
          <p:nvPr/>
        </p:nvSpPr>
        <p:spPr bwMode="auto">
          <a:xfrm>
            <a:off x="-47625" y="5151438"/>
            <a:ext cx="1214438" cy="315912"/>
          </a:xfrm>
          <a:prstGeom prst="rect">
            <a:avLst/>
          </a:prstGeom>
          <a:noFill/>
          <a:ln w="9525">
            <a:noFill/>
            <a:miter lim="800000"/>
            <a:headEnd/>
            <a:tailEnd/>
          </a:ln>
        </p:spPr>
        <p:txBody>
          <a:bodyPr lIns="84908" tIns="42454" rIns="84908" bIns="42454">
            <a:spAutoFit/>
          </a:bodyPr>
          <a:lstStyle/>
          <a:p>
            <a:pPr eaLnBrk="0">
              <a:spcBef>
                <a:spcPct val="50000"/>
              </a:spcBef>
            </a:pPr>
            <a:r>
              <a:rPr lang="en-US" sz="1500" b="1">
                <a:solidFill>
                  <a:srgbClr val="C00000"/>
                </a:solidFill>
              </a:rPr>
              <a:t>REACTION</a:t>
            </a:r>
            <a:endParaRPr lang="en-US" sz="1500" b="1" baseline="30000">
              <a:solidFill>
                <a:srgbClr val="C00000"/>
              </a:solidFill>
            </a:endParaRPr>
          </a:p>
        </p:txBody>
      </p:sp>
      <p:sp>
        <p:nvSpPr>
          <p:cNvPr id="15398" name="TextBox 20"/>
          <p:cNvSpPr txBox="1">
            <a:spLocks noChangeArrowheads="1"/>
          </p:cNvSpPr>
          <p:nvPr/>
        </p:nvSpPr>
        <p:spPr bwMode="auto">
          <a:xfrm>
            <a:off x="5429250" y="5151438"/>
            <a:ext cx="2000250" cy="315912"/>
          </a:xfrm>
          <a:prstGeom prst="rect">
            <a:avLst/>
          </a:prstGeom>
          <a:noFill/>
          <a:ln w="9525">
            <a:noFill/>
            <a:miter lim="800000"/>
            <a:headEnd/>
            <a:tailEnd/>
          </a:ln>
        </p:spPr>
        <p:txBody>
          <a:bodyPr lIns="84908" tIns="42454" rIns="84908" bIns="42454">
            <a:spAutoFit/>
          </a:bodyPr>
          <a:lstStyle/>
          <a:p>
            <a:pPr eaLnBrk="0">
              <a:spcBef>
                <a:spcPct val="50000"/>
              </a:spcBef>
            </a:pPr>
            <a:r>
              <a:rPr lang="en-US" sz="1500" b="1">
                <a:solidFill>
                  <a:srgbClr val="C00000"/>
                </a:solidFill>
              </a:rPr>
              <a:t>FUNCTIONAL ROLE</a:t>
            </a:r>
            <a:endParaRPr lang="en-US" sz="1500" b="1" baseline="30000">
              <a:solidFill>
                <a:srgbClr val="C00000"/>
              </a:solidFill>
            </a:endParaRPr>
          </a:p>
        </p:txBody>
      </p:sp>
      <p:sp>
        <p:nvSpPr>
          <p:cNvPr id="15399" name="TextBox 20"/>
          <p:cNvSpPr txBox="1">
            <a:spLocks noChangeArrowheads="1"/>
          </p:cNvSpPr>
          <p:nvPr/>
        </p:nvSpPr>
        <p:spPr bwMode="auto">
          <a:xfrm>
            <a:off x="8143875" y="5151438"/>
            <a:ext cx="714375" cy="315912"/>
          </a:xfrm>
          <a:prstGeom prst="rect">
            <a:avLst/>
          </a:prstGeom>
          <a:noFill/>
          <a:ln w="9525">
            <a:noFill/>
            <a:miter lim="800000"/>
            <a:headEnd/>
            <a:tailEnd/>
          </a:ln>
        </p:spPr>
        <p:txBody>
          <a:bodyPr lIns="84908" tIns="42454" rIns="84908" bIns="42454">
            <a:spAutoFit/>
          </a:bodyPr>
          <a:lstStyle/>
          <a:p>
            <a:pPr eaLnBrk="0">
              <a:spcBef>
                <a:spcPct val="50000"/>
              </a:spcBef>
            </a:pPr>
            <a:r>
              <a:rPr lang="en-US" sz="1500" b="1">
                <a:solidFill>
                  <a:srgbClr val="C00000"/>
                </a:solidFill>
              </a:rPr>
              <a:t>GENE</a:t>
            </a:r>
            <a:endParaRPr lang="en-US" sz="1500" b="1" baseline="30000">
              <a:solidFill>
                <a:srgbClr val="C00000"/>
              </a:solidFill>
            </a:endParaRPr>
          </a:p>
        </p:txBody>
      </p:sp>
      <p:sp>
        <p:nvSpPr>
          <p:cNvPr id="15400" name="TextBox 20"/>
          <p:cNvSpPr txBox="1">
            <a:spLocks noChangeArrowheads="1"/>
          </p:cNvSpPr>
          <p:nvPr/>
        </p:nvSpPr>
        <p:spPr bwMode="auto">
          <a:xfrm>
            <a:off x="8143875" y="5591175"/>
            <a:ext cx="928688" cy="317500"/>
          </a:xfrm>
          <a:prstGeom prst="rect">
            <a:avLst/>
          </a:prstGeom>
          <a:noFill/>
          <a:ln w="9525">
            <a:noFill/>
            <a:miter lim="800000"/>
            <a:headEnd/>
            <a:tailEnd/>
          </a:ln>
        </p:spPr>
        <p:txBody>
          <a:bodyPr lIns="84908" tIns="42454" rIns="84908" bIns="42454">
            <a:spAutoFit/>
          </a:bodyPr>
          <a:lstStyle/>
          <a:p>
            <a:pPr eaLnBrk="0">
              <a:spcBef>
                <a:spcPct val="50000"/>
              </a:spcBef>
            </a:pPr>
            <a:r>
              <a:rPr lang="en-US" sz="1500"/>
              <a:t>peg.100</a:t>
            </a:r>
            <a:endParaRPr lang="en-US" sz="1500" baseline="30000"/>
          </a:p>
        </p:txBody>
      </p:sp>
      <p:sp>
        <p:nvSpPr>
          <p:cNvPr id="15401" name="TextBox 20"/>
          <p:cNvSpPr txBox="1">
            <a:spLocks noChangeArrowheads="1"/>
          </p:cNvSpPr>
          <p:nvPr/>
        </p:nvSpPr>
        <p:spPr bwMode="auto">
          <a:xfrm>
            <a:off x="8143875" y="6175375"/>
            <a:ext cx="928688" cy="315913"/>
          </a:xfrm>
          <a:prstGeom prst="rect">
            <a:avLst/>
          </a:prstGeom>
          <a:noFill/>
          <a:ln w="9525">
            <a:noFill/>
            <a:miter lim="800000"/>
            <a:headEnd/>
            <a:tailEnd/>
          </a:ln>
        </p:spPr>
        <p:txBody>
          <a:bodyPr lIns="84908" tIns="42454" rIns="84908" bIns="42454">
            <a:spAutoFit/>
          </a:bodyPr>
          <a:lstStyle/>
          <a:p>
            <a:pPr eaLnBrk="0">
              <a:spcBef>
                <a:spcPct val="50000"/>
              </a:spcBef>
            </a:pPr>
            <a:r>
              <a:rPr lang="en-US" sz="1500"/>
              <a:t>peg.101</a:t>
            </a:r>
            <a:endParaRPr lang="en-US" sz="1500" baseline="30000"/>
          </a:p>
        </p:txBody>
      </p:sp>
      <p:cxnSp>
        <p:nvCxnSpPr>
          <p:cNvPr id="15402" name="Straight Arrow Connector 128"/>
          <p:cNvCxnSpPr>
            <a:cxnSpLocks noChangeShapeType="1"/>
            <a:stCxn id="15396" idx="3"/>
            <a:endCxn id="15400" idx="1"/>
          </p:cNvCxnSpPr>
          <p:nvPr/>
        </p:nvCxnSpPr>
        <p:spPr bwMode="auto">
          <a:xfrm>
            <a:off x="7858125" y="5749925"/>
            <a:ext cx="285750" cy="1588"/>
          </a:xfrm>
          <a:prstGeom prst="straightConnector1">
            <a:avLst/>
          </a:prstGeom>
          <a:noFill/>
          <a:ln w="38100" algn="ctr">
            <a:solidFill>
              <a:srgbClr val="C00000"/>
            </a:solidFill>
            <a:round/>
            <a:headEnd/>
            <a:tailEnd type="arrow" w="med" len="med"/>
          </a:ln>
        </p:spPr>
      </p:cxnSp>
      <p:cxnSp>
        <p:nvCxnSpPr>
          <p:cNvPr id="15403" name="Straight Arrow Connector 133"/>
          <p:cNvCxnSpPr>
            <a:cxnSpLocks noChangeShapeType="1"/>
            <a:stCxn id="15395" idx="3"/>
            <a:endCxn id="15401" idx="1"/>
          </p:cNvCxnSpPr>
          <p:nvPr/>
        </p:nvCxnSpPr>
        <p:spPr bwMode="auto">
          <a:xfrm>
            <a:off x="7858125" y="6334125"/>
            <a:ext cx="285750" cy="1588"/>
          </a:xfrm>
          <a:prstGeom prst="straightConnector1">
            <a:avLst/>
          </a:prstGeom>
          <a:noFill/>
          <a:ln w="38100" algn="ctr">
            <a:solidFill>
              <a:srgbClr val="C00000"/>
            </a:solidFill>
            <a:round/>
            <a:headEnd/>
            <a:tailEnd type="arrow" w="med" len="med"/>
          </a:ln>
        </p:spPr>
      </p:cxnSp>
      <p:sp>
        <p:nvSpPr>
          <p:cNvPr id="15404" name="TextBox 20"/>
          <p:cNvSpPr txBox="1">
            <a:spLocks noChangeArrowheads="1"/>
          </p:cNvSpPr>
          <p:nvPr/>
        </p:nvSpPr>
        <p:spPr bwMode="auto">
          <a:xfrm>
            <a:off x="3714750" y="5151438"/>
            <a:ext cx="1214438" cy="315912"/>
          </a:xfrm>
          <a:prstGeom prst="rect">
            <a:avLst/>
          </a:prstGeom>
          <a:noFill/>
          <a:ln w="9525">
            <a:noFill/>
            <a:miter lim="800000"/>
            <a:headEnd/>
            <a:tailEnd/>
          </a:ln>
        </p:spPr>
        <p:txBody>
          <a:bodyPr lIns="84908" tIns="42454" rIns="84908" bIns="42454">
            <a:spAutoFit/>
          </a:bodyPr>
          <a:lstStyle/>
          <a:p>
            <a:pPr eaLnBrk="0">
              <a:spcBef>
                <a:spcPct val="50000"/>
              </a:spcBef>
            </a:pPr>
            <a:r>
              <a:rPr lang="en-US" sz="1500" b="1">
                <a:solidFill>
                  <a:srgbClr val="C00000"/>
                </a:solidFill>
              </a:rPr>
              <a:t>COMPLEX</a:t>
            </a:r>
            <a:endParaRPr lang="en-US" sz="1500" b="1" baseline="30000">
              <a:solidFill>
                <a:srgbClr val="C00000"/>
              </a:solidFill>
            </a:endParaRPr>
          </a:p>
        </p:txBody>
      </p:sp>
      <p:sp>
        <p:nvSpPr>
          <p:cNvPr id="15405" name="Rectangle 140"/>
          <p:cNvSpPr>
            <a:spLocks noChangeArrowheads="1"/>
          </p:cNvSpPr>
          <p:nvPr/>
        </p:nvSpPr>
        <p:spPr bwMode="auto">
          <a:xfrm>
            <a:off x="3714750" y="5813425"/>
            <a:ext cx="1428750" cy="322263"/>
          </a:xfrm>
          <a:prstGeom prst="rect">
            <a:avLst/>
          </a:prstGeom>
          <a:noFill/>
          <a:ln w="9525">
            <a:noFill/>
            <a:miter lim="800000"/>
            <a:headEnd/>
            <a:tailEnd/>
          </a:ln>
        </p:spPr>
        <p:txBody>
          <a:bodyPr>
            <a:spAutoFit/>
          </a:bodyPr>
          <a:lstStyle/>
          <a:p>
            <a:pPr eaLnBrk="0">
              <a:spcBef>
                <a:spcPct val="50000"/>
              </a:spcBef>
            </a:pPr>
            <a:r>
              <a:rPr lang="en-US" sz="1500"/>
              <a:t>Gene complex</a:t>
            </a:r>
          </a:p>
        </p:txBody>
      </p:sp>
      <p:cxnSp>
        <p:nvCxnSpPr>
          <p:cNvPr id="15406" name="Straight Arrow Connector 141"/>
          <p:cNvCxnSpPr>
            <a:cxnSpLocks noChangeShapeType="1"/>
            <a:stCxn id="15405" idx="3"/>
            <a:endCxn id="15396" idx="1"/>
          </p:cNvCxnSpPr>
          <p:nvPr/>
        </p:nvCxnSpPr>
        <p:spPr bwMode="auto">
          <a:xfrm flipV="1">
            <a:off x="5143500" y="5749925"/>
            <a:ext cx="285750" cy="223838"/>
          </a:xfrm>
          <a:prstGeom prst="straightConnector1">
            <a:avLst/>
          </a:prstGeom>
          <a:noFill/>
          <a:ln w="38100" algn="ctr">
            <a:solidFill>
              <a:srgbClr val="C00000"/>
            </a:solidFill>
            <a:round/>
            <a:headEnd/>
            <a:tailEnd type="arrow" w="med" len="med"/>
          </a:ln>
        </p:spPr>
      </p:cxnSp>
      <p:cxnSp>
        <p:nvCxnSpPr>
          <p:cNvPr id="15407" name="Straight Arrow Connector 144"/>
          <p:cNvCxnSpPr>
            <a:cxnSpLocks noChangeShapeType="1"/>
            <a:stCxn id="15394" idx="3"/>
            <a:endCxn id="15405" idx="1"/>
          </p:cNvCxnSpPr>
          <p:nvPr/>
        </p:nvCxnSpPr>
        <p:spPr bwMode="auto">
          <a:xfrm>
            <a:off x="3381375" y="5973763"/>
            <a:ext cx="333375" cy="0"/>
          </a:xfrm>
          <a:prstGeom prst="straightConnector1">
            <a:avLst/>
          </a:prstGeom>
          <a:noFill/>
          <a:ln w="38100" algn="ctr">
            <a:solidFill>
              <a:srgbClr val="C00000"/>
            </a:solidFill>
            <a:round/>
            <a:headEnd/>
            <a:tailEnd type="arrow" w="med" len="med"/>
          </a:ln>
        </p:spPr>
      </p:cxnSp>
      <p:cxnSp>
        <p:nvCxnSpPr>
          <p:cNvPr id="15408" name="Straight Arrow Connector 153"/>
          <p:cNvCxnSpPr>
            <a:cxnSpLocks noChangeShapeType="1"/>
            <a:stCxn id="15405" idx="3"/>
            <a:endCxn id="15395" idx="1"/>
          </p:cNvCxnSpPr>
          <p:nvPr/>
        </p:nvCxnSpPr>
        <p:spPr bwMode="auto">
          <a:xfrm>
            <a:off x="5143500" y="5973763"/>
            <a:ext cx="285750" cy="360362"/>
          </a:xfrm>
          <a:prstGeom prst="straightConnector1">
            <a:avLst/>
          </a:prstGeom>
          <a:noFill/>
          <a:ln w="38100" algn="ctr">
            <a:solidFill>
              <a:srgbClr val="C00000"/>
            </a:solidFill>
            <a:round/>
            <a:headEnd/>
            <a:tailEnd type="arrow" w="med" len="med"/>
          </a:ln>
        </p:spPr>
      </p:cxnSp>
      <p:sp>
        <p:nvSpPr>
          <p:cNvPr id="52" name="Title 3"/>
          <p:cNvSpPr txBox="1">
            <a:spLocks/>
          </p:cNvSpPr>
          <p:nvPr/>
        </p:nvSpPr>
        <p:spPr>
          <a:xfrm>
            <a:off x="457200" y="152400"/>
            <a:ext cx="8228013" cy="485775"/>
          </a:xfrm>
          <a:prstGeom prst="rect">
            <a:avLst/>
          </a:prstGeom>
        </p:spPr>
        <p:txBody>
          <a:bodyPr/>
          <a:lstStyle/>
          <a:p>
            <a:pPr algn="ctr" eaLnBrk="0">
              <a:defRPr/>
            </a:pPr>
            <a:r>
              <a:rPr lang="en-US" sz="2600" kern="0" dirty="0">
                <a:latin typeface="+mj-lt"/>
                <a:ea typeface="+mj-ea"/>
                <a:cs typeface="+mj-cs"/>
              </a:rPr>
              <a:t>Biochemistry Database in the SEED</a:t>
            </a:r>
          </a:p>
        </p:txBody>
      </p:sp>
      <p:sp>
        <p:nvSpPr>
          <p:cNvPr id="53"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4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40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40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94" grpId="0"/>
      <p:bldP spid="15395" grpId="0"/>
      <p:bldP spid="15396" grpId="0"/>
      <p:bldP spid="15397" grpId="0"/>
      <p:bldP spid="15398" grpId="0"/>
      <p:bldP spid="15399" grpId="0"/>
      <p:bldP spid="15400" grpId="0"/>
      <p:bldP spid="15401" grpId="0"/>
      <p:bldP spid="15404" grpId="0"/>
      <p:bldP spid="154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75296"/>
            <a:ext cx="8229600" cy="1143000"/>
          </a:xfrm>
        </p:spPr>
        <p:txBody>
          <a:bodyPr/>
          <a:lstStyle/>
          <a:p>
            <a:pPr algn="ctr" eaLnBrk="1"/>
            <a:r>
              <a:rPr lang="en-US" dirty="0" smtClean="0"/>
              <a:t>Biomass Objective Function</a:t>
            </a:r>
          </a:p>
        </p:txBody>
      </p:sp>
      <p:sp>
        <p:nvSpPr>
          <p:cNvPr id="15363" name="Text Box 17"/>
          <p:cNvSpPr txBox="1">
            <a:spLocks noChangeArrowheads="1"/>
          </p:cNvSpPr>
          <p:nvPr/>
        </p:nvSpPr>
        <p:spPr bwMode="auto">
          <a:xfrm>
            <a:off x="0" y="805542"/>
            <a:ext cx="9144000" cy="314325"/>
          </a:xfrm>
          <a:prstGeom prst="rect">
            <a:avLst/>
          </a:prstGeom>
          <a:noFill/>
          <a:ln w="9525">
            <a:noFill/>
            <a:miter lim="800000"/>
            <a:headEnd/>
            <a:tailEnd/>
          </a:ln>
        </p:spPr>
        <p:txBody>
          <a:bodyPr lIns="84908" tIns="42454" rIns="84908" bIns="42454">
            <a:spAutoFit/>
          </a:bodyPr>
          <a:lstStyle/>
          <a:p>
            <a:pPr eaLnBrk="0">
              <a:spcBef>
                <a:spcPct val="50000"/>
              </a:spcBef>
              <a:buFontTx/>
              <a:buChar char="•"/>
            </a:pPr>
            <a:r>
              <a:rPr lang="en-US" sz="1600" dirty="0"/>
              <a:t>To test growth of the model, we build a biomass objective function template</a:t>
            </a:r>
          </a:p>
        </p:txBody>
      </p:sp>
      <p:grpSp>
        <p:nvGrpSpPr>
          <p:cNvPr id="2" name="Group 28"/>
          <p:cNvGrpSpPr>
            <a:grpSpLocks/>
          </p:cNvGrpSpPr>
          <p:nvPr/>
        </p:nvGrpSpPr>
        <p:grpSpPr bwMode="auto">
          <a:xfrm>
            <a:off x="7543800" y="2432050"/>
            <a:ext cx="1447800" cy="1722438"/>
            <a:chOff x="4752" y="1920"/>
            <a:chExt cx="912" cy="1085"/>
          </a:xfrm>
        </p:grpSpPr>
        <p:sp>
          <p:nvSpPr>
            <p:cNvPr id="15411" name="Text Box 19"/>
            <p:cNvSpPr txBox="1">
              <a:spLocks noChangeArrowheads="1"/>
            </p:cNvSpPr>
            <p:nvPr/>
          </p:nvSpPr>
          <p:spPr bwMode="auto">
            <a:xfrm>
              <a:off x="4848" y="2772"/>
              <a:ext cx="674" cy="233"/>
            </a:xfrm>
            <a:prstGeom prst="rect">
              <a:avLst/>
            </a:prstGeom>
            <a:noFill/>
            <a:ln w="9525">
              <a:noFill/>
              <a:miter lim="800000"/>
              <a:headEnd/>
              <a:tailEnd/>
            </a:ln>
          </p:spPr>
          <p:txBody>
            <a:bodyPr wrap="none">
              <a:spAutoFit/>
            </a:bodyPr>
            <a:lstStyle/>
            <a:p>
              <a:pPr algn="ctr" eaLnBrk="0">
                <a:spcBef>
                  <a:spcPct val="50000"/>
                </a:spcBef>
              </a:pPr>
              <a:r>
                <a:rPr lang="en-US">
                  <a:solidFill>
                    <a:srgbClr val="008000"/>
                  </a:solidFill>
                </a:rPr>
                <a:t>Biomass</a:t>
              </a:r>
            </a:p>
          </p:txBody>
        </p:sp>
        <p:pic>
          <p:nvPicPr>
            <p:cNvPr id="15412" name="Picture 20"/>
            <p:cNvPicPr>
              <a:picLocks noChangeAspect="1" noChangeArrowheads="1"/>
            </p:cNvPicPr>
            <p:nvPr/>
          </p:nvPicPr>
          <p:blipFill>
            <a:blip r:embed="rId2"/>
            <a:srcRect/>
            <a:stretch>
              <a:fillRect/>
            </a:stretch>
          </p:blipFill>
          <p:spPr bwMode="auto">
            <a:xfrm>
              <a:off x="4752" y="1920"/>
              <a:ext cx="912" cy="858"/>
            </a:xfrm>
            <a:prstGeom prst="rect">
              <a:avLst/>
            </a:prstGeom>
            <a:noFill/>
            <a:ln w="25400">
              <a:solidFill>
                <a:srgbClr val="0000FF"/>
              </a:solidFill>
              <a:miter lim="800000"/>
              <a:headEnd/>
              <a:tailEnd/>
            </a:ln>
          </p:spPr>
        </p:pic>
      </p:grpSp>
      <p:sp>
        <p:nvSpPr>
          <p:cNvPr id="15365" name="Text Box 21"/>
          <p:cNvSpPr txBox="1">
            <a:spLocks noChangeArrowheads="1"/>
          </p:cNvSpPr>
          <p:nvPr/>
        </p:nvSpPr>
        <p:spPr bwMode="auto">
          <a:xfrm>
            <a:off x="5949950" y="1552575"/>
            <a:ext cx="658813"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DNA</a:t>
            </a:r>
          </a:p>
        </p:txBody>
      </p:sp>
      <p:sp>
        <p:nvSpPr>
          <p:cNvPr id="15366" name="Text Box 22"/>
          <p:cNvSpPr txBox="1">
            <a:spLocks noChangeArrowheads="1"/>
          </p:cNvSpPr>
          <p:nvPr/>
        </p:nvSpPr>
        <p:spPr bwMode="auto">
          <a:xfrm>
            <a:off x="5949950" y="1978025"/>
            <a:ext cx="658813"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RNA</a:t>
            </a:r>
          </a:p>
        </p:txBody>
      </p:sp>
      <p:sp>
        <p:nvSpPr>
          <p:cNvPr id="15367" name="Text Box 23"/>
          <p:cNvSpPr txBox="1">
            <a:spLocks noChangeArrowheads="1"/>
          </p:cNvSpPr>
          <p:nvPr/>
        </p:nvSpPr>
        <p:spPr bwMode="auto">
          <a:xfrm>
            <a:off x="5707063" y="2384425"/>
            <a:ext cx="901700"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Protein</a:t>
            </a:r>
          </a:p>
        </p:txBody>
      </p:sp>
      <p:sp>
        <p:nvSpPr>
          <p:cNvPr id="15368" name="Text Box 24"/>
          <p:cNvSpPr txBox="1">
            <a:spLocks noChangeArrowheads="1"/>
          </p:cNvSpPr>
          <p:nvPr/>
        </p:nvSpPr>
        <p:spPr bwMode="auto">
          <a:xfrm>
            <a:off x="5578475" y="3729038"/>
            <a:ext cx="1030288"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Cell wall</a:t>
            </a:r>
          </a:p>
        </p:txBody>
      </p:sp>
      <p:sp>
        <p:nvSpPr>
          <p:cNvPr id="15369" name="Text Box 25"/>
          <p:cNvSpPr txBox="1">
            <a:spLocks noChangeArrowheads="1"/>
          </p:cNvSpPr>
          <p:nvPr/>
        </p:nvSpPr>
        <p:spPr bwMode="auto">
          <a:xfrm>
            <a:off x="5834063" y="3213100"/>
            <a:ext cx="774700"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Lipids</a:t>
            </a:r>
          </a:p>
        </p:txBody>
      </p:sp>
      <p:sp>
        <p:nvSpPr>
          <p:cNvPr id="15370" name="Text Box 27"/>
          <p:cNvSpPr txBox="1">
            <a:spLocks noChangeArrowheads="1"/>
          </p:cNvSpPr>
          <p:nvPr/>
        </p:nvSpPr>
        <p:spPr bwMode="auto">
          <a:xfrm>
            <a:off x="2143125" y="2754313"/>
            <a:ext cx="2095500"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Cofactors and ions</a:t>
            </a:r>
          </a:p>
        </p:txBody>
      </p:sp>
      <p:sp>
        <p:nvSpPr>
          <p:cNvPr id="15371" name="Text Box 36"/>
          <p:cNvSpPr txBox="1">
            <a:spLocks noChangeArrowheads="1"/>
          </p:cNvSpPr>
          <p:nvPr/>
        </p:nvSpPr>
        <p:spPr bwMode="auto">
          <a:xfrm>
            <a:off x="5707063" y="1166813"/>
            <a:ext cx="901700"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Energy</a:t>
            </a:r>
          </a:p>
        </p:txBody>
      </p:sp>
      <p:sp>
        <p:nvSpPr>
          <p:cNvPr id="15372" name="Text Box 42"/>
          <p:cNvSpPr txBox="1">
            <a:spLocks noChangeArrowheads="1"/>
          </p:cNvSpPr>
          <p:nvPr/>
        </p:nvSpPr>
        <p:spPr bwMode="auto">
          <a:xfrm>
            <a:off x="2133600" y="1549400"/>
            <a:ext cx="2784475"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dATP, dGTP, dCTP, dTTP</a:t>
            </a:r>
          </a:p>
        </p:txBody>
      </p:sp>
      <p:sp>
        <p:nvSpPr>
          <p:cNvPr id="15373" name="Text Box 43"/>
          <p:cNvSpPr txBox="1">
            <a:spLocks noChangeArrowheads="1"/>
          </p:cNvSpPr>
          <p:nvPr/>
        </p:nvSpPr>
        <p:spPr bwMode="auto">
          <a:xfrm>
            <a:off x="2133600" y="1162050"/>
            <a:ext cx="2257425"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ATP+H2O→ADP+Pi</a:t>
            </a:r>
          </a:p>
        </p:txBody>
      </p:sp>
      <p:sp>
        <p:nvSpPr>
          <p:cNvPr id="15374" name="Text Box 44"/>
          <p:cNvSpPr txBox="1">
            <a:spLocks noChangeArrowheads="1"/>
          </p:cNvSpPr>
          <p:nvPr/>
        </p:nvSpPr>
        <p:spPr bwMode="auto">
          <a:xfrm>
            <a:off x="2133600" y="1974850"/>
            <a:ext cx="2297113"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ATP, GTP, CTP, UTP</a:t>
            </a:r>
          </a:p>
        </p:txBody>
      </p:sp>
      <p:sp>
        <p:nvSpPr>
          <p:cNvPr id="15375" name="Text Box 45"/>
          <p:cNvSpPr txBox="1">
            <a:spLocks noChangeArrowheads="1"/>
          </p:cNvSpPr>
          <p:nvPr/>
        </p:nvSpPr>
        <p:spPr bwMode="auto">
          <a:xfrm>
            <a:off x="2133600" y="2382838"/>
            <a:ext cx="1428750"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Amino acids</a:t>
            </a:r>
          </a:p>
        </p:txBody>
      </p:sp>
      <p:sp>
        <p:nvSpPr>
          <p:cNvPr id="15376" name="Text Box 46"/>
          <p:cNvSpPr txBox="1">
            <a:spLocks noChangeArrowheads="1"/>
          </p:cNvSpPr>
          <p:nvPr/>
        </p:nvSpPr>
        <p:spPr bwMode="auto">
          <a:xfrm>
            <a:off x="2133600" y="3719513"/>
            <a:ext cx="1641475" cy="39370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Peptioglycan</a:t>
            </a:r>
          </a:p>
        </p:txBody>
      </p:sp>
      <p:sp>
        <p:nvSpPr>
          <p:cNvPr id="15377" name="Text Box 47"/>
          <p:cNvSpPr txBox="1">
            <a:spLocks noChangeArrowheads="1"/>
          </p:cNvSpPr>
          <p:nvPr/>
        </p:nvSpPr>
        <p:spPr bwMode="auto">
          <a:xfrm>
            <a:off x="2133600" y="3213100"/>
            <a:ext cx="2320925"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Various acylglycerols</a:t>
            </a:r>
          </a:p>
        </p:txBody>
      </p:sp>
      <p:sp>
        <p:nvSpPr>
          <p:cNvPr id="15378" name="AutoShape 49"/>
          <p:cNvSpPr>
            <a:spLocks/>
          </p:cNvSpPr>
          <p:nvPr/>
        </p:nvSpPr>
        <p:spPr bwMode="auto">
          <a:xfrm>
            <a:off x="6910388" y="1228725"/>
            <a:ext cx="304800" cy="3776663"/>
          </a:xfrm>
          <a:prstGeom prst="rightBrace">
            <a:avLst>
              <a:gd name="adj1" fmla="val 95855"/>
              <a:gd name="adj2" fmla="val 50000"/>
            </a:avLst>
          </a:prstGeom>
          <a:noFill/>
          <a:ln w="9525">
            <a:solidFill>
              <a:schemeClr val="tx1"/>
            </a:solidFill>
            <a:round/>
            <a:headEnd/>
            <a:tailEnd/>
          </a:ln>
        </p:spPr>
        <p:txBody>
          <a:bodyPr wrap="none" lIns="84908" tIns="42454" rIns="84908" bIns="42454" anchor="ctr"/>
          <a:lstStyle/>
          <a:p>
            <a:pPr algn="ctr" eaLnBrk="0">
              <a:spcBef>
                <a:spcPct val="50000"/>
              </a:spcBef>
            </a:pPr>
            <a:endParaRPr lang="en-US"/>
          </a:p>
        </p:txBody>
      </p:sp>
      <p:cxnSp>
        <p:nvCxnSpPr>
          <p:cNvPr id="15379" name="AutoShape 50"/>
          <p:cNvCxnSpPr>
            <a:cxnSpLocks noChangeShapeType="1"/>
            <a:stCxn id="15378" idx="1"/>
          </p:cNvCxnSpPr>
          <p:nvPr/>
        </p:nvCxnSpPr>
        <p:spPr bwMode="auto">
          <a:xfrm rot="10800000" flipH="1">
            <a:off x="7215188" y="3113088"/>
            <a:ext cx="328612" cy="4762"/>
          </a:xfrm>
          <a:prstGeom prst="straightConnector1">
            <a:avLst/>
          </a:prstGeom>
          <a:noFill/>
          <a:ln w="9525">
            <a:solidFill>
              <a:schemeClr val="tx1"/>
            </a:solidFill>
            <a:round/>
            <a:headEnd/>
            <a:tailEnd type="triangle" w="med" len="med"/>
          </a:ln>
        </p:spPr>
      </p:cxnSp>
      <p:cxnSp>
        <p:nvCxnSpPr>
          <p:cNvPr id="15380" name="AutoShape 51"/>
          <p:cNvCxnSpPr>
            <a:cxnSpLocks noChangeShapeType="1"/>
            <a:stCxn id="15373" idx="3"/>
            <a:endCxn id="15371" idx="1"/>
          </p:cNvCxnSpPr>
          <p:nvPr/>
        </p:nvCxnSpPr>
        <p:spPr bwMode="auto">
          <a:xfrm>
            <a:off x="4391025" y="1343025"/>
            <a:ext cx="1316038" cy="4763"/>
          </a:xfrm>
          <a:prstGeom prst="straightConnector1">
            <a:avLst/>
          </a:prstGeom>
          <a:noFill/>
          <a:ln w="9525">
            <a:solidFill>
              <a:schemeClr val="tx1"/>
            </a:solidFill>
            <a:round/>
            <a:headEnd/>
            <a:tailEnd type="triangle" w="med" len="med"/>
          </a:ln>
        </p:spPr>
      </p:cxnSp>
      <p:cxnSp>
        <p:nvCxnSpPr>
          <p:cNvPr id="15381" name="AutoShape 52"/>
          <p:cNvCxnSpPr>
            <a:cxnSpLocks noChangeShapeType="1"/>
            <a:stCxn id="15372" idx="3"/>
            <a:endCxn id="15365" idx="1"/>
          </p:cNvCxnSpPr>
          <p:nvPr/>
        </p:nvCxnSpPr>
        <p:spPr bwMode="auto">
          <a:xfrm>
            <a:off x="4918075" y="1730375"/>
            <a:ext cx="1031875" cy="3175"/>
          </a:xfrm>
          <a:prstGeom prst="straightConnector1">
            <a:avLst/>
          </a:prstGeom>
          <a:noFill/>
          <a:ln w="9525">
            <a:solidFill>
              <a:schemeClr val="tx1"/>
            </a:solidFill>
            <a:round/>
            <a:headEnd/>
            <a:tailEnd type="triangle" w="med" len="med"/>
          </a:ln>
        </p:spPr>
      </p:cxnSp>
      <p:cxnSp>
        <p:nvCxnSpPr>
          <p:cNvPr id="15382" name="AutoShape 53"/>
          <p:cNvCxnSpPr>
            <a:cxnSpLocks noChangeShapeType="1"/>
          </p:cNvCxnSpPr>
          <p:nvPr/>
        </p:nvCxnSpPr>
        <p:spPr bwMode="auto">
          <a:xfrm>
            <a:off x="4430713" y="2076450"/>
            <a:ext cx="1519237" cy="3175"/>
          </a:xfrm>
          <a:prstGeom prst="straightConnector1">
            <a:avLst/>
          </a:prstGeom>
          <a:noFill/>
          <a:ln w="9525">
            <a:solidFill>
              <a:schemeClr val="tx1"/>
            </a:solidFill>
            <a:round/>
            <a:headEnd/>
            <a:tailEnd type="triangle" w="med" len="med"/>
          </a:ln>
        </p:spPr>
      </p:cxnSp>
      <p:cxnSp>
        <p:nvCxnSpPr>
          <p:cNvPr id="15383" name="AutoShape 54"/>
          <p:cNvCxnSpPr>
            <a:cxnSpLocks noChangeShapeType="1"/>
            <a:stCxn id="15375" idx="3"/>
            <a:endCxn id="15367" idx="1"/>
          </p:cNvCxnSpPr>
          <p:nvPr/>
        </p:nvCxnSpPr>
        <p:spPr bwMode="auto">
          <a:xfrm>
            <a:off x="3562350" y="2563813"/>
            <a:ext cx="2144713" cy="1587"/>
          </a:xfrm>
          <a:prstGeom prst="straightConnector1">
            <a:avLst/>
          </a:prstGeom>
          <a:noFill/>
          <a:ln w="9525">
            <a:solidFill>
              <a:schemeClr val="tx1"/>
            </a:solidFill>
            <a:round/>
            <a:headEnd/>
            <a:tailEnd type="triangle" w="med" len="med"/>
          </a:ln>
        </p:spPr>
      </p:cxnSp>
      <p:cxnSp>
        <p:nvCxnSpPr>
          <p:cNvPr id="15384" name="AutoShape 55"/>
          <p:cNvCxnSpPr>
            <a:cxnSpLocks noChangeShapeType="1"/>
            <a:stCxn id="15376" idx="3"/>
            <a:endCxn id="15368" idx="1"/>
          </p:cNvCxnSpPr>
          <p:nvPr/>
        </p:nvCxnSpPr>
        <p:spPr bwMode="auto">
          <a:xfrm flipV="1">
            <a:off x="3775075" y="3910013"/>
            <a:ext cx="1803400" cy="6350"/>
          </a:xfrm>
          <a:prstGeom prst="straightConnector1">
            <a:avLst/>
          </a:prstGeom>
          <a:noFill/>
          <a:ln w="9525">
            <a:solidFill>
              <a:schemeClr val="tx1"/>
            </a:solidFill>
            <a:round/>
            <a:headEnd/>
            <a:tailEnd type="triangle" w="med" len="med"/>
          </a:ln>
        </p:spPr>
      </p:cxnSp>
      <p:cxnSp>
        <p:nvCxnSpPr>
          <p:cNvPr id="15385" name="AutoShape 56"/>
          <p:cNvCxnSpPr>
            <a:cxnSpLocks noChangeShapeType="1"/>
            <a:stCxn id="15377" idx="3"/>
            <a:endCxn id="15369" idx="1"/>
          </p:cNvCxnSpPr>
          <p:nvPr/>
        </p:nvCxnSpPr>
        <p:spPr bwMode="auto">
          <a:xfrm>
            <a:off x="4454525" y="3394075"/>
            <a:ext cx="1379538" cy="1588"/>
          </a:xfrm>
          <a:prstGeom prst="straightConnector1">
            <a:avLst/>
          </a:prstGeom>
          <a:noFill/>
          <a:ln w="9525">
            <a:solidFill>
              <a:schemeClr val="tx1"/>
            </a:solidFill>
            <a:round/>
            <a:headEnd/>
            <a:tailEnd type="triangle" w="med" len="med"/>
          </a:ln>
        </p:spPr>
      </p:cxnSp>
      <p:pic>
        <p:nvPicPr>
          <p:cNvPr id="15386" name="Picture 58"/>
          <p:cNvPicPr>
            <a:picLocks noChangeAspect="1" noChangeArrowheads="1"/>
          </p:cNvPicPr>
          <p:nvPr/>
        </p:nvPicPr>
        <p:blipFill>
          <a:blip r:embed="rId3"/>
          <a:srcRect/>
          <a:stretch>
            <a:fillRect/>
          </a:stretch>
        </p:blipFill>
        <p:spPr bwMode="auto">
          <a:xfrm>
            <a:off x="52388" y="1876425"/>
            <a:ext cx="1852612" cy="2209800"/>
          </a:xfrm>
          <a:prstGeom prst="rect">
            <a:avLst/>
          </a:prstGeom>
          <a:noFill/>
          <a:ln w="9525">
            <a:noFill/>
            <a:miter lim="800000"/>
            <a:headEnd/>
            <a:tailEnd/>
          </a:ln>
        </p:spPr>
      </p:pic>
      <p:sp>
        <p:nvSpPr>
          <p:cNvPr id="15387" name="AutoShape 61"/>
          <p:cNvSpPr>
            <a:spLocks/>
          </p:cNvSpPr>
          <p:nvPr/>
        </p:nvSpPr>
        <p:spPr bwMode="auto">
          <a:xfrm flipH="1">
            <a:off x="1914525" y="1228725"/>
            <a:ext cx="304800" cy="3848100"/>
          </a:xfrm>
          <a:prstGeom prst="rightBrace">
            <a:avLst>
              <a:gd name="adj1" fmla="val 95856"/>
              <a:gd name="adj2" fmla="val 50000"/>
            </a:avLst>
          </a:prstGeom>
          <a:noFill/>
          <a:ln w="9525">
            <a:solidFill>
              <a:schemeClr val="tx1"/>
            </a:solidFill>
            <a:round/>
            <a:headEnd/>
            <a:tailEnd/>
          </a:ln>
        </p:spPr>
        <p:txBody>
          <a:bodyPr wrap="none" lIns="84908" tIns="42454" rIns="84908" bIns="42454" anchor="ctr"/>
          <a:lstStyle/>
          <a:p>
            <a:pPr algn="ctr" eaLnBrk="0">
              <a:spcBef>
                <a:spcPct val="50000"/>
              </a:spcBef>
            </a:pPr>
            <a:endParaRPr lang="en-US"/>
          </a:p>
        </p:txBody>
      </p:sp>
      <p:sp>
        <p:nvSpPr>
          <p:cNvPr id="15388" name="Text Box 62"/>
          <p:cNvSpPr txBox="1">
            <a:spLocks noChangeArrowheads="1"/>
          </p:cNvSpPr>
          <p:nvPr/>
        </p:nvSpPr>
        <p:spPr bwMode="auto">
          <a:xfrm>
            <a:off x="428625" y="1152525"/>
            <a:ext cx="1095375"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00FF"/>
                </a:solidFill>
              </a:rPr>
              <a:t>Nutrients</a:t>
            </a:r>
          </a:p>
        </p:txBody>
      </p:sp>
      <p:cxnSp>
        <p:nvCxnSpPr>
          <p:cNvPr id="15389" name="AutoShape 63"/>
          <p:cNvCxnSpPr>
            <a:cxnSpLocks noChangeShapeType="1"/>
            <a:stCxn id="15388" idx="2"/>
          </p:cNvCxnSpPr>
          <p:nvPr/>
        </p:nvCxnSpPr>
        <p:spPr bwMode="auto">
          <a:xfrm rot="16200000" flipH="1">
            <a:off x="796132" y="1694656"/>
            <a:ext cx="361950" cy="1587"/>
          </a:xfrm>
          <a:prstGeom prst="straightConnector1">
            <a:avLst/>
          </a:prstGeom>
          <a:noFill/>
          <a:ln w="9525">
            <a:solidFill>
              <a:schemeClr val="tx1"/>
            </a:solidFill>
            <a:round/>
            <a:headEnd/>
            <a:tailEnd type="triangle" w="med" len="med"/>
          </a:ln>
        </p:spPr>
      </p:cxnSp>
      <p:sp>
        <p:nvSpPr>
          <p:cNvPr id="15390" name="Text Box 17"/>
          <p:cNvSpPr txBox="1">
            <a:spLocks noChangeArrowheads="1"/>
          </p:cNvSpPr>
          <p:nvPr/>
        </p:nvSpPr>
        <p:spPr bwMode="auto">
          <a:xfrm>
            <a:off x="0" y="5229225"/>
            <a:ext cx="9144000" cy="1247775"/>
          </a:xfrm>
          <a:prstGeom prst="rect">
            <a:avLst/>
          </a:prstGeom>
          <a:noFill/>
          <a:ln w="9525">
            <a:noFill/>
            <a:miter lim="800000"/>
            <a:headEnd/>
            <a:tailEnd/>
          </a:ln>
        </p:spPr>
        <p:txBody>
          <a:bodyPr lIns="84908" tIns="42454" rIns="84908" bIns="42454">
            <a:spAutoFit/>
          </a:bodyPr>
          <a:lstStyle/>
          <a:p>
            <a:pPr eaLnBrk="0">
              <a:spcBef>
                <a:spcPct val="50000"/>
              </a:spcBef>
              <a:buFontTx/>
              <a:buChar char="•"/>
            </a:pPr>
            <a:r>
              <a:rPr lang="en-US" sz="1600" dirty="0"/>
              <a:t>Each biomass component may be rejected from the biomass reaction of a model based on the following criteria:</a:t>
            </a:r>
          </a:p>
          <a:p>
            <a:pPr lvl="1" eaLnBrk="0">
              <a:spcBef>
                <a:spcPct val="50000"/>
              </a:spcBef>
              <a:buFontTx/>
              <a:buChar char="•"/>
            </a:pPr>
            <a:r>
              <a:rPr lang="en-US" sz="1600" dirty="0"/>
              <a:t>Subsystem representation</a:t>
            </a:r>
          </a:p>
          <a:p>
            <a:pPr lvl="1" eaLnBrk="0">
              <a:spcBef>
                <a:spcPct val="50000"/>
              </a:spcBef>
              <a:buFont typeface="Arial" pitchFamily="34" charset="0"/>
              <a:buChar char="•"/>
            </a:pPr>
            <a:r>
              <a:rPr lang="en-US" sz="1600" dirty="0"/>
              <a:t>Functional role presence</a:t>
            </a:r>
          </a:p>
        </p:txBody>
      </p:sp>
      <p:sp>
        <p:nvSpPr>
          <p:cNvPr id="15391" name="TextBox 34"/>
          <p:cNvSpPr txBox="1">
            <a:spLocks noChangeArrowheads="1"/>
          </p:cNvSpPr>
          <p:nvPr/>
        </p:nvSpPr>
        <p:spPr bwMode="auto">
          <a:xfrm>
            <a:off x="4060825" y="5791200"/>
            <a:ext cx="1408113" cy="320675"/>
          </a:xfrm>
          <a:prstGeom prst="rect">
            <a:avLst/>
          </a:prstGeom>
          <a:noFill/>
          <a:ln w="9525">
            <a:noFill/>
            <a:miter lim="800000"/>
            <a:headEnd/>
            <a:tailEnd/>
          </a:ln>
        </p:spPr>
        <p:txBody>
          <a:bodyPr wrap="none">
            <a:spAutoFit/>
          </a:bodyPr>
          <a:lstStyle/>
          <a:p>
            <a:pPr marL="0" lvl="1">
              <a:buFont typeface="Arial" pitchFamily="34" charset="0"/>
              <a:buChar char="•"/>
            </a:pPr>
            <a:r>
              <a:rPr lang="en-US" sz="1600"/>
              <a:t>Taxonomy</a:t>
            </a:r>
          </a:p>
        </p:txBody>
      </p:sp>
      <p:sp>
        <p:nvSpPr>
          <p:cNvPr id="15392" name="TextBox 35"/>
          <p:cNvSpPr txBox="1">
            <a:spLocks noChangeArrowheads="1"/>
          </p:cNvSpPr>
          <p:nvPr/>
        </p:nvSpPr>
        <p:spPr bwMode="auto">
          <a:xfrm>
            <a:off x="4060825" y="6149975"/>
            <a:ext cx="1781175" cy="320675"/>
          </a:xfrm>
          <a:prstGeom prst="rect">
            <a:avLst/>
          </a:prstGeom>
          <a:noFill/>
          <a:ln w="9525">
            <a:noFill/>
            <a:miter lim="800000"/>
            <a:headEnd/>
            <a:tailEnd/>
          </a:ln>
        </p:spPr>
        <p:txBody>
          <a:bodyPr wrap="none">
            <a:spAutoFit/>
          </a:bodyPr>
          <a:lstStyle/>
          <a:p>
            <a:pPr marL="0" lvl="1">
              <a:buFont typeface="Arial" pitchFamily="34" charset="0"/>
              <a:buChar char="•"/>
            </a:pPr>
            <a:r>
              <a:rPr lang="en-US" sz="1600"/>
              <a:t>Cell wall types</a:t>
            </a:r>
          </a:p>
        </p:txBody>
      </p:sp>
      <p:cxnSp>
        <p:nvCxnSpPr>
          <p:cNvPr id="15393" name="AutoShape 54"/>
          <p:cNvCxnSpPr>
            <a:cxnSpLocks noChangeShapeType="1"/>
            <a:stCxn id="15370" idx="3"/>
            <a:endCxn id="15394" idx="1"/>
          </p:cNvCxnSpPr>
          <p:nvPr/>
        </p:nvCxnSpPr>
        <p:spPr bwMode="auto">
          <a:xfrm>
            <a:off x="4238625" y="2935288"/>
            <a:ext cx="1671638" cy="4762"/>
          </a:xfrm>
          <a:prstGeom prst="straightConnector1">
            <a:avLst/>
          </a:prstGeom>
          <a:noFill/>
          <a:ln w="9525">
            <a:solidFill>
              <a:schemeClr val="tx1"/>
            </a:solidFill>
            <a:round/>
            <a:headEnd/>
            <a:tailEnd type="triangle" w="med" len="med"/>
          </a:ln>
        </p:spPr>
      </p:cxnSp>
      <p:sp>
        <p:nvSpPr>
          <p:cNvPr id="15394" name="Text Box 23"/>
          <p:cNvSpPr txBox="1">
            <a:spLocks noChangeArrowheads="1"/>
          </p:cNvSpPr>
          <p:nvPr/>
        </p:nvSpPr>
        <p:spPr bwMode="auto">
          <a:xfrm>
            <a:off x="5910263" y="2743200"/>
            <a:ext cx="698500" cy="39370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Misc</a:t>
            </a:r>
          </a:p>
        </p:txBody>
      </p:sp>
      <p:sp>
        <p:nvSpPr>
          <p:cNvPr id="15395" name="Text Box 24"/>
          <p:cNvSpPr txBox="1">
            <a:spLocks noChangeArrowheads="1"/>
          </p:cNvSpPr>
          <p:nvPr/>
        </p:nvSpPr>
        <p:spPr bwMode="auto">
          <a:xfrm>
            <a:off x="5578475" y="4291013"/>
            <a:ext cx="1030288"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Cell wall</a:t>
            </a:r>
          </a:p>
        </p:txBody>
      </p:sp>
      <p:sp>
        <p:nvSpPr>
          <p:cNvPr id="15396" name="Text Box 46"/>
          <p:cNvSpPr txBox="1">
            <a:spLocks noChangeArrowheads="1"/>
          </p:cNvSpPr>
          <p:nvPr/>
        </p:nvSpPr>
        <p:spPr bwMode="auto">
          <a:xfrm>
            <a:off x="2133600" y="4291013"/>
            <a:ext cx="1641475" cy="39370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Teichoic acid</a:t>
            </a:r>
          </a:p>
        </p:txBody>
      </p:sp>
      <p:sp>
        <p:nvSpPr>
          <p:cNvPr id="15397" name="Text Box 24"/>
          <p:cNvSpPr txBox="1">
            <a:spLocks noChangeArrowheads="1"/>
          </p:cNvSpPr>
          <p:nvPr/>
        </p:nvSpPr>
        <p:spPr bwMode="auto">
          <a:xfrm>
            <a:off x="5578475" y="4719638"/>
            <a:ext cx="1030288" cy="36195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008000"/>
                </a:solidFill>
              </a:rPr>
              <a:t>Cell wall</a:t>
            </a:r>
          </a:p>
        </p:txBody>
      </p:sp>
      <p:sp>
        <p:nvSpPr>
          <p:cNvPr id="15398" name="Text Box 46"/>
          <p:cNvSpPr txBox="1">
            <a:spLocks noChangeArrowheads="1"/>
          </p:cNvSpPr>
          <p:nvPr/>
        </p:nvSpPr>
        <p:spPr bwMode="auto">
          <a:xfrm>
            <a:off x="2133600" y="4719638"/>
            <a:ext cx="1484313" cy="393700"/>
          </a:xfrm>
          <a:prstGeom prst="rect">
            <a:avLst/>
          </a:prstGeom>
          <a:noFill/>
          <a:ln w="9525">
            <a:noFill/>
            <a:miter lim="800000"/>
            <a:headEnd/>
            <a:tailEnd/>
          </a:ln>
        </p:spPr>
        <p:txBody>
          <a:bodyPr wrap="none" lIns="84908" tIns="42454" rIns="84908" bIns="42454">
            <a:spAutoFit/>
          </a:bodyPr>
          <a:lstStyle/>
          <a:p>
            <a:pPr algn="ctr" eaLnBrk="0">
              <a:spcBef>
                <a:spcPct val="50000"/>
              </a:spcBef>
            </a:pPr>
            <a:r>
              <a:rPr lang="en-US">
                <a:solidFill>
                  <a:srgbClr val="CC0000"/>
                </a:solidFill>
              </a:rPr>
              <a:t>Core lipid A</a:t>
            </a:r>
          </a:p>
        </p:txBody>
      </p:sp>
      <p:cxnSp>
        <p:nvCxnSpPr>
          <p:cNvPr id="15399" name="AutoShape 55"/>
          <p:cNvCxnSpPr>
            <a:cxnSpLocks noChangeShapeType="1"/>
            <a:stCxn id="15398" idx="3"/>
            <a:endCxn id="15397" idx="1"/>
          </p:cNvCxnSpPr>
          <p:nvPr/>
        </p:nvCxnSpPr>
        <p:spPr bwMode="auto">
          <a:xfrm flipV="1">
            <a:off x="3617913" y="4900613"/>
            <a:ext cx="1960562" cy="15875"/>
          </a:xfrm>
          <a:prstGeom prst="straightConnector1">
            <a:avLst/>
          </a:prstGeom>
          <a:noFill/>
          <a:ln w="9525">
            <a:solidFill>
              <a:schemeClr val="tx1"/>
            </a:solidFill>
            <a:round/>
            <a:headEnd/>
            <a:tailEnd type="triangle" w="med" len="med"/>
          </a:ln>
        </p:spPr>
      </p:cxnSp>
      <p:sp>
        <p:nvSpPr>
          <p:cNvPr id="15400" name="TextBox 84"/>
          <p:cNvSpPr txBox="1">
            <a:spLocks noChangeArrowheads="1"/>
          </p:cNvSpPr>
          <p:nvPr/>
        </p:nvSpPr>
        <p:spPr bwMode="auto">
          <a:xfrm>
            <a:off x="3808413" y="4643438"/>
            <a:ext cx="1643062" cy="339725"/>
          </a:xfrm>
          <a:prstGeom prst="rect">
            <a:avLst/>
          </a:prstGeom>
          <a:noFill/>
          <a:ln w="9525">
            <a:noFill/>
            <a:miter lim="800000"/>
            <a:headEnd/>
            <a:tailEnd/>
          </a:ln>
        </p:spPr>
        <p:txBody>
          <a:bodyPr>
            <a:spAutoFit/>
          </a:bodyPr>
          <a:lstStyle/>
          <a:p>
            <a:r>
              <a:rPr lang="en-US" sz="1600"/>
              <a:t>Gram negative</a:t>
            </a:r>
          </a:p>
        </p:txBody>
      </p:sp>
      <p:sp>
        <p:nvSpPr>
          <p:cNvPr id="15401" name="TextBox 85"/>
          <p:cNvSpPr txBox="1">
            <a:spLocks noChangeArrowheads="1"/>
          </p:cNvSpPr>
          <p:nvPr/>
        </p:nvSpPr>
        <p:spPr bwMode="auto">
          <a:xfrm>
            <a:off x="4914900" y="1450975"/>
            <a:ext cx="1643063" cy="338138"/>
          </a:xfrm>
          <a:prstGeom prst="rect">
            <a:avLst/>
          </a:prstGeom>
          <a:noFill/>
          <a:ln w="9525">
            <a:noFill/>
            <a:miter lim="800000"/>
            <a:headEnd/>
            <a:tailEnd/>
          </a:ln>
        </p:spPr>
        <p:txBody>
          <a:bodyPr>
            <a:spAutoFit/>
          </a:bodyPr>
          <a:lstStyle/>
          <a:p>
            <a:r>
              <a:rPr lang="en-US" sz="1600"/>
              <a:t>Universal</a:t>
            </a:r>
          </a:p>
        </p:txBody>
      </p:sp>
      <p:sp>
        <p:nvSpPr>
          <p:cNvPr id="15402" name="TextBox 86"/>
          <p:cNvSpPr txBox="1">
            <a:spLocks noChangeArrowheads="1"/>
          </p:cNvSpPr>
          <p:nvPr/>
        </p:nvSpPr>
        <p:spPr bwMode="auto">
          <a:xfrm>
            <a:off x="4500563" y="1076325"/>
            <a:ext cx="1643062" cy="338138"/>
          </a:xfrm>
          <a:prstGeom prst="rect">
            <a:avLst/>
          </a:prstGeom>
          <a:noFill/>
          <a:ln w="9525">
            <a:noFill/>
            <a:miter lim="800000"/>
            <a:headEnd/>
            <a:tailEnd/>
          </a:ln>
        </p:spPr>
        <p:txBody>
          <a:bodyPr>
            <a:spAutoFit/>
          </a:bodyPr>
          <a:lstStyle/>
          <a:p>
            <a:r>
              <a:rPr lang="en-US" sz="1600"/>
              <a:t>Universal</a:t>
            </a:r>
          </a:p>
        </p:txBody>
      </p:sp>
      <p:sp>
        <p:nvSpPr>
          <p:cNvPr id="15403" name="TextBox 87"/>
          <p:cNvSpPr txBox="1">
            <a:spLocks noChangeArrowheads="1"/>
          </p:cNvSpPr>
          <p:nvPr/>
        </p:nvSpPr>
        <p:spPr bwMode="auto">
          <a:xfrm>
            <a:off x="4708525" y="1804988"/>
            <a:ext cx="1643063" cy="338137"/>
          </a:xfrm>
          <a:prstGeom prst="rect">
            <a:avLst/>
          </a:prstGeom>
          <a:noFill/>
          <a:ln w="9525">
            <a:noFill/>
            <a:miter lim="800000"/>
            <a:headEnd/>
            <a:tailEnd/>
          </a:ln>
        </p:spPr>
        <p:txBody>
          <a:bodyPr>
            <a:spAutoFit/>
          </a:bodyPr>
          <a:lstStyle/>
          <a:p>
            <a:r>
              <a:rPr lang="en-US" sz="1600"/>
              <a:t>Universal</a:t>
            </a:r>
          </a:p>
        </p:txBody>
      </p:sp>
      <p:sp>
        <p:nvSpPr>
          <p:cNvPr id="15404" name="TextBox 88"/>
          <p:cNvSpPr txBox="1">
            <a:spLocks noChangeArrowheads="1"/>
          </p:cNvSpPr>
          <p:nvPr/>
        </p:nvSpPr>
        <p:spPr bwMode="auto">
          <a:xfrm>
            <a:off x="4000500" y="2290763"/>
            <a:ext cx="1643063" cy="338137"/>
          </a:xfrm>
          <a:prstGeom prst="rect">
            <a:avLst/>
          </a:prstGeom>
          <a:noFill/>
          <a:ln w="9525">
            <a:noFill/>
            <a:miter lim="800000"/>
            <a:headEnd/>
            <a:tailEnd/>
          </a:ln>
        </p:spPr>
        <p:txBody>
          <a:bodyPr>
            <a:spAutoFit/>
          </a:bodyPr>
          <a:lstStyle/>
          <a:p>
            <a:r>
              <a:rPr lang="en-US" sz="1600"/>
              <a:t>Universal</a:t>
            </a:r>
          </a:p>
        </p:txBody>
      </p:sp>
      <p:sp>
        <p:nvSpPr>
          <p:cNvPr id="15405" name="TextBox 89"/>
          <p:cNvSpPr txBox="1">
            <a:spLocks noChangeArrowheads="1"/>
          </p:cNvSpPr>
          <p:nvPr/>
        </p:nvSpPr>
        <p:spPr bwMode="auto">
          <a:xfrm>
            <a:off x="4224338" y="2647950"/>
            <a:ext cx="1643062" cy="550863"/>
          </a:xfrm>
          <a:prstGeom prst="rect">
            <a:avLst/>
          </a:prstGeom>
          <a:noFill/>
          <a:ln w="9525">
            <a:noFill/>
            <a:miter lim="800000"/>
            <a:headEnd/>
            <a:tailEnd/>
          </a:ln>
        </p:spPr>
        <p:txBody>
          <a:bodyPr>
            <a:spAutoFit/>
          </a:bodyPr>
          <a:lstStyle/>
          <a:p>
            <a:pPr algn="ctr"/>
            <a:r>
              <a:rPr lang="en-US" sz="1600"/>
              <a:t>Depends on genome</a:t>
            </a:r>
          </a:p>
        </p:txBody>
      </p:sp>
      <p:cxnSp>
        <p:nvCxnSpPr>
          <p:cNvPr id="15406" name="AutoShape 55"/>
          <p:cNvCxnSpPr>
            <a:cxnSpLocks noChangeShapeType="1"/>
            <a:stCxn id="15396" idx="3"/>
            <a:endCxn id="15395" idx="1"/>
          </p:cNvCxnSpPr>
          <p:nvPr/>
        </p:nvCxnSpPr>
        <p:spPr bwMode="auto">
          <a:xfrm flipV="1">
            <a:off x="3775075" y="4471988"/>
            <a:ext cx="1803400" cy="15875"/>
          </a:xfrm>
          <a:prstGeom prst="straightConnector1">
            <a:avLst/>
          </a:prstGeom>
          <a:noFill/>
          <a:ln w="9525">
            <a:solidFill>
              <a:schemeClr val="tx1"/>
            </a:solidFill>
            <a:round/>
            <a:headEnd/>
            <a:tailEnd type="triangle" w="med" len="med"/>
          </a:ln>
        </p:spPr>
      </p:cxnSp>
      <p:sp>
        <p:nvSpPr>
          <p:cNvPr id="15407" name="TextBox 94"/>
          <p:cNvSpPr txBox="1">
            <a:spLocks noChangeArrowheads="1"/>
          </p:cNvSpPr>
          <p:nvPr/>
        </p:nvSpPr>
        <p:spPr bwMode="auto">
          <a:xfrm>
            <a:off x="3808413" y="4208463"/>
            <a:ext cx="1643062" cy="338137"/>
          </a:xfrm>
          <a:prstGeom prst="rect">
            <a:avLst/>
          </a:prstGeom>
          <a:noFill/>
          <a:ln w="9525">
            <a:noFill/>
            <a:miter lim="800000"/>
            <a:headEnd/>
            <a:tailEnd/>
          </a:ln>
        </p:spPr>
        <p:txBody>
          <a:bodyPr>
            <a:spAutoFit/>
          </a:bodyPr>
          <a:lstStyle/>
          <a:p>
            <a:r>
              <a:rPr lang="en-US" sz="1600"/>
              <a:t>Gram positive</a:t>
            </a:r>
          </a:p>
        </p:txBody>
      </p:sp>
      <p:sp>
        <p:nvSpPr>
          <p:cNvPr id="15408" name="TextBox 89"/>
          <p:cNvSpPr txBox="1">
            <a:spLocks noChangeArrowheads="1"/>
          </p:cNvSpPr>
          <p:nvPr/>
        </p:nvSpPr>
        <p:spPr bwMode="auto">
          <a:xfrm>
            <a:off x="3886200" y="3649663"/>
            <a:ext cx="1643063" cy="550862"/>
          </a:xfrm>
          <a:prstGeom prst="rect">
            <a:avLst/>
          </a:prstGeom>
          <a:noFill/>
          <a:ln w="9525">
            <a:noFill/>
            <a:miter lim="800000"/>
            <a:headEnd/>
            <a:tailEnd/>
          </a:ln>
        </p:spPr>
        <p:txBody>
          <a:bodyPr>
            <a:spAutoFit/>
          </a:bodyPr>
          <a:lstStyle/>
          <a:p>
            <a:pPr algn="ctr"/>
            <a:r>
              <a:rPr lang="en-US" sz="1600"/>
              <a:t>Any genome with cell wall</a:t>
            </a:r>
          </a:p>
        </p:txBody>
      </p:sp>
      <p:sp>
        <p:nvSpPr>
          <p:cNvPr id="15410" name="TextBox 89"/>
          <p:cNvSpPr txBox="1">
            <a:spLocks noChangeArrowheads="1"/>
          </p:cNvSpPr>
          <p:nvPr/>
        </p:nvSpPr>
        <p:spPr bwMode="auto">
          <a:xfrm>
            <a:off x="4297363" y="3125788"/>
            <a:ext cx="1643062" cy="550862"/>
          </a:xfrm>
          <a:prstGeom prst="rect">
            <a:avLst/>
          </a:prstGeom>
          <a:noFill/>
          <a:ln w="9525">
            <a:noFill/>
            <a:miter lim="800000"/>
            <a:headEnd/>
            <a:tailEnd/>
          </a:ln>
        </p:spPr>
        <p:txBody>
          <a:bodyPr>
            <a:spAutoFit/>
          </a:bodyPr>
          <a:lstStyle/>
          <a:p>
            <a:pPr algn="ctr"/>
            <a:r>
              <a:rPr lang="en-US" sz="1600"/>
              <a:t>Depends on genome</a:t>
            </a:r>
          </a:p>
        </p:txBody>
      </p:sp>
      <p:sp>
        <p:nvSpPr>
          <p:cNvPr id="54"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3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3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3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3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3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3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3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3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3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39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9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39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3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3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40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4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4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4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40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4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40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40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41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39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39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P spid="15369" grpId="0"/>
      <p:bldP spid="15370" grpId="0"/>
      <p:bldP spid="15371" grpId="0"/>
      <p:bldP spid="15372" grpId="0"/>
      <p:bldP spid="15373" grpId="0"/>
      <p:bldP spid="15374" grpId="0"/>
      <p:bldP spid="15375" grpId="0"/>
      <p:bldP spid="15376" grpId="0"/>
      <p:bldP spid="15377" grpId="0"/>
      <p:bldP spid="15378" grpId="0" animBg="1"/>
      <p:bldP spid="15387" grpId="0" animBg="1"/>
      <p:bldP spid="15388" grpId="0"/>
      <p:bldP spid="15390" grpId="0"/>
      <p:bldP spid="15391" grpId="0"/>
      <p:bldP spid="15392" grpId="0"/>
      <p:bldP spid="15394" grpId="0"/>
      <p:bldP spid="15395" grpId="0"/>
      <p:bldP spid="15396" grpId="0"/>
      <p:bldP spid="15397" grpId="0"/>
      <p:bldP spid="15398" grpId="0"/>
      <p:bldP spid="15400" grpId="0"/>
      <p:bldP spid="15401" grpId="0"/>
      <p:bldP spid="15402" grpId="0"/>
      <p:bldP spid="15403" grpId="0"/>
      <p:bldP spid="15404" grpId="0"/>
      <p:bldP spid="15405" grpId="0"/>
      <p:bldP spid="15407" grpId="0"/>
      <p:bldP spid="15408" grpId="0"/>
      <p:bldP spid="154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409603" name="AutoShape 3"/>
          <p:cNvSpPr>
            <a:spLocks noChangeAspect="1" noChangeArrowheads="1" noTextEdit="1"/>
          </p:cNvSpPr>
          <p:nvPr/>
        </p:nvSpPr>
        <p:spPr bwMode="auto">
          <a:xfrm>
            <a:off x="84138" y="569913"/>
            <a:ext cx="8958262" cy="61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2"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73"/>
          <p:cNvSpPr>
            <a:spLocks noChangeArrowheads="1"/>
          </p:cNvSpPr>
          <p:nvPr/>
        </p:nvSpPr>
        <p:spPr bwMode="auto">
          <a:xfrm>
            <a:off x="160338" y="34290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11" name="Oval 74"/>
          <p:cNvSpPr>
            <a:spLocks noChangeArrowheads="1"/>
          </p:cNvSpPr>
          <p:nvPr/>
        </p:nvSpPr>
        <p:spPr bwMode="auto">
          <a:xfrm>
            <a:off x="160338" y="32004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12" name="Oval 75"/>
          <p:cNvSpPr>
            <a:spLocks noChangeArrowheads="1"/>
          </p:cNvSpPr>
          <p:nvPr/>
        </p:nvSpPr>
        <p:spPr bwMode="auto">
          <a:xfrm>
            <a:off x="160338" y="29718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13" name="Oval 72"/>
          <p:cNvSpPr>
            <a:spLocks noChangeArrowheads="1"/>
          </p:cNvSpPr>
          <p:nvPr/>
        </p:nvSpPr>
        <p:spPr bwMode="auto">
          <a:xfrm>
            <a:off x="160338" y="36068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14" name="Title 3"/>
          <p:cNvSpPr>
            <a:spLocks noGrp="1"/>
          </p:cNvSpPr>
          <p:nvPr>
            <p:ph type="title"/>
          </p:nvPr>
        </p:nvSpPr>
        <p:spPr>
          <a:xfrm>
            <a:off x="457200" y="79830"/>
            <a:ext cx="8228013" cy="485775"/>
          </a:xfrm>
        </p:spPr>
        <p:txBody>
          <a:bodyPr>
            <a:noAutofit/>
          </a:bodyPr>
          <a:lstStyle/>
          <a:p>
            <a:pPr algn="ctr"/>
            <a:r>
              <a:rPr lang="en-US" sz="3000" dirty="0" smtClean="0"/>
              <a:t>Genome Annotations Contain Knowledge Gaps</a:t>
            </a:r>
          </a:p>
        </p:txBody>
      </p:sp>
      <p:sp>
        <p:nvSpPr>
          <p:cNvPr id="17415" name="Rounded Rectangle 4"/>
          <p:cNvSpPr>
            <a:spLocks noChangeArrowheads="1"/>
          </p:cNvSpPr>
          <p:nvPr/>
        </p:nvSpPr>
        <p:spPr bwMode="auto">
          <a:xfrm>
            <a:off x="685800" y="762000"/>
            <a:ext cx="8305800" cy="5105400"/>
          </a:xfrm>
          <a:prstGeom prst="roundRect">
            <a:avLst>
              <a:gd name="adj" fmla="val 16667"/>
            </a:avLst>
          </a:prstGeom>
          <a:solidFill>
            <a:srgbClr val="CC99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16" name="Rounded Rectangle 5"/>
          <p:cNvSpPr>
            <a:spLocks noChangeArrowheads="1"/>
          </p:cNvSpPr>
          <p:nvPr/>
        </p:nvSpPr>
        <p:spPr bwMode="auto">
          <a:xfrm>
            <a:off x="990600" y="990600"/>
            <a:ext cx="7696200" cy="4578350"/>
          </a:xfrm>
          <a:prstGeom prst="roundRect">
            <a:avLst>
              <a:gd name="adj" fmla="val 16667"/>
            </a:avLst>
          </a:prstGeom>
          <a:solidFill>
            <a:schemeClr val="bg1"/>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pic>
        <p:nvPicPr>
          <p:cNvPr id="17417" name="Picture 4"/>
          <p:cNvPicPr>
            <a:picLocks noChangeAspect="1" noChangeArrowheads="1"/>
          </p:cNvPicPr>
          <p:nvPr/>
        </p:nvPicPr>
        <p:blipFill>
          <a:blip r:embed="rId2"/>
          <a:srcRect/>
          <a:stretch>
            <a:fillRect/>
          </a:stretch>
        </p:blipFill>
        <p:spPr bwMode="auto">
          <a:xfrm>
            <a:off x="5562600" y="1371600"/>
            <a:ext cx="2924175" cy="1150938"/>
          </a:xfrm>
          <a:prstGeom prst="rect">
            <a:avLst/>
          </a:prstGeom>
          <a:noFill/>
          <a:ln w="9525">
            <a:noFill/>
            <a:miter lim="800000"/>
            <a:headEnd/>
            <a:tailEnd/>
          </a:ln>
        </p:spPr>
      </p:pic>
      <p:sp>
        <p:nvSpPr>
          <p:cNvPr id="17418" name="Freeform 13"/>
          <p:cNvSpPr>
            <a:spLocks/>
          </p:cNvSpPr>
          <p:nvPr/>
        </p:nvSpPr>
        <p:spPr bwMode="auto">
          <a:xfrm>
            <a:off x="5646738" y="2411413"/>
            <a:ext cx="169862" cy="263525"/>
          </a:xfrm>
          <a:custGeom>
            <a:avLst/>
            <a:gdLst>
              <a:gd name="T0" fmla="*/ 0 w 170656"/>
              <a:gd name="T1" fmla="*/ 0 h 261938"/>
              <a:gd name="T2" fmla="*/ 64836 w 170656"/>
              <a:gd name="T3" fmla="*/ 49383 h 261938"/>
              <a:gd name="T4" fmla="*/ 76412 w 170656"/>
              <a:gd name="T5" fmla="*/ 128395 h 261938"/>
              <a:gd name="T6" fmla="*/ 152826 w 170656"/>
              <a:gd name="T7" fmla="*/ 175309 h 261938"/>
              <a:gd name="T8" fmla="*/ 155142 w 170656"/>
              <a:gd name="T9" fmla="*/ 271606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19" name="Freeform 15"/>
          <p:cNvSpPr>
            <a:spLocks/>
          </p:cNvSpPr>
          <p:nvPr/>
        </p:nvSpPr>
        <p:spPr bwMode="auto">
          <a:xfrm>
            <a:off x="5621338" y="2557463"/>
            <a:ext cx="169862" cy="261937"/>
          </a:xfrm>
          <a:custGeom>
            <a:avLst/>
            <a:gdLst>
              <a:gd name="T0" fmla="*/ 0 w 170656"/>
              <a:gd name="T1" fmla="*/ 0 h 261938"/>
              <a:gd name="T2" fmla="*/ 64836 w 170656"/>
              <a:gd name="T3" fmla="*/ 47625 h 261938"/>
              <a:gd name="T4" fmla="*/ 76412 w 170656"/>
              <a:gd name="T5" fmla="*/ 123825 h 261938"/>
              <a:gd name="T6" fmla="*/ 152826 w 170656"/>
              <a:gd name="T7" fmla="*/ 169063 h 261938"/>
              <a:gd name="T8" fmla="*/ 155142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20" name="Freeform 16"/>
          <p:cNvSpPr>
            <a:spLocks/>
          </p:cNvSpPr>
          <p:nvPr/>
        </p:nvSpPr>
        <p:spPr bwMode="auto">
          <a:xfrm>
            <a:off x="5638800" y="2970213"/>
            <a:ext cx="169863" cy="261937"/>
          </a:xfrm>
          <a:custGeom>
            <a:avLst/>
            <a:gdLst>
              <a:gd name="T0" fmla="*/ 0 w 170656"/>
              <a:gd name="T1" fmla="*/ 0 h 261938"/>
              <a:gd name="T2" fmla="*/ 64837 w 170656"/>
              <a:gd name="T3" fmla="*/ 47625 h 261938"/>
              <a:gd name="T4" fmla="*/ 76416 w 170656"/>
              <a:gd name="T5" fmla="*/ 123825 h 261938"/>
              <a:gd name="T6" fmla="*/ 152831 w 170656"/>
              <a:gd name="T7" fmla="*/ 169063 h 261938"/>
              <a:gd name="T8" fmla="*/ 155148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21" name="Freeform 20"/>
          <p:cNvSpPr>
            <a:spLocks/>
          </p:cNvSpPr>
          <p:nvPr/>
        </p:nvSpPr>
        <p:spPr bwMode="auto">
          <a:xfrm>
            <a:off x="8161338" y="2335213"/>
            <a:ext cx="169862" cy="263525"/>
          </a:xfrm>
          <a:custGeom>
            <a:avLst/>
            <a:gdLst>
              <a:gd name="T0" fmla="*/ 0 w 170656"/>
              <a:gd name="T1" fmla="*/ 0 h 261938"/>
              <a:gd name="T2" fmla="*/ 64836 w 170656"/>
              <a:gd name="T3" fmla="*/ 49383 h 261938"/>
              <a:gd name="T4" fmla="*/ 76412 w 170656"/>
              <a:gd name="T5" fmla="*/ 128395 h 261938"/>
              <a:gd name="T6" fmla="*/ 152826 w 170656"/>
              <a:gd name="T7" fmla="*/ 175309 h 261938"/>
              <a:gd name="T8" fmla="*/ 155142 w 170656"/>
              <a:gd name="T9" fmla="*/ 271606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22" name="Freeform 21"/>
          <p:cNvSpPr>
            <a:spLocks/>
          </p:cNvSpPr>
          <p:nvPr/>
        </p:nvSpPr>
        <p:spPr bwMode="auto">
          <a:xfrm>
            <a:off x="8135938" y="2481263"/>
            <a:ext cx="169862" cy="261937"/>
          </a:xfrm>
          <a:custGeom>
            <a:avLst/>
            <a:gdLst>
              <a:gd name="T0" fmla="*/ 0 w 170656"/>
              <a:gd name="T1" fmla="*/ 0 h 261938"/>
              <a:gd name="T2" fmla="*/ 64836 w 170656"/>
              <a:gd name="T3" fmla="*/ 47625 h 261938"/>
              <a:gd name="T4" fmla="*/ 76412 w 170656"/>
              <a:gd name="T5" fmla="*/ 123825 h 261938"/>
              <a:gd name="T6" fmla="*/ 152826 w 170656"/>
              <a:gd name="T7" fmla="*/ 169063 h 261938"/>
              <a:gd name="T8" fmla="*/ 155142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23" name="Freeform 22"/>
          <p:cNvSpPr>
            <a:spLocks/>
          </p:cNvSpPr>
          <p:nvPr/>
        </p:nvSpPr>
        <p:spPr bwMode="auto">
          <a:xfrm>
            <a:off x="8153400" y="2667000"/>
            <a:ext cx="169863" cy="261938"/>
          </a:xfrm>
          <a:custGeom>
            <a:avLst/>
            <a:gdLst>
              <a:gd name="T0" fmla="*/ 0 w 170656"/>
              <a:gd name="T1" fmla="*/ 0 h 261938"/>
              <a:gd name="T2" fmla="*/ 64837 w 170656"/>
              <a:gd name="T3" fmla="*/ 47625 h 261938"/>
              <a:gd name="T4" fmla="*/ 76416 w 170656"/>
              <a:gd name="T5" fmla="*/ 123825 h 261938"/>
              <a:gd name="T6" fmla="*/ 152831 w 170656"/>
              <a:gd name="T7" fmla="*/ 169069 h 261938"/>
              <a:gd name="T8" fmla="*/ 155148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24" name="TextBox 26"/>
          <p:cNvSpPr txBox="1">
            <a:spLocks noChangeArrowheads="1"/>
          </p:cNvSpPr>
          <p:nvPr/>
        </p:nvSpPr>
        <p:spPr bwMode="auto">
          <a:xfrm>
            <a:off x="5308600" y="1447800"/>
            <a:ext cx="1828800" cy="292100"/>
          </a:xfrm>
          <a:prstGeom prst="rect">
            <a:avLst/>
          </a:prstGeom>
          <a:noFill/>
          <a:ln w="9525">
            <a:noFill/>
            <a:miter lim="800000"/>
            <a:headEnd/>
            <a:tailEnd/>
          </a:ln>
        </p:spPr>
        <p:txBody>
          <a:bodyPr>
            <a:spAutoFit/>
          </a:bodyPr>
          <a:lstStyle/>
          <a:p>
            <a:r>
              <a:rPr lang="en-US" sz="1400" i="1"/>
              <a:t>chromosome</a:t>
            </a:r>
          </a:p>
        </p:txBody>
      </p:sp>
      <p:sp>
        <p:nvSpPr>
          <p:cNvPr id="17425" name="TextBox 27"/>
          <p:cNvSpPr txBox="1">
            <a:spLocks noChangeArrowheads="1"/>
          </p:cNvSpPr>
          <p:nvPr/>
        </p:nvSpPr>
        <p:spPr bwMode="auto">
          <a:xfrm>
            <a:off x="5029200" y="2603500"/>
            <a:ext cx="914400" cy="292100"/>
          </a:xfrm>
          <a:prstGeom prst="rect">
            <a:avLst/>
          </a:prstGeom>
          <a:noFill/>
          <a:ln w="9525">
            <a:noFill/>
            <a:miter lim="800000"/>
            <a:headEnd/>
            <a:tailEnd/>
          </a:ln>
        </p:spPr>
        <p:txBody>
          <a:bodyPr>
            <a:spAutoFit/>
          </a:bodyPr>
          <a:lstStyle/>
          <a:p>
            <a:r>
              <a:rPr lang="en-US" sz="1400" i="1"/>
              <a:t>mRNA</a:t>
            </a:r>
          </a:p>
        </p:txBody>
      </p:sp>
      <p:sp>
        <p:nvSpPr>
          <p:cNvPr id="17426" name="Freeform 30"/>
          <p:cNvSpPr>
            <a:spLocks/>
          </p:cNvSpPr>
          <p:nvPr/>
        </p:nvSpPr>
        <p:spPr bwMode="auto">
          <a:xfrm>
            <a:off x="5210175" y="3046413"/>
            <a:ext cx="498475" cy="230187"/>
          </a:xfrm>
          <a:custGeom>
            <a:avLst/>
            <a:gdLst>
              <a:gd name="T0" fmla="*/ 26987 w 498474"/>
              <a:gd name="T1" fmla="*/ 81403 h 229791"/>
              <a:gd name="T2" fmla="*/ 76993 w 498474"/>
              <a:gd name="T3" fmla="*/ 40501 h 229791"/>
              <a:gd name="T4" fmla="*/ 98424 w 498474"/>
              <a:gd name="T5" fmla="*/ 148771 h 229791"/>
              <a:gd name="T6" fmla="*/ 141287 w 498474"/>
              <a:gd name="T7" fmla="*/ 45313 h 229791"/>
              <a:gd name="T8" fmla="*/ 219868 w 498474"/>
              <a:gd name="T9" fmla="*/ 155988 h 229791"/>
              <a:gd name="T10" fmla="*/ 136524 w 498474"/>
              <a:gd name="T11" fmla="*/ 105461 h 229791"/>
              <a:gd name="T12" fmla="*/ 100806 w 498474"/>
              <a:gd name="T13" fmla="*/ 26066 h 229791"/>
              <a:gd name="T14" fmla="*/ 65087 w 498474"/>
              <a:gd name="T15" fmla="*/ 117492 h 229791"/>
              <a:gd name="T16" fmla="*/ 7937 w 498474"/>
              <a:gd name="T17" fmla="*/ 180048 h 229791"/>
              <a:gd name="T18" fmla="*/ 112712 w 498474"/>
              <a:gd name="T19" fmla="*/ 228168 h 229791"/>
              <a:gd name="T20" fmla="*/ 119856 w 498474"/>
              <a:gd name="T21" fmla="*/ 155988 h 229791"/>
              <a:gd name="T22" fmla="*/ 29368 w 498474"/>
              <a:gd name="T23" fmla="*/ 218543 h 229791"/>
              <a:gd name="T24" fmla="*/ 76993 w 498474"/>
              <a:gd name="T25" fmla="*/ 124710 h 229791"/>
              <a:gd name="T26" fmla="*/ 36512 w 498474"/>
              <a:gd name="T27" fmla="*/ 26066 h 229791"/>
              <a:gd name="T28" fmla="*/ 129381 w 498474"/>
              <a:gd name="T29" fmla="*/ 14035 h 229791"/>
              <a:gd name="T30" fmla="*/ 93662 w 498474"/>
              <a:gd name="T31" fmla="*/ 110274 h 229791"/>
              <a:gd name="T32" fmla="*/ 205581 w 498474"/>
              <a:gd name="T33" fmla="*/ 192077 h 229791"/>
              <a:gd name="T34" fmla="*/ 169862 w 498474"/>
              <a:gd name="T35" fmla="*/ 52531 h 229791"/>
              <a:gd name="T36" fmla="*/ 141287 w 498474"/>
              <a:gd name="T37" fmla="*/ 131928 h 229791"/>
              <a:gd name="T38" fmla="*/ 169862 w 498474"/>
              <a:gd name="T39" fmla="*/ 155988 h 229791"/>
              <a:gd name="T40" fmla="*/ 157956 w 498474"/>
              <a:gd name="T41" fmla="*/ 204108 h 229791"/>
              <a:gd name="T42" fmla="*/ 129381 w 498474"/>
              <a:gd name="T43" fmla="*/ 213732 h 229791"/>
              <a:gd name="T44" fmla="*/ 200818 w 498474"/>
              <a:gd name="T45" fmla="*/ 208919 h 229791"/>
              <a:gd name="T46" fmla="*/ 205581 w 498474"/>
              <a:gd name="T47" fmla="*/ 119898 h 229791"/>
              <a:gd name="T48" fmla="*/ 262737 w 498474"/>
              <a:gd name="T49" fmla="*/ 71778 h 229791"/>
              <a:gd name="T50" fmla="*/ 155574 w 498474"/>
              <a:gd name="T51" fmla="*/ 117492 h 229791"/>
              <a:gd name="T52" fmla="*/ 257974 w 498474"/>
              <a:gd name="T53" fmla="*/ 129522 h 229791"/>
              <a:gd name="T54" fmla="*/ 279405 w 498474"/>
              <a:gd name="T55" fmla="*/ 52531 h 229791"/>
              <a:gd name="T56" fmla="*/ 415137 w 498474"/>
              <a:gd name="T57" fmla="*/ 98245 h 229791"/>
              <a:gd name="T58" fmla="*/ 477049 w 498474"/>
              <a:gd name="T59" fmla="*/ 71778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7427" name="Oval 31"/>
          <p:cNvSpPr>
            <a:spLocks noChangeArrowheads="1"/>
          </p:cNvSpPr>
          <p:nvPr/>
        </p:nvSpPr>
        <p:spPr bwMode="auto">
          <a:xfrm>
            <a:off x="5705475" y="3008313"/>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28" name="Oval 32"/>
          <p:cNvSpPr>
            <a:spLocks noChangeArrowheads="1"/>
          </p:cNvSpPr>
          <p:nvPr/>
        </p:nvSpPr>
        <p:spPr bwMode="auto">
          <a:xfrm>
            <a:off x="5662613" y="3022600"/>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7429" name="Straight Arrow Connector 34"/>
          <p:cNvCxnSpPr>
            <a:cxnSpLocks noChangeShapeType="1"/>
          </p:cNvCxnSpPr>
          <p:nvPr/>
        </p:nvCxnSpPr>
        <p:spPr bwMode="auto">
          <a:xfrm rot="16200000" flipV="1">
            <a:off x="5622925" y="2930525"/>
            <a:ext cx="76200" cy="76200"/>
          </a:xfrm>
          <a:prstGeom prst="straightConnector1">
            <a:avLst/>
          </a:prstGeom>
          <a:noFill/>
          <a:ln w="9525" algn="ctr">
            <a:solidFill>
              <a:schemeClr val="tx1"/>
            </a:solidFill>
            <a:round/>
            <a:headEnd/>
            <a:tailEnd type="arrow" w="sm" len="sm"/>
          </a:ln>
        </p:spPr>
      </p:cxnSp>
      <p:sp>
        <p:nvSpPr>
          <p:cNvPr id="17430" name="TextBox 36"/>
          <p:cNvSpPr txBox="1">
            <a:spLocks noChangeArrowheads="1"/>
          </p:cNvSpPr>
          <p:nvPr/>
        </p:nvSpPr>
        <p:spPr bwMode="auto">
          <a:xfrm>
            <a:off x="6019800" y="3276600"/>
            <a:ext cx="914400" cy="292100"/>
          </a:xfrm>
          <a:prstGeom prst="rect">
            <a:avLst/>
          </a:prstGeom>
          <a:noFill/>
          <a:ln w="9525">
            <a:noFill/>
            <a:miter lim="800000"/>
            <a:headEnd/>
            <a:tailEnd/>
          </a:ln>
        </p:spPr>
        <p:txBody>
          <a:bodyPr>
            <a:spAutoFit/>
          </a:bodyPr>
          <a:lstStyle/>
          <a:p>
            <a:r>
              <a:rPr lang="en-US" sz="1400" i="1"/>
              <a:t>protein</a:t>
            </a:r>
          </a:p>
        </p:txBody>
      </p:sp>
      <p:sp>
        <p:nvSpPr>
          <p:cNvPr id="17431" name="Oval 37"/>
          <p:cNvSpPr>
            <a:spLocks noChangeArrowheads="1"/>
          </p:cNvSpPr>
          <p:nvPr/>
        </p:nvSpPr>
        <p:spPr bwMode="auto">
          <a:xfrm>
            <a:off x="5181600" y="3200400"/>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32" name="TextBox 38"/>
          <p:cNvSpPr txBox="1">
            <a:spLocks noChangeArrowheads="1"/>
          </p:cNvSpPr>
          <p:nvPr/>
        </p:nvSpPr>
        <p:spPr bwMode="auto">
          <a:xfrm>
            <a:off x="4495800" y="3200400"/>
            <a:ext cx="1143000" cy="292100"/>
          </a:xfrm>
          <a:prstGeom prst="rect">
            <a:avLst/>
          </a:prstGeom>
          <a:noFill/>
          <a:ln w="9525">
            <a:noFill/>
            <a:miter lim="800000"/>
            <a:headEnd/>
            <a:tailEnd/>
          </a:ln>
        </p:spPr>
        <p:txBody>
          <a:bodyPr>
            <a:spAutoFit/>
          </a:bodyPr>
          <a:lstStyle/>
          <a:p>
            <a:r>
              <a:rPr lang="en-US" sz="1400" i="1"/>
              <a:t>chaperone</a:t>
            </a:r>
          </a:p>
        </p:txBody>
      </p:sp>
      <p:sp>
        <p:nvSpPr>
          <p:cNvPr id="17433" name="TextBox 43"/>
          <p:cNvSpPr txBox="1">
            <a:spLocks noChangeArrowheads="1"/>
          </p:cNvSpPr>
          <p:nvPr/>
        </p:nvSpPr>
        <p:spPr bwMode="auto">
          <a:xfrm>
            <a:off x="6858000" y="3276600"/>
            <a:ext cx="1143000" cy="292100"/>
          </a:xfrm>
          <a:prstGeom prst="rect">
            <a:avLst/>
          </a:prstGeom>
          <a:noFill/>
          <a:ln w="9525">
            <a:noFill/>
            <a:miter lim="800000"/>
            <a:headEnd/>
            <a:tailEnd/>
          </a:ln>
        </p:spPr>
        <p:txBody>
          <a:bodyPr>
            <a:spAutoFit/>
          </a:bodyPr>
          <a:lstStyle/>
          <a:p>
            <a:r>
              <a:rPr lang="en-US" sz="1400" i="1"/>
              <a:t>ribosome</a:t>
            </a:r>
          </a:p>
        </p:txBody>
      </p:sp>
      <p:sp>
        <p:nvSpPr>
          <p:cNvPr id="17434" name="Freeform 44"/>
          <p:cNvSpPr>
            <a:spLocks/>
          </p:cNvSpPr>
          <p:nvPr/>
        </p:nvSpPr>
        <p:spPr bwMode="auto">
          <a:xfrm>
            <a:off x="8353425" y="2971800"/>
            <a:ext cx="171450" cy="261938"/>
          </a:xfrm>
          <a:custGeom>
            <a:avLst/>
            <a:gdLst>
              <a:gd name="T0" fmla="*/ 0 w 170656"/>
              <a:gd name="T1" fmla="*/ 0 h 261938"/>
              <a:gd name="T2" fmla="*/ 68559 w 170656"/>
              <a:gd name="T3" fmla="*/ 47625 h 261938"/>
              <a:gd name="T4" fmla="*/ 80800 w 170656"/>
              <a:gd name="T5" fmla="*/ 123825 h 261938"/>
              <a:gd name="T6" fmla="*/ 161600 w 170656"/>
              <a:gd name="T7" fmla="*/ 169069 h 261938"/>
              <a:gd name="T8" fmla="*/ 164050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35" name="Freeform 45"/>
          <p:cNvSpPr>
            <a:spLocks/>
          </p:cNvSpPr>
          <p:nvPr/>
        </p:nvSpPr>
        <p:spPr bwMode="auto">
          <a:xfrm>
            <a:off x="7924800" y="3048000"/>
            <a:ext cx="498475" cy="230188"/>
          </a:xfrm>
          <a:custGeom>
            <a:avLst/>
            <a:gdLst>
              <a:gd name="T0" fmla="*/ 26987 w 498474"/>
              <a:gd name="T1" fmla="*/ 81404 h 229791"/>
              <a:gd name="T2" fmla="*/ 76993 w 498474"/>
              <a:gd name="T3" fmla="*/ 40502 h 229791"/>
              <a:gd name="T4" fmla="*/ 98424 w 498474"/>
              <a:gd name="T5" fmla="*/ 148774 h 229791"/>
              <a:gd name="T6" fmla="*/ 141287 w 498474"/>
              <a:gd name="T7" fmla="*/ 45314 h 229791"/>
              <a:gd name="T8" fmla="*/ 219868 w 498474"/>
              <a:gd name="T9" fmla="*/ 155993 h 229791"/>
              <a:gd name="T10" fmla="*/ 136524 w 498474"/>
              <a:gd name="T11" fmla="*/ 105465 h 229791"/>
              <a:gd name="T12" fmla="*/ 100806 w 498474"/>
              <a:gd name="T13" fmla="*/ 26067 h 229791"/>
              <a:gd name="T14" fmla="*/ 65087 w 498474"/>
              <a:gd name="T15" fmla="*/ 117496 h 229791"/>
              <a:gd name="T16" fmla="*/ 7937 w 498474"/>
              <a:gd name="T17" fmla="*/ 180052 h 229791"/>
              <a:gd name="T18" fmla="*/ 112712 w 498474"/>
              <a:gd name="T19" fmla="*/ 228173 h 229791"/>
              <a:gd name="T20" fmla="*/ 119856 w 498474"/>
              <a:gd name="T21" fmla="*/ 155993 h 229791"/>
              <a:gd name="T22" fmla="*/ 29368 w 498474"/>
              <a:gd name="T23" fmla="*/ 218549 h 229791"/>
              <a:gd name="T24" fmla="*/ 76993 w 498474"/>
              <a:gd name="T25" fmla="*/ 124713 h 229791"/>
              <a:gd name="T26" fmla="*/ 36512 w 498474"/>
              <a:gd name="T27" fmla="*/ 26067 h 229791"/>
              <a:gd name="T28" fmla="*/ 129381 w 498474"/>
              <a:gd name="T29" fmla="*/ 14035 h 229791"/>
              <a:gd name="T30" fmla="*/ 93662 w 498474"/>
              <a:gd name="T31" fmla="*/ 110278 h 229791"/>
              <a:gd name="T32" fmla="*/ 205581 w 498474"/>
              <a:gd name="T33" fmla="*/ 192082 h 229791"/>
              <a:gd name="T34" fmla="*/ 169862 w 498474"/>
              <a:gd name="T35" fmla="*/ 52532 h 229791"/>
              <a:gd name="T36" fmla="*/ 141287 w 498474"/>
              <a:gd name="T37" fmla="*/ 131932 h 229791"/>
              <a:gd name="T38" fmla="*/ 169862 w 498474"/>
              <a:gd name="T39" fmla="*/ 155993 h 229791"/>
              <a:gd name="T40" fmla="*/ 157956 w 498474"/>
              <a:gd name="T41" fmla="*/ 204113 h 229791"/>
              <a:gd name="T42" fmla="*/ 129381 w 498474"/>
              <a:gd name="T43" fmla="*/ 213737 h 229791"/>
              <a:gd name="T44" fmla="*/ 200818 w 498474"/>
              <a:gd name="T45" fmla="*/ 208924 h 229791"/>
              <a:gd name="T46" fmla="*/ 205581 w 498474"/>
              <a:gd name="T47" fmla="*/ 119901 h 229791"/>
              <a:gd name="T48" fmla="*/ 262737 w 498474"/>
              <a:gd name="T49" fmla="*/ 71781 h 229791"/>
              <a:gd name="T50" fmla="*/ 155574 w 498474"/>
              <a:gd name="T51" fmla="*/ 117496 h 229791"/>
              <a:gd name="T52" fmla="*/ 257974 w 498474"/>
              <a:gd name="T53" fmla="*/ 129525 h 229791"/>
              <a:gd name="T54" fmla="*/ 279405 w 498474"/>
              <a:gd name="T55" fmla="*/ 52532 h 229791"/>
              <a:gd name="T56" fmla="*/ 415137 w 498474"/>
              <a:gd name="T57" fmla="*/ 98247 h 229791"/>
              <a:gd name="T58" fmla="*/ 477049 w 498474"/>
              <a:gd name="T59" fmla="*/ 71781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7436" name="Oval 46"/>
          <p:cNvSpPr>
            <a:spLocks noChangeArrowheads="1"/>
          </p:cNvSpPr>
          <p:nvPr/>
        </p:nvSpPr>
        <p:spPr bwMode="auto">
          <a:xfrm>
            <a:off x="8420100" y="3009900"/>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37" name="Oval 47"/>
          <p:cNvSpPr>
            <a:spLocks noChangeArrowheads="1"/>
          </p:cNvSpPr>
          <p:nvPr/>
        </p:nvSpPr>
        <p:spPr bwMode="auto">
          <a:xfrm>
            <a:off x="8377238" y="3024188"/>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7438" name="Straight Arrow Connector 48"/>
          <p:cNvCxnSpPr>
            <a:cxnSpLocks noChangeShapeType="1"/>
          </p:cNvCxnSpPr>
          <p:nvPr/>
        </p:nvCxnSpPr>
        <p:spPr bwMode="auto">
          <a:xfrm rot="16200000" flipV="1">
            <a:off x="8337550" y="2930525"/>
            <a:ext cx="76200" cy="76200"/>
          </a:xfrm>
          <a:prstGeom prst="straightConnector1">
            <a:avLst/>
          </a:prstGeom>
          <a:noFill/>
          <a:ln w="9525" algn="ctr">
            <a:solidFill>
              <a:schemeClr val="tx1"/>
            </a:solidFill>
            <a:round/>
            <a:headEnd/>
            <a:tailEnd type="arrow" w="sm" len="sm"/>
          </a:ln>
        </p:spPr>
      </p:cxnSp>
      <p:sp>
        <p:nvSpPr>
          <p:cNvPr id="17439" name="Oval 49"/>
          <p:cNvSpPr>
            <a:spLocks noChangeArrowheads="1"/>
          </p:cNvSpPr>
          <p:nvPr/>
        </p:nvSpPr>
        <p:spPr bwMode="auto">
          <a:xfrm>
            <a:off x="7896225" y="3201988"/>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40" name="Freeform 50"/>
          <p:cNvSpPr>
            <a:spLocks/>
          </p:cNvSpPr>
          <p:nvPr/>
        </p:nvSpPr>
        <p:spPr bwMode="auto">
          <a:xfrm>
            <a:off x="8124825" y="3733800"/>
            <a:ext cx="171450" cy="261938"/>
          </a:xfrm>
          <a:custGeom>
            <a:avLst/>
            <a:gdLst>
              <a:gd name="T0" fmla="*/ 0 w 170656"/>
              <a:gd name="T1" fmla="*/ 0 h 261938"/>
              <a:gd name="T2" fmla="*/ 68559 w 170656"/>
              <a:gd name="T3" fmla="*/ 47625 h 261938"/>
              <a:gd name="T4" fmla="*/ 80800 w 170656"/>
              <a:gd name="T5" fmla="*/ 123825 h 261938"/>
              <a:gd name="T6" fmla="*/ 161600 w 170656"/>
              <a:gd name="T7" fmla="*/ 169069 h 261938"/>
              <a:gd name="T8" fmla="*/ 164050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41" name="Freeform 51"/>
          <p:cNvSpPr>
            <a:spLocks/>
          </p:cNvSpPr>
          <p:nvPr/>
        </p:nvSpPr>
        <p:spPr bwMode="auto">
          <a:xfrm>
            <a:off x="7696200" y="3810000"/>
            <a:ext cx="498475" cy="230188"/>
          </a:xfrm>
          <a:custGeom>
            <a:avLst/>
            <a:gdLst>
              <a:gd name="T0" fmla="*/ 26987 w 498474"/>
              <a:gd name="T1" fmla="*/ 81404 h 229791"/>
              <a:gd name="T2" fmla="*/ 76993 w 498474"/>
              <a:gd name="T3" fmla="*/ 40502 h 229791"/>
              <a:gd name="T4" fmla="*/ 98424 w 498474"/>
              <a:gd name="T5" fmla="*/ 148774 h 229791"/>
              <a:gd name="T6" fmla="*/ 141287 w 498474"/>
              <a:gd name="T7" fmla="*/ 45314 h 229791"/>
              <a:gd name="T8" fmla="*/ 219868 w 498474"/>
              <a:gd name="T9" fmla="*/ 155993 h 229791"/>
              <a:gd name="T10" fmla="*/ 136524 w 498474"/>
              <a:gd name="T11" fmla="*/ 105465 h 229791"/>
              <a:gd name="T12" fmla="*/ 100806 w 498474"/>
              <a:gd name="T13" fmla="*/ 26067 h 229791"/>
              <a:gd name="T14" fmla="*/ 65087 w 498474"/>
              <a:gd name="T15" fmla="*/ 117496 h 229791"/>
              <a:gd name="T16" fmla="*/ 7937 w 498474"/>
              <a:gd name="T17" fmla="*/ 180052 h 229791"/>
              <a:gd name="T18" fmla="*/ 112712 w 498474"/>
              <a:gd name="T19" fmla="*/ 228173 h 229791"/>
              <a:gd name="T20" fmla="*/ 119856 w 498474"/>
              <a:gd name="T21" fmla="*/ 155993 h 229791"/>
              <a:gd name="T22" fmla="*/ 29368 w 498474"/>
              <a:gd name="T23" fmla="*/ 218549 h 229791"/>
              <a:gd name="T24" fmla="*/ 76993 w 498474"/>
              <a:gd name="T25" fmla="*/ 124713 h 229791"/>
              <a:gd name="T26" fmla="*/ 36512 w 498474"/>
              <a:gd name="T27" fmla="*/ 26067 h 229791"/>
              <a:gd name="T28" fmla="*/ 129381 w 498474"/>
              <a:gd name="T29" fmla="*/ 14035 h 229791"/>
              <a:gd name="T30" fmla="*/ 93662 w 498474"/>
              <a:gd name="T31" fmla="*/ 110278 h 229791"/>
              <a:gd name="T32" fmla="*/ 205581 w 498474"/>
              <a:gd name="T33" fmla="*/ 192082 h 229791"/>
              <a:gd name="T34" fmla="*/ 169862 w 498474"/>
              <a:gd name="T35" fmla="*/ 52532 h 229791"/>
              <a:gd name="T36" fmla="*/ 141287 w 498474"/>
              <a:gd name="T37" fmla="*/ 131932 h 229791"/>
              <a:gd name="T38" fmla="*/ 169862 w 498474"/>
              <a:gd name="T39" fmla="*/ 155993 h 229791"/>
              <a:gd name="T40" fmla="*/ 157956 w 498474"/>
              <a:gd name="T41" fmla="*/ 204113 h 229791"/>
              <a:gd name="T42" fmla="*/ 129381 w 498474"/>
              <a:gd name="T43" fmla="*/ 213737 h 229791"/>
              <a:gd name="T44" fmla="*/ 200818 w 498474"/>
              <a:gd name="T45" fmla="*/ 208924 h 229791"/>
              <a:gd name="T46" fmla="*/ 205581 w 498474"/>
              <a:gd name="T47" fmla="*/ 119901 h 229791"/>
              <a:gd name="T48" fmla="*/ 262737 w 498474"/>
              <a:gd name="T49" fmla="*/ 71781 h 229791"/>
              <a:gd name="T50" fmla="*/ 155574 w 498474"/>
              <a:gd name="T51" fmla="*/ 117496 h 229791"/>
              <a:gd name="T52" fmla="*/ 257974 w 498474"/>
              <a:gd name="T53" fmla="*/ 129525 h 229791"/>
              <a:gd name="T54" fmla="*/ 279405 w 498474"/>
              <a:gd name="T55" fmla="*/ 52532 h 229791"/>
              <a:gd name="T56" fmla="*/ 415137 w 498474"/>
              <a:gd name="T57" fmla="*/ 98247 h 229791"/>
              <a:gd name="T58" fmla="*/ 477049 w 498474"/>
              <a:gd name="T59" fmla="*/ 71781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7442" name="Oval 52"/>
          <p:cNvSpPr>
            <a:spLocks noChangeArrowheads="1"/>
          </p:cNvSpPr>
          <p:nvPr/>
        </p:nvSpPr>
        <p:spPr bwMode="auto">
          <a:xfrm>
            <a:off x="8191500" y="3771900"/>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43" name="Oval 53"/>
          <p:cNvSpPr>
            <a:spLocks noChangeArrowheads="1"/>
          </p:cNvSpPr>
          <p:nvPr/>
        </p:nvSpPr>
        <p:spPr bwMode="auto">
          <a:xfrm>
            <a:off x="8148638" y="3786188"/>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7444" name="Straight Arrow Connector 54"/>
          <p:cNvCxnSpPr>
            <a:cxnSpLocks noChangeShapeType="1"/>
          </p:cNvCxnSpPr>
          <p:nvPr/>
        </p:nvCxnSpPr>
        <p:spPr bwMode="auto">
          <a:xfrm rot="16200000" flipV="1">
            <a:off x="8108950" y="3692525"/>
            <a:ext cx="76200" cy="76200"/>
          </a:xfrm>
          <a:prstGeom prst="straightConnector1">
            <a:avLst/>
          </a:prstGeom>
          <a:noFill/>
          <a:ln w="9525" algn="ctr">
            <a:solidFill>
              <a:schemeClr val="tx1"/>
            </a:solidFill>
            <a:round/>
            <a:headEnd/>
            <a:tailEnd type="arrow" w="sm" len="sm"/>
          </a:ln>
        </p:spPr>
      </p:cxnSp>
      <p:sp>
        <p:nvSpPr>
          <p:cNvPr id="17445" name="Oval 55"/>
          <p:cNvSpPr>
            <a:spLocks noChangeArrowheads="1"/>
          </p:cNvSpPr>
          <p:nvPr/>
        </p:nvSpPr>
        <p:spPr bwMode="auto">
          <a:xfrm>
            <a:off x="7667625" y="3963988"/>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46" name="Freeform 56"/>
          <p:cNvSpPr>
            <a:spLocks/>
          </p:cNvSpPr>
          <p:nvPr/>
        </p:nvSpPr>
        <p:spPr bwMode="auto">
          <a:xfrm>
            <a:off x="6829425" y="3429000"/>
            <a:ext cx="171450" cy="261938"/>
          </a:xfrm>
          <a:custGeom>
            <a:avLst/>
            <a:gdLst>
              <a:gd name="T0" fmla="*/ 0 w 170656"/>
              <a:gd name="T1" fmla="*/ 0 h 261938"/>
              <a:gd name="T2" fmla="*/ 68559 w 170656"/>
              <a:gd name="T3" fmla="*/ 47625 h 261938"/>
              <a:gd name="T4" fmla="*/ 80800 w 170656"/>
              <a:gd name="T5" fmla="*/ 123825 h 261938"/>
              <a:gd name="T6" fmla="*/ 161600 w 170656"/>
              <a:gd name="T7" fmla="*/ 169069 h 261938"/>
              <a:gd name="T8" fmla="*/ 164050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47" name="Freeform 57"/>
          <p:cNvSpPr>
            <a:spLocks/>
          </p:cNvSpPr>
          <p:nvPr/>
        </p:nvSpPr>
        <p:spPr bwMode="auto">
          <a:xfrm>
            <a:off x="6400800" y="3505200"/>
            <a:ext cx="498475" cy="230188"/>
          </a:xfrm>
          <a:custGeom>
            <a:avLst/>
            <a:gdLst>
              <a:gd name="T0" fmla="*/ 26987 w 498474"/>
              <a:gd name="T1" fmla="*/ 81404 h 229791"/>
              <a:gd name="T2" fmla="*/ 76993 w 498474"/>
              <a:gd name="T3" fmla="*/ 40502 h 229791"/>
              <a:gd name="T4" fmla="*/ 98424 w 498474"/>
              <a:gd name="T5" fmla="*/ 148774 h 229791"/>
              <a:gd name="T6" fmla="*/ 141287 w 498474"/>
              <a:gd name="T7" fmla="*/ 45314 h 229791"/>
              <a:gd name="T8" fmla="*/ 219868 w 498474"/>
              <a:gd name="T9" fmla="*/ 155993 h 229791"/>
              <a:gd name="T10" fmla="*/ 136524 w 498474"/>
              <a:gd name="T11" fmla="*/ 105465 h 229791"/>
              <a:gd name="T12" fmla="*/ 100806 w 498474"/>
              <a:gd name="T13" fmla="*/ 26067 h 229791"/>
              <a:gd name="T14" fmla="*/ 65087 w 498474"/>
              <a:gd name="T15" fmla="*/ 117496 h 229791"/>
              <a:gd name="T16" fmla="*/ 7937 w 498474"/>
              <a:gd name="T17" fmla="*/ 180052 h 229791"/>
              <a:gd name="T18" fmla="*/ 112712 w 498474"/>
              <a:gd name="T19" fmla="*/ 228173 h 229791"/>
              <a:gd name="T20" fmla="*/ 119856 w 498474"/>
              <a:gd name="T21" fmla="*/ 155993 h 229791"/>
              <a:gd name="T22" fmla="*/ 29368 w 498474"/>
              <a:gd name="T23" fmla="*/ 218549 h 229791"/>
              <a:gd name="T24" fmla="*/ 76993 w 498474"/>
              <a:gd name="T25" fmla="*/ 124713 h 229791"/>
              <a:gd name="T26" fmla="*/ 36512 w 498474"/>
              <a:gd name="T27" fmla="*/ 26067 h 229791"/>
              <a:gd name="T28" fmla="*/ 129381 w 498474"/>
              <a:gd name="T29" fmla="*/ 14035 h 229791"/>
              <a:gd name="T30" fmla="*/ 93662 w 498474"/>
              <a:gd name="T31" fmla="*/ 110278 h 229791"/>
              <a:gd name="T32" fmla="*/ 205581 w 498474"/>
              <a:gd name="T33" fmla="*/ 192082 h 229791"/>
              <a:gd name="T34" fmla="*/ 169862 w 498474"/>
              <a:gd name="T35" fmla="*/ 52532 h 229791"/>
              <a:gd name="T36" fmla="*/ 141287 w 498474"/>
              <a:gd name="T37" fmla="*/ 131932 h 229791"/>
              <a:gd name="T38" fmla="*/ 169862 w 498474"/>
              <a:gd name="T39" fmla="*/ 155993 h 229791"/>
              <a:gd name="T40" fmla="*/ 157956 w 498474"/>
              <a:gd name="T41" fmla="*/ 204113 h 229791"/>
              <a:gd name="T42" fmla="*/ 129381 w 498474"/>
              <a:gd name="T43" fmla="*/ 213737 h 229791"/>
              <a:gd name="T44" fmla="*/ 200818 w 498474"/>
              <a:gd name="T45" fmla="*/ 208924 h 229791"/>
              <a:gd name="T46" fmla="*/ 205581 w 498474"/>
              <a:gd name="T47" fmla="*/ 119901 h 229791"/>
              <a:gd name="T48" fmla="*/ 262737 w 498474"/>
              <a:gd name="T49" fmla="*/ 71781 h 229791"/>
              <a:gd name="T50" fmla="*/ 155574 w 498474"/>
              <a:gd name="T51" fmla="*/ 117496 h 229791"/>
              <a:gd name="T52" fmla="*/ 257974 w 498474"/>
              <a:gd name="T53" fmla="*/ 129525 h 229791"/>
              <a:gd name="T54" fmla="*/ 279405 w 498474"/>
              <a:gd name="T55" fmla="*/ 52532 h 229791"/>
              <a:gd name="T56" fmla="*/ 415137 w 498474"/>
              <a:gd name="T57" fmla="*/ 98247 h 229791"/>
              <a:gd name="T58" fmla="*/ 477049 w 498474"/>
              <a:gd name="T59" fmla="*/ 71781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7448" name="Oval 58"/>
          <p:cNvSpPr>
            <a:spLocks noChangeArrowheads="1"/>
          </p:cNvSpPr>
          <p:nvPr/>
        </p:nvSpPr>
        <p:spPr bwMode="auto">
          <a:xfrm>
            <a:off x="6896100" y="3467100"/>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49" name="Oval 59"/>
          <p:cNvSpPr>
            <a:spLocks noChangeArrowheads="1"/>
          </p:cNvSpPr>
          <p:nvPr/>
        </p:nvSpPr>
        <p:spPr bwMode="auto">
          <a:xfrm>
            <a:off x="6853238" y="3481388"/>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7450" name="Straight Arrow Connector 60"/>
          <p:cNvCxnSpPr>
            <a:cxnSpLocks noChangeShapeType="1"/>
          </p:cNvCxnSpPr>
          <p:nvPr/>
        </p:nvCxnSpPr>
        <p:spPr bwMode="auto">
          <a:xfrm rot="16200000" flipV="1">
            <a:off x="6813550" y="3387725"/>
            <a:ext cx="76200" cy="76200"/>
          </a:xfrm>
          <a:prstGeom prst="straightConnector1">
            <a:avLst/>
          </a:prstGeom>
          <a:noFill/>
          <a:ln w="9525" algn="ctr">
            <a:solidFill>
              <a:schemeClr val="tx1"/>
            </a:solidFill>
            <a:round/>
            <a:headEnd/>
            <a:tailEnd type="arrow" w="sm" len="sm"/>
          </a:ln>
        </p:spPr>
      </p:cxnSp>
      <p:sp>
        <p:nvSpPr>
          <p:cNvPr id="17451" name="Oval 61"/>
          <p:cNvSpPr>
            <a:spLocks noChangeArrowheads="1"/>
          </p:cNvSpPr>
          <p:nvPr/>
        </p:nvSpPr>
        <p:spPr bwMode="auto">
          <a:xfrm>
            <a:off x="6372225" y="3659188"/>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52" name="Freeform 62"/>
          <p:cNvSpPr>
            <a:spLocks/>
          </p:cNvSpPr>
          <p:nvPr/>
        </p:nvSpPr>
        <p:spPr bwMode="auto">
          <a:xfrm>
            <a:off x="7489825" y="2335213"/>
            <a:ext cx="171450" cy="263525"/>
          </a:xfrm>
          <a:custGeom>
            <a:avLst/>
            <a:gdLst>
              <a:gd name="T0" fmla="*/ 0 w 170656"/>
              <a:gd name="T1" fmla="*/ 0 h 261938"/>
              <a:gd name="T2" fmla="*/ 68559 w 170656"/>
              <a:gd name="T3" fmla="*/ 49383 h 261938"/>
              <a:gd name="T4" fmla="*/ 80800 w 170656"/>
              <a:gd name="T5" fmla="*/ 128395 h 261938"/>
              <a:gd name="T6" fmla="*/ 161600 w 170656"/>
              <a:gd name="T7" fmla="*/ 175309 h 261938"/>
              <a:gd name="T8" fmla="*/ 164050 w 170656"/>
              <a:gd name="T9" fmla="*/ 271606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53" name="Freeform 63"/>
          <p:cNvSpPr>
            <a:spLocks/>
          </p:cNvSpPr>
          <p:nvPr/>
        </p:nvSpPr>
        <p:spPr bwMode="auto">
          <a:xfrm>
            <a:off x="7464425" y="2481263"/>
            <a:ext cx="171450" cy="261937"/>
          </a:xfrm>
          <a:custGeom>
            <a:avLst/>
            <a:gdLst>
              <a:gd name="T0" fmla="*/ 0 w 170656"/>
              <a:gd name="T1" fmla="*/ 0 h 261938"/>
              <a:gd name="T2" fmla="*/ 68559 w 170656"/>
              <a:gd name="T3" fmla="*/ 47625 h 261938"/>
              <a:gd name="T4" fmla="*/ 80800 w 170656"/>
              <a:gd name="T5" fmla="*/ 123825 h 261938"/>
              <a:gd name="T6" fmla="*/ 161600 w 170656"/>
              <a:gd name="T7" fmla="*/ 169063 h 261938"/>
              <a:gd name="T8" fmla="*/ 164050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7454" name="Freeform 64"/>
          <p:cNvSpPr>
            <a:spLocks/>
          </p:cNvSpPr>
          <p:nvPr/>
        </p:nvSpPr>
        <p:spPr bwMode="auto">
          <a:xfrm>
            <a:off x="7483475" y="2667000"/>
            <a:ext cx="169863" cy="261938"/>
          </a:xfrm>
          <a:custGeom>
            <a:avLst/>
            <a:gdLst>
              <a:gd name="T0" fmla="*/ 0 w 170656"/>
              <a:gd name="T1" fmla="*/ 0 h 261938"/>
              <a:gd name="T2" fmla="*/ 64837 w 170656"/>
              <a:gd name="T3" fmla="*/ 47625 h 261938"/>
              <a:gd name="T4" fmla="*/ 76416 w 170656"/>
              <a:gd name="T5" fmla="*/ 123825 h 261938"/>
              <a:gd name="T6" fmla="*/ 152831 w 170656"/>
              <a:gd name="T7" fmla="*/ 169069 h 261938"/>
              <a:gd name="T8" fmla="*/ 155148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pic>
        <p:nvPicPr>
          <p:cNvPr id="17455" name="Picture 6"/>
          <p:cNvPicPr>
            <a:picLocks noChangeAspect="1" noChangeArrowheads="1"/>
          </p:cNvPicPr>
          <p:nvPr/>
        </p:nvPicPr>
        <p:blipFill>
          <a:blip r:embed="rId3"/>
          <a:srcRect/>
          <a:stretch>
            <a:fillRect/>
          </a:stretch>
        </p:blipFill>
        <p:spPr bwMode="auto">
          <a:xfrm>
            <a:off x="1143000" y="1371600"/>
            <a:ext cx="3240088" cy="3790950"/>
          </a:xfrm>
          <a:prstGeom prst="rect">
            <a:avLst/>
          </a:prstGeom>
          <a:noFill/>
          <a:ln w="9525">
            <a:noFill/>
            <a:miter lim="800000"/>
            <a:headEnd/>
            <a:tailEnd/>
          </a:ln>
        </p:spPr>
      </p:pic>
      <p:sp>
        <p:nvSpPr>
          <p:cNvPr id="17456" name="Freeform 76"/>
          <p:cNvSpPr>
            <a:spLocks/>
          </p:cNvSpPr>
          <p:nvPr/>
        </p:nvSpPr>
        <p:spPr bwMode="auto">
          <a:xfrm>
            <a:off x="131763" y="658813"/>
            <a:ext cx="468312" cy="2479675"/>
          </a:xfrm>
          <a:custGeom>
            <a:avLst/>
            <a:gdLst>
              <a:gd name="T0" fmla="*/ 290509 w 467170"/>
              <a:gd name="T1" fmla="*/ 2426838 h 2479705"/>
              <a:gd name="T2" fmla="*/ 238477 w 467170"/>
              <a:gd name="T3" fmla="*/ 2426838 h 2479705"/>
              <a:gd name="T4" fmla="*/ 82382 w 467170"/>
              <a:gd name="T5" fmla="*/ 2349927 h 2479705"/>
              <a:gd name="T6" fmla="*/ 65039 w 467170"/>
              <a:gd name="T7" fmla="*/ 1649225 h 2479705"/>
              <a:gd name="T8" fmla="*/ 472620 w 467170"/>
              <a:gd name="T9" fmla="*/ 1136514 h 2479705"/>
              <a:gd name="T10" fmla="*/ 56367 w 467170"/>
              <a:gd name="T11" fmla="*/ 324716 h 2479705"/>
              <a:gd name="T12" fmla="*/ 195117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7457" name="Freeform 77"/>
          <p:cNvSpPr>
            <a:spLocks/>
          </p:cNvSpPr>
          <p:nvPr/>
        </p:nvSpPr>
        <p:spPr bwMode="auto">
          <a:xfrm flipV="1">
            <a:off x="169863" y="3709988"/>
            <a:ext cx="466725" cy="2479675"/>
          </a:xfrm>
          <a:custGeom>
            <a:avLst/>
            <a:gdLst>
              <a:gd name="T0" fmla="*/ 284652 w 467170"/>
              <a:gd name="T1" fmla="*/ 2426838 h 2479705"/>
              <a:gd name="T2" fmla="*/ 233669 w 467170"/>
              <a:gd name="T3" fmla="*/ 2426838 h 2479705"/>
              <a:gd name="T4" fmla="*/ 80723 w 467170"/>
              <a:gd name="T5" fmla="*/ 2349927 h 2479705"/>
              <a:gd name="T6" fmla="*/ 63727 w 467170"/>
              <a:gd name="T7" fmla="*/ 1649225 h 2479705"/>
              <a:gd name="T8" fmla="*/ 463090 w 467170"/>
              <a:gd name="T9" fmla="*/ 1136514 h 2479705"/>
              <a:gd name="T10" fmla="*/ 55230 w 467170"/>
              <a:gd name="T11" fmla="*/ 324716 h 2479705"/>
              <a:gd name="T12" fmla="*/ 191184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7458" name="Freeform 78"/>
          <p:cNvSpPr>
            <a:spLocks/>
          </p:cNvSpPr>
          <p:nvPr/>
        </p:nvSpPr>
        <p:spPr bwMode="auto">
          <a:xfrm rot="1602049" flipV="1">
            <a:off x="-433388" y="3409950"/>
            <a:ext cx="468313" cy="2479675"/>
          </a:xfrm>
          <a:custGeom>
            <a:avLst/>
            <a:gdLst>
              <a:gd name="T0" fmla="*/ 290512 w 467170"/>
              <a:gd name="T1" fmla="*/ 2426838 h 2479705"/>
              <a:gd name="T2" fmla="*/ 238480 w 467170"/>
              <a:gd name="T3" fmla="*/ 2426838 h 2479705"/>
              <a:gd name="T4" fmla="*/ 82385 w 467170"/>
              <a:gd name="T5" fmla="*/ 2349927 h 2479705"/>
              <a:gd name="T6" fmla="*/ 65040 w 467170"/>
              <a:gd name="T7" fmla="*/ 1649225 h 2479705"/>
              <a:gd name="T8" fmla="*/ 472626 w 467170"/>
              <a:gd name="T9" fmla="*/ 1136514 h 2479705"/>
              <a:gd name="T10" fmla="*/ 56369 w 467170"/>
              <a:gd name="T11" fmla="*/ 324716 h 2479705"/>
              <a:gd name="T12" fmla="*/ 195120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7459" name="Freeform 79"/>
          <p:cNvSpPr>
            <a:spLocks/>
          </p:cNvSpPr>
          <p:nvPr/>
        </p:nvSpPr>
        <p:spPr bwMode="auto">
          <a:xfrm rot="-1602049">
            <a:off x="-423863" y="993775"/>
            <a:ext cx="468313" cy="2479675"/>
          </a:xfrm>
          <a:custGeom>
            <a:avLst/>
            <a:gdLst>
              <a:gd name="T0" fmla="*/ 290512 w 467170"/>
              <a:gd name="T1" fmla="*/ 2426838 h 2479705"/>
              <a:gd name="T2" fmla="*/ 238480 w 467170"/>
              <a:gd name="T3" fmla="*/ 2426838 h 2479705"/>
              <a:gd name="T4" fmla="*/ 82385 w 467170"/>
              <a:gd name="T5" fmla="*/ 2349927 h 2479705"/>
              <a:gd name="T6" fmla="*/ 65040 w 467170"/>
              <a:gd name="T7" fmla="*/ 1649225 h 2479705"/>
              <a:gd name="T8" fmla="*/ 472626 w 467170"/>
              <a:gd name="T9" fmla="*/ 1136514 h 2479705"/>
              <a:gd name="T10" fmla="*/ 56369 w 467170"/>
              <a:gd name="T11" fmla="*/ 324716 h 2479705"/>
              <a:gd name="T12" fmla="*/ 195120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7460" name="Oval 67"/>
          <p:cNvSpPr>
            <a:spLocks noChangeArrowheads="1"/>
          </p:cNvSpPr>
          <p:nvPr/>
        </p:nvSpPr>
        <p:spPr bwMode="auto">
          <a:xfrm>
            <a:off x="304800" y="28194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61" name="Oval 68"/>
          <p:cNvSpPr>
            <a:spLocks noChangeArrowheads="1"/>
          </p:cNvSpPr>
          <p:nvPr/>
        </p:nvSpPr>
        <p:spPr bwMode="auto">
          <a:xfrm>
            <a:off x="304800" y="30480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62" name="Oval 69"/>
          <p:cNvSpPr>
            <a:spLocks noChangeArrowheads="1"/>
          </p:cNvSpPr>
          <p:nvPr/>
        </p:nvSpPr>
        <p:spPr bwMode="auto">
          <a:xfrm>
            <a:off x="304800" y="32766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63" name="Oval 70"/>
          <p:cNvSpPr>
            <a:spLocks noChangeArrowheads="1"/>
          </p:cNvSpPr>
          <p:nvPr/>
        </p:nvSpPr>
        <p:spPr bwMode="auto">
          <a:xfrm>
            <a:off x="304800" y="35052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64" name="Oval 71"/>
          <p:cNvSpPr>
            <a:spLocks noChangeArrowheads="1"/>
          </p:cNvSpPr>
          <p:nvPr/>
        </p:nvSpPr>
        <p:spPr bwMode="auto">
          <a:xfrm>
            <a:off x="304800" y="37338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65" name="TextBox 80"/>
          <p:cNvSpPr txBox="1">
            <a:spLocks noChangeArrowheads="1"/>
          </p:cNvSpPr>
          <p:nvPr/>
        </p:nvSpPr>
        <p:spPr bwMode="auto">
          <a:xfrm>
            <a:off x="228600" y="762000"/>
            <a:ext cx="1143000" cy="292100"/>
          </a:xfrm>
          <a:prstGeom prst="rect">
            <a:avLst/>
          </a:prstGeom>
          <a:noFill/>
          <a:ln w="9525">
            <a:noFill/>
            <a:miter lim="800000"/>
            <a:headEnd/>
            <a:tailEnd/>
          </a:ln>
        </p:spPr>
        <p:txBody>
          <a:bodyPr>
            <a:spAutoFit/>
          </a:bodyPr>
          <a:lstStyle/>
          <a:p>
            <a:r>
              <a:rPr lang="en-US" sz="1400" i="1"/>
              <a:t>flagella</a:t>
            </a:r>
          </a:p>
        </p:txBody>
      </p:sp>
      <p:sp>
        <p:nvSpPr>
          <p:cNvPr id="17466" name="Oval 83"/>
          <p:cNvSpPr>
            <a:spLocks noChangeArrowheads="1"/>
          </p:cNvSpPr>
          <p:nvPr/>
        </p:nvSpPr>
        <p:spPr bwMode="auto">
          <a:xfrm>
            <a:off x="5562600" y="2362200"/>
            <a:ext cx="228600" cy="76200"/>
          </a:xfrm>
          <a:prstGeom prst="ellipse">
            <a:avLst/>
          </a:prstGeom>
          <a:solidFill>
            <a:srgbClr val="7030A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7467" name="TextBox 84"/>
          <p:cNvSpPr txBox="1">
            <a:spLocks noChangeArrowheads="1"/>
          </p:cNvSpPr>
          <p:nvPr/>
        </p:nvSpPr>
        <p:spPr bwMode="auto">
          <a:xfrm>
            <a:off x="4513263" y="2130425"/>
            <a:ext cx="1219200" cy="493713"/>
          </a:xfrm>
          <a:prstGeom prst="rect">
            <a:avLst/>
          </a:prstGeom>
          <a:noFill/>
          <a:ln w="9525">
            <a:noFill/>
            <a:miter lim="800000"/>
            <a:headEnd/>
            <a:tailEnd/>
          </a:ln>
        </p:spPr>
        <p:txBody>
          <a:bodyPr>
            <a:spAutoFit/>
          </a:bodyPr>
          <a:lstStyle/>
          <a:p>
            <a:r>
              <a:rPr lang="en-US" sz="1400" i="1"/>
              <a:t>transcription factor</a:t>
            </a:r>
          </a:p>
        </p:txBody>
      </p:sp>
      <p:pic>
        <p:nvPicPr>
          <p:cNvPr id="17468" name="Picture 8"/>
          <p:cNvPicPr>
            <a:picLocks noChangeAspect="1" noChangeArrowheads="1"/>
          </p:cNvPicPr>
          <p:nvPr/>
        </p:nvPicPr>
        <p:blipFill>
          <a:blip r:embed="rId4"/>
          <a:srcRect/>
          <a:stretch>
            <a:fillRect/>
          </a:stretch>
        </p:blipFill>
        <p:spPr bwMode="auto">
          <a:xfrm>
            <a:off x="457200" y="5995988"/>
            <a:ext cx="8534400" cy="412750"/>
          </a:xfrm>
          <a:prstGeom prst="rect">
            <a:avLst/>
          </a:prstGeom>
          <a:noFill/>
          <a:ln w="9525">
            <a:noFill/>
            <a:miter lim="800000"/>
            <a:headEnd/>
            <a:tailEnd/>
          </a:ln>
        </p:spPr>
      </p:pic>
      <p:sp>
        <p:nvSpPr>
          <p:cNvPr id="17469" name="Rectangle 94"/>
          <p:cNvSpPr>
            <a:spLocks noChangeArrowheads="1"/>
          </p:cNvSpPr>
          <p:nvPr/>
        </p:nvSpPr>
        <p:spPr bwMode="auto">
          <a:xfrm>
            <a:off x="40386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7470" name="Oval 95"/>
          <p:cNvSpPr>
            <a:spLocks noChangeArrowheads="1"/>
          </p:cNvSpPr>
          <p:nvPr/>
        </p:nvSpPr>
        <p:spPr bwMode="auto">
          <a:xfrm>
            <a:off x="41656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71" name="Oval 96"/>
          <p:cNvSpPr>
            <a:spLocks noChangeArrowheads="1"/>
          </p:cNvSpPr>
          <p:nvPr/>
        </p:nvSpPr>
        <p:spPr bwMode="auto">
          <a:xfrm>
            <a:off x="39766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72" name="Rectangle 97"/>
          <p:cNvSpPr>
            <a:spLocks noChangeArrowheads="1"/>
          </p:cNvSpPr>
          <p:nvPr/>
        </p:nvSpPr>
        <p:spPr bwMode="auto">
          <a:xfrm>
            <a:off x="29210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7473" name="Oval 98"/>
          <p:cNvSpPr>
            <a:spLocks noChangeArrowheads="1"/>
          </p:cNvSpPr>
          <p:nvPr/>
        </p:nvSpPr>
        <p:spPr bwMode="auto">
          <a:xfrm>
            <a:off x="30480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74" name="Oval 99"/>
          <p:cNvSpPr>
            <a:spLocks noChangeArrowheads="1"/>
          </p:cNvSpPr>
          <p:nvPr/>
        </p:nvSpPr>
        <p:spPr bwMode="auto">
          <a:xfrm>
            <a:off x="28590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75" name="Rectangle 100"/>
          <p:cNvSpPr>
            <a:spLocks noChangeArrowheads="1"/>
          </p:cNvSpPr>
          <p:nvPr/>
        </p:nvSpPr>
        <p:spPr bwMode="auto">
          <a:xfrm>
            <a:off x="22352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7476" name="Oval 101"/>
          <p:cNvSpPr>
            <a:spLocks noChangeArrowheads="1"/>
          </p:cNvSpPr>
          <p:nvPr/>
        </p:nvSpPr>
        <p:spPr bwMode="auto">
          <a:xfrm>
            <a:off x="23622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77" name="Oval 102"/>
          <p:cNvSpPr>
            <a:spLocks noChangeArrowheads="1"/>
          </p:cNvSpPr>
          <p:nvPr/>
        </p:nvSpPr>
        <p:spPr bwMode="auto">
          <a:xfrm>
            <a:off x="21732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78" name="Rectangle 103"/>
          <p:cNvSpPr>
            <a:spLocks noChangeArrowheads="1"/>
          </p:cNvSpPr>
          <p:nvPr/>
        </p:nvSpPr>
        <p:spPr bwMode="auto">
          <a:xfrm>
            <a:off x="16256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7479" name="Oval 104"/>
          <p:cNvSpPr>
            <a:spLocks noChangeArrowheads="1"/>
          </p:cNvSpPr>
          <p:nvPr/>
        </p:nvSpPr>
        <p:spPr bwMode="auto">
          <a:xfrm>
            <a:off x="17526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80" name="Oval 105"/>
          <p:cNvSpPr>
            <a:spLocks noChangeArrowheads="1"/>
          </p:cNvSpPr>
          <p:nvPr/>
        </p:nvSpPr>
        <p:spPr bwMode="auto">
          <a:xfrm>
            <a:off x="15636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7481" name="Freeform 106"/>
          <p:cNvSpPr>
            <a:spLocks/>
          </p:cNvSpPr>
          <p:nvPr/>
        </p:nvSpPr>
        <p:spPr bwMode="auto">
          <a:xfrm>
            <a:off x="1047750" y="665163"/>
            <a:ext cx="990600" cy="925512"/>
          </a:xfrm>
          <a:custGeom>
            <a:avLst/>
            <a:gdLst>
              <a:gd name="T0" fmla="*/ 990600 w 990600"/>
              <a:gd name="T1" fmla="*/ 921552 h 926306"/>
              <a:gd name="T2" fmla="*/ 642938 w 990600"/>
              <a:gd name="T3" fmla="*/ 547247 h 926306"/>
              <a:gd name="T4" fmla="*/ 647700 w 990600"/>
              <a:gd name="T5" fmla="*/ 281915 h 926306"/>
              <a:gd name="T6" fmla="*/ 647700 w 990600"/>
              <a:gd name="T7" fmla="*/ 63964 h 926306"/>
              <a:gd name="T8" fmla="*/ 571500 w 990600"/>
              <a:gd name="T9" fmla="*/ 2369 h 926306"/>
              <a:gd name="T10" fmla="*/ 319088 w 990600"/>
              <a:gd name="T11" fmla="*/ 78179 h 926306"/>
              <a:gd name="T12" fmla="*/ 0 w 990600"/>
              <a:gd name="T13" fmla="*/ 139774 h 926306"/>
              <a:gd name="T14" fmla="*/ 0 60000 65536"/>
              <a:gd name="T15" fmla="*/ 0 60000 65536"/>
              <a:gd name="T16" fmla="*/ 0 60000 65536"/>
              <a:gd name="T17" fmla="*/ 0 60000 65536"/>
              <a:gd name="T18" fmla="*/ 0 60000 65536"/>
              <a:gd name="T19" fmla="*/ 0 60000 65536"/>
              <a:gd name="T20" fmla="*/ 0 60000 65536"/>
              <a:gd name="T21" fmla="*/ 0 w 990600"/>
              <a:gd name="T22" fmla="*/ 0 h 926306"/>
              <a:gd name="T23" fmla="*/ 990600 w 990600"/>
              <a:gd name="T24" fmla="*/ 926306 h 926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0600" h="926306">
                <a:moveTo>
                  <a:pt x="990600" y="926306"/>
                </a:moveTo>
                <a:cubicBezTo>
                  <a:pt x="845344" y="791765"/>
                  <a:pt x="700088" y="657225"/>
                  <a:pt x="642938" y="550069"/>
                </a:cubicBezTo>
                <a:cubicBezTo>
                  <a:pt x="585788" y="442913"/>
                  <a:pt x="646906" y="364331"/>
                  <a:pt x="647700" y="283369"/>
                </a:cubicBezTo>
                <a:cubicBezTo>
                  <a:pt x="648494" y="202407"/>
                  <a:pt x="660400" y="111125"/>
                  <a:pt x="647700" y="64294"/>
                </a:cubicBezTo>
                <a:cubicBezTo>
                  <a:pt x="635000" y="17463"/>
                  <a:pt x="626269" y="0"/>
                  <a:pt x="571500" y="2381"/>
                </a:cubicBezTo>
                <a:cubicBezTo>
                  <a:pt x="516731" y="4762"/>
                  <a:pt x="414338" y="55562"/>
                  <a:pt x="319088" y="78581"/>
                </a:cubicBezTo>
                <a:cubicBezTo>
                  <a:pt x="223838" y="101600"/>
                  <a:pt x="76200" y="89694"/>
                  <a:pt x="0" y="140494"/>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7482" name="Freeform 110"/>
          <p:cNvSpPr>
            <a:spLocks/>
          </p:cNvSpPr>
          <p:nvPr/>
        </p:nvSpPr>
        <p:spPr bwMode="auto">
          <a:xfrm>
            <a:off x="3695700" y="633413"/>
            <a:ext cx="738188" cy="1481137"/>
          </a:xfrm>
          <a:custGeom>
            <a:avLst/>
            <a:gdLst>
              <a:gd name="T0" fmla="*/ 0 w 738188"/>
              <a:gd name="T1" fmla="*/ 1481137 h 1481137"/>
              <a:gd name="T2" fmla="*/ 152400 w 738188"/>
              <a:gd name="T3" fmla="*/ 1038225 h 1481137"/>
              <a:gd name="T4" fmla="*/ 414338 w 738188"/>
              <a:gd name="T5" fmla="*/ 466725 h 1481137"/>
              <a:gd name="T6" fmla="*/ 409575 w 738188"/>
              <a:gd name="T7" fmla="*/ 66675 h 1481137"/>
              <a:gd name="T8" fmla="*/ 738188 w 738188"/>
              <a:gd name="T9" fmla="*/ 66675 h 1481137"/>
              <a:gd name="T10" fmla="*/ 0 60000 65536"/>
              <a:gd name="T11" fmla="*/ 0 60000 65536"/>
              <a:gd name="T12" fmla="*/ 0 60000 65536"/>
              <a:gd name="T13" fmla="*/ 0 60000 65536"/>
              <a:gd name="T14" fmla="*/ 0 60000 65536"/>
              <a:gd name="T15" fmla="*/ 0 w 738188"/>
              <a:gd name="T16" fmla="*/ 0 h 1481137"/>
              <a:gd name="T17" fmla="*/ 738188 w 738188"/>
              <a:gd name="T18" fmla="*/ 1481137 h 1481137"/>
            </a:gdLst>
            <a:ahLst/>
            <a:cxnLst>
              <a:cxn ang="T10">
                <a:pos x="T0" y="T1"/>
              </a:cxn>
              <a:cxn ang="T11">
                <a:pos x="T2" y="T3"/>
              </a:cxn>
              <a:cxn ang="T12">
                <a:pos x="T4" y="T5"/>
              </a:cxn>
              <a:cxn ang="T13">
                <a:pos x="T6" y="T7"/>
              </a:cxn>
              <a:cxn ang="T14">
                <a:pos x="T8" y="T9"/>
              </a:cxn>
            </a:cxnLst>
            <a:rect l="T15" t="T16" r="T17" b="T18"/>
            <a:pathLst>
              <a:path w="738188" h="1481137">
                <a:moveTo>
                  <a:pt x="0" y="1481137"/>
                </a:moveTo>
                <a:cubicBezTo>
                  <a:pt x="41672" y="1344215"/>
                  <a:pt x="83344" y="1207294"/>
                  <a:pt x="152400" y="1038225"/>
                </a:cubicBezTo>
                <a:cubicBezTo>
                  <a:pt x="221456" y="869156"/>
                  <a:pt x="371476" y="628650"/>
                  <a:pt x="414338" y="466725"/>
                </a:cubicBezTo>
                <a:cubicBezTo>
                  <a:pt x="457201" y="304800"/>
                  <a:pt x="355600" y="133350"/>
                  <a:pt x="409575" y="66675"/>
                </a:cubicBezTo>
                <a:cubicBezTo>
                  <a:pt x="463550" y="0"/>
                  <a:pt x="601663" y="46038"/>
                  <a:pt x="738188" y="66675"/>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7483" name="Left Brace 113"/>
          <p:cNvSpPr>
            <a:spLocks/>
          </p:cNvSpPr>
          <p:nvPr/>
        </p:nvSpPr>
        <p:spPr bwMode="auto">
          <a:xfrm rot="5400000">
            <a:off x="2870200" y="5480050"/>
            <a:ext cx="136525" cy="1063625"/>
          </a:xfrm>
          <a:prstGeom prst="leftBrace">
            <a:avLst>
              <a:gd name="adj1" fmla="val 8332"/>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7484" name="Left Brace 114"/>
          <p:cNvSpPr>
            <a:spLocks/>
          </p:cNvSpPr>
          <p:nvPr/>
        </p:nvSpPr>
        <p:spPr bwMode="auto">
          <a:xfrm rot="5400000">
            <a:off x="1608137" y="5326063"/>
            <a:ext cx="136525" cy="1371600"/>
          </a:xfrm>
          <a:prstGeom prst="leftBrace">
            <a:avLst>
              <a:gd name="adj1" fmla="val 8326"/>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7485" name="Left Brace 116"/>
          <p:cNvSpPr>
            <a:spLocks/>
          </p:cNvSpPr>
          <p:nvPr/>
        </p:nvSpPr>
        <p:spPr bwMode="auto">
          <a:xfrm rot="5400000">
            <a:off x="4351337" y="5630863"/>
            <a:ext cx="136525" cy="762000"/>
          </a:xfrm>
          <a:prstGeom prst="leftBrace">
            <a:avLst>
              <a:gd name="adj1" fmla="val 8320"/>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7486" name="Left Brace 119"/>
          <p:cNvSpPr>
            <a:spLocks/>
          </p:cNvSpPr>
          <p:nvPr/>
        </p:nvSpPr>
        <p:spPr bwMode="auto">
          <a:xfrm rot="5400000">
            <a:off x="6291262" y="5672138"/>
            <a:ext cx="136525" cy="679450"/>
          </a:xfrm>
          <a:prstGeom prst="leftBrace">
            <a:avLst>
              <a:gd name="adj1" fmla="val 8341"/>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7487" name="Rectangle 123"/>
          <p:cNvSpPr>
            <a:spLocks noChangeArrowheads="1"/>
          </p:cNvSpPr>
          <p:nvPr/>
        </p:nvSpPr>
        <p:spPr bwMode="auto">
          <a:xfrm>
            <a:off x="2057400" y="1371600"/>
            <a:ext cx="1447800" cy="1524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7488" name="Freeform 124"/>
          <p:cNvSpPr>
            <a:spLocks/>
          </p:cNvSpPr>
          <p:nvPr/>
        </p:nvSpPr>
        <p:spPr bwMode="auto">
          <a:xfrm>
            <a:off x="2279650" y="585788"/>
            <a:ext cx="246063" cy="1009650"/>
          </a:xfrm>
          <a:custGeom>
            <a:avLst/>
            <a:gdLst>
              <a:gd name="T0" fmla="*/ 240198 w 247253"/>
              <a:gd name="T1" fmla="*/ 1011637 h 1009253"/>
              <a:gd name="T2" fmla="*/ 55133 w 247253"/>
              <a:gd name="T3" fmla="*/ 746694 h 1009253"/>
              <a:gd name="T4" fmla="*/ 25061 w 247253"/>
              <a:gd name="T5" fmla="*/ 114173 h 1009253"/>
              <a:gd name="T6" fmla="*/ 205500 w 247253"/>
              <a:gd name="T7" fmla="*/ 61659 h 1009253"/>
              <a:gd name="T8" fmla="*/ 0 60000 65536"/>
              <a:gd name="T9" fmla="*/ 0 60000 65536"/>
              <a:gd name="T10" fmla="*/ 0 60000 65536"/>
              <a:gd name="T11" fmla="*/ 0 60000 65536"/>
              <a:gd name="T12" fmla="*/ 0 w 247253"/>
              <a:gd name="T13" fmla="*/ 0 h 1009253"/>
              <a:gd name="T14" fmla="*/ 247253 w 247253"/>
              <a:gd name="T15" fmla="*/ 1009253 h 1009253"/>
            </a:gdLst>
            <a:ahLst/>
            <a:cxnLst>
              <a:cxn ang="T8">
                <a:pos x="T0" y="T1"/>
              </a:cxn>
              <a:cxn ang="T9">
                <a:pos x="T2" y="T3"/>
              </a:cxn>
              <a:cxn ang="T10">
                <a:pos x="T4" y="T5"/>
              </a:cxn>
              <a:cxn ang="T11">
                <a:pos x="T6" y="T7"/>
              </a:cxn>
            </a:cxnLst>
            <a:rect l="T12" t="T13" r="T14" b="T15"/>
            <a:pathLst>
              <a:path w="247253" h="1009253">
                <a:moveTo>
                  <a:pt x="247253" y="1009253"/>
                </a:moveTo>
                <a:cubicBezTo>
                  <a:pt x="170457" y="951706"/>
                  <a:pt x="93662" y="894159"/>
                  <a:pt x="56753" y="744934"/>
                </a:cubicBezTo>
                <a:cubicBezTo>
                  <a:pt x="19844" y="595709"/>
                  <a:pt x="0" y="227806"/>
                  <a:pt x="25797" y="113903"/>
                </a:cubicBezTo>
                <a:cubicBezTo>
                  <a:pt x="51594" y="0"/>
                  <a:pt x="144860" y="68262"/>
                  <a:pt x="211535" y="61515"/>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7489" name="Freeform 125"/>
          <p:cNvSpPr>
            <a:spLocks/>
          </p:cNvSpPr>
          <p:nvPr/>
        </p:nvSpPr>
        <p:spPr bwMode="auto">
          <a:xfrm>
            <a:off x="2960688" y="588963"/>
            <a:ext cx="346075" cy="1544637"/>
          </a:xfrm>
          <a:custGeom>
            <a:avLst/>
            <a:gdLst>
              <a:gd name="T0" fmla="*/ 15370 w 346471"/>
              <a:gd name="T1" fmla="*/ 1548608 h 1543844"/>
              <a:gd name="T2" fmla="*/ 214030 w 346471"/>
              <a:gd name="T3" fmla="*/ 1140158 h 1543844"/>
              <a:gd name="T4" fmla="*/ 24832 w 346471"/>
              <a:gd name="T5" fmla="*/ 511957 h 1543844"/>
              <a:gd name="T6" fmla="*/ 65035 w 346471"/>
              <a:gd name="T7" fmla="*/ 70066 h 1543844"/>
              <a:gd name="T8" fmla="*/ 344101 w 346471"/>
              <a:gd name="T9" fmla="*/ 91564 h 1543844"/>
              <a:gd name="T10" fmla="*/ 0 60000 65536"/>
              <a:gd name="T11" fmla="*/ 0 60000 65536"/>
              <a:gd name="T12" fmla="*/ 0 60000 65536"/>
              <a:gd name="T13" fmla="*/ 0 60000 65536"/>
              <a:gd name="T14" fmla="*/ 0 60000 65536"/>
              <a:gd name="T15" fmla="*/ 0 w 346471"/>
              <a:gd name="T16" fmla="*/ 0 h 1543844"/>
              <a:gd name="T17" fmla="*/ 346471 w 346471"/>
              <a:gd name="T18" fmla="*/ 1543844 h 1543844"/>
            </a:gdLst>
            <a:ahLst/>
            <a:cxnLst>
              <a:cxn ang="T10">
                <a:pos x="T0" y="T1"/>
              </a:cxn>
              <a:cxn ang="T11">
                <a:pos x="T2" y="T3"/>
              </a:cxn>
              <a:cxn ang="T12">
                <a:pos x="T4" y="T5"/>
              </a:cxn>
              <a:cxn ang="T13">
                <a:pos x="T6" y="T7"/>
              </a:cxn>
              <a:cxn ang="T14">
                <a:pos x="T8" y="T9"/>
              </a:cxn>
            </a:cxnLst>
            <a:rect l="T15" t="T16" r="T17" b="T18"/>
            <a:pathLst>
              <a:path w="346471" h="1543844">
                <a:moveTo>
                  <a:pt x="15478" y="1543844"/>
                </a:moveTo>
                <a:cubicBezTo>
                  <a:pt x="114697" y="1426369"/>
                  <a:pt x="213916" y="1308894"/>
                  <a:pt x="215503" y="1136650"/>
                </a:cubicBezTo>
                <a:cubicBezTo>
                  <a:pt x="217091" y="964406"/>
                  <a:pt x="50006" y="688182"/>
                  <a:pt x="25003" y="510382"/>
                </a:cubicBezTo>
                <a:cubicBezTo>
                  <a:pt x="0" y="332582"/>
                  <a:pt x="11906" y="139700"/>
                  <a:pt x="65484" y="69850"/>
                </a:cubicBezTo>
                <a:cubicBezTo>
                  <a:pt x="119062" y="0"/>
                  <a:pt x="257174" y="79773"/>
                  <a:pt x="346471" y="91282"/>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7490" name="Left Brace 143"/>
          <p:cNvSpPr>
            <a:spLocks/>
          </p:cNvSpPr>
          <p:nvPr/>
        </p:nvSpPr>
        <p:spPr bwMode="auto">
          <a:xfrm rot="5400000">
            <a:off x="7480300" y="5626100"/>
            <a:ext cx="136525" cy="771525"/>
          </a:xfrm>
          <a:prstGeom prst="leftBrace">
            <a:avLst>
              <a:gd name="adj1" fmla="val 8346"/>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7491" name="Left Brace 148"/>
          <p:cNvSpPr>
            <a:spLocks/>
          </p:cNvSpPr>
          <p:nvPr/>
        </p:nvSpPr>
        <p:spPr bwMode="auto">
          <a:xfrm rot="5400000">
            <a:off x="5164137" y="5862638"/>
            <a:ext cx="136525" cy="298450"/>
          </a:xfrm>
          <a:prstGeom prst="leftBrace">
            <a:avLst>
              <a:gd name="adj1" fmla="val 8329"/>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7492" name="TextBox 155"/>
          <p:cNvSpPr txBox="1">
            <a:spLocks noChangeArrowheads="1"/>
          </p:cNvSpPr>
          <p:nvPr/>
        </p:nvSpPr>
        <p:spPr bwMode="auto">
          <a:xfrm rot="-1452071">
            <a:off x="1552575" y="5434013"/>
            <a:ext cx="1454150" cy="350837"/>
          </a:xfrm>
          <a:prstGeom prst="rect">
            <a:avLst/>
          </a:prstGeom>
          <a:noFill/>
          <a:ln w="9525">
            <a:noFill/>
            <a:miter lim="800000"/>
            <a:headEnd/>
            <a:tailEnd/>
          </a:ln>
        </p:spPr>
        <p:txBody>
          <a:bodyPr wrap="none">
            <a:spAutoFit/>
          </a:bodyPr>
          <a:lstStyle/>
          <a:p>
            <a:r>
              <a:rPr lang="en-US" b="1">
                <a:solidFill>
                  <a:srgbClr val="C00000"/>
                </a:solidFill>
              </a:rPr>
              <a:t>chemotaxis</a:t>
            </a:r>
          </a:p>
        </p:txBody>
      </p:sp>
      <p:sp>
        <p:nvSpPr>
          <p:cNvPr id="108" name="Oval 107"/>
          <p:cNvSpPr>
            <a:spLocks noChangeArrowheads="1"/>
          </p:cNvSpPr>
          <p:nvPr/>
        </p:nvSpPr>
        <p:spPr bwMode="auto">
          <a:xfrm>
            <a:off x="3429000" y="2514600"/>
            <a:ext cx="304800" cy="7620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09" name="Oval 108"/>
          <p:cNvSpPr>
            <a:spLocks noChangeArrowheads="1"/>
          </p:cNvSpPr>
          <p:nvPr/>
        </p:nvSpPr>
        <p:spPr bwMode="auto">
          <a:xfrm>
            <a:off x="2133600" y="2514600"/>
            <a:ext cx="1143000" cy="3048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10" name="Oval 109"/>
          <p:cNvSpPr>
            <a:spLocks noChangeArrowheads="1"/>
          </p:cNvSpPr>
          <p:nvPr/>
        </p:nvSpPr>
        <p:spPr bwMode="auto">
          <a:xfrm>
            <a:off x="1524000" y="2819400"/>
            <a:ext cx="609600" cy="6858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12" name="Oval 111"/>
          <p:cNvSpPr>
            <a:spLocks noChangeArrowheads="1"/>
          </p:cNvSpPr>
          <p:nvPr/>
        </p:nvSpPr>
        <p:spPr bwMode="auto">
          <a:xfrm>
            <a:off x="1600200" y="3886200"/>
            <a:ext cx="685800" cy="8382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13" name="Oval 112"/>
          <p:cNvSpPr>
            <a:spLocks noChangeArrowheads="1"/>
          </p:cNvSpPr>
          <p:nvPr/>
        </p:nvSpPr>
        <p:spPr bwMode="auto">
          <a:xfrm>
            <a:off x="3048000" y="4191000"/>
            <a:ext cx="914400" cy="9144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16" name="Oval 115"/>
          <p:cNvSpPr>
            <a:spLocks noChangeArrowheads="1"/>
          </p:cNvSpPr>
          <p:nvPr/>
        </p:nvSpPr>
        <p:spPr bwMode="auto">
          <a:xfrm>
            <a:off x="3733800" y="3124200"/>
            <a:ext cx="685800" cy="9144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7499" name="TextBox 118"/>
          <p:cNvSpPr txBox="1">
            <a:spLocks noChangeArrowheads="1"/>
          </p:cNvSpPr>
          <p:nvPr/>
        </p:nvSpPr>
        <p:spPr bwMode="auto">
          <a:xfrm rot="-1452071">
            <a:off x="2773363" y="5270500"/>
            <a:ext cx="2363787" cy="349250"/>
          </a:xfrm>
          <a:prstGeom prst="rect">
            <a:avLst/>
          </a:prstGeom>
          <a:noFill/>
          <a:ln w="9525">
            <a:noFill/>
            <a:miter lim="800000"/>
            <a:headEnd/>
            <a:tailEnd/>
          </a:ln>
        </p:spPr>
        <p:txBody>
          <a:bodyPr wrap="none">
            <a:spAutoFit/>
          </a:bodyPr>
          <a:lstStyle/>
          <a:p>
            <a:r>
              <a:rPr lang="en-US" b="1">
                <a:solidFill>
                  <a:srgbClr val="C00000"/>
                </a:solidFill>
              </a:rPr>
              <a:t>metabolic pathways</a:t>
            </a:r>
          </a:p>
        </p:txBody>
      </p:sp>
      <p:sp>
        <p:nvSpPr>
          <p:cNvPr id="17500" name="TextBox 120"/>
          <p:cNvSpPr txBox="1">
            <a:spLocks noChangeArrowheads="1"/>
          </p:cNvSpPr>
          <p:nvPr/>
        </p:nvSpPr>
        <p:spPr bwMode="auto">
          <a:xfrm rot="-1452071">
            <a:off x="4268788" y="5416550"/>
            <a:ext cx="1595437" cy="350838"/>
          </a:xfrm>
          <a:prstGeom prst="rect">
            <a:avLst/>
          </a:prstGeom>
          <a:noFill/>
          <a:ln w="9525">
            <a:noFill/>
            <a:miter lim="800000"/>
            <a:headEnd/>
            <a:tailEnd/>
          </a:ln>
        </p:spPr>
        <p:txBody>
          <a:bodyPr wrap="none">
            <a:spAutoFit/>
          </a:bodyPr>
          <a:lstStyle/>
          <a:p>
            <a:r>
              <a:rPr lang="en-US" b="1">
                <a:solidFill>
                  <a:srgbClr val="C00000"/>
                </a:solidFill>
              </a:rPr>
              <a:t>transcription</a:t>
            </a:r>
          </a:p>
        </p:txBody>
      </p:sp>
      <p:sp>
        <p:nvSpPr>
          <p:cNvPr id="17501" name="TextBox 122"/>
          <p:cNvSpPr txBox="1">
            <a:spLocks noChangeArrowheads="1"/>
          </p:cNvSpPr>
          <p:nvPr/>
        </p:nvSpPr>
        <p:spPr bwMode="auto">
          <a:xfrm rot="-1452071">
            <a:off x="5097463" y="5416550"/>
            <a:ext cx="1801812" cy="350838"/>
          </a:xfrm>
          <a:prstGeom prst="rect">
            <a:avLst/>
          </a:prstGeom>
          <a:noFill/>
          <a:ln w="9525">
            <a:noFill/>
            <a:miter lim="800000"/>
            <a:headEnd/>
            <a:tailEnd/>
          </a:ln>
        </p:spPr>
        <p:txBody>
          <a:bodyPr wrap="none">
            <a:spAutoFit/>
          </a:bodyPr>
          <a:lstStyle/>
          <a:p>
            <a:r>
              <a:rPr lang="en-US" b="1">
                <a:solidFill>
                  <a:srgbClr val="C00000"/>
                </a:solidFill>
              </a:rPr>
              <a:t>protein folding</a:t>
            </a:r>
          </a:p>
        </p:txBody>
      </p:sp>
      <p:sp>
        <p:nvSpPr>
          <p:cNvPr id="17502" name="TextBox 129"/>
          <p:cNvSpPr txBox="1">
            <a:spLocks noChangeArrowheads="1"/>
          </p:cNvSpPr>
          <p:nvPr/>
        </p:nvSpPr>
        <p:spPr bwMode="auto">
          <a:xfrm rot="-1452071">
            <a:off x="6249988" y="5416550"/>
            <a:ext cx="1595437" cy="350838"/>
          </a:xfrm>
          <a:prstGeom prst="rect">
            <a:avLst/>
          </a:prstGeom>
          <a:noFill/>
          <a:ln w="9525">
            <a:noFill/>
            <a:miter lim="800000"/>
            <a:headEnd/>
            <a:tailEnd/>
          </a:ln>
        </p:spPr>
        <p:txBody>
          <a:bodyPr wrap="none">
            <a:spAutoFit/>
          </a:bodyPr>
          <a:lstStyle/>
          <a:p>
            <a:r>
              <a:rPr lang="en-US" b="1">
                <a:solidFill>
                  <a:srgbClr val="C00000"/>
                </a:solidFill>
              </a:rPr>
              <a:t>transcription</a:t>
            </a:r>
          </a:p>
        </p:txBody>
      </p:sp>
      <p:sp>
        <p:nvSpPr>
          <p:cNvPr id="17503" name="TextBox 130"/>
          <p:cNvSpPr txBox="1">
            <a:spLocks noChangeArrowheads="1"/>
          </p:cNvSpPr>
          <p:nvPr/>
        </p:nvSpPr>
        <p:spPr bwMode="auto">
          <a:xfrm rot="-1452071">
            <a:off x="7431088" y="5481638"/>
            <a:ext cx="1365250" cy="350837"/>
          </a:xfrm>
          <a:prstGeom prst="rect">
            <a:avLst/>
          </a:prstGeom>
          <a:noFill/>
          <a:ln w="9525">
            <a:noFill/>
            <a:miter lim="800000"/>
            <a:headEnd/>
            <a:tailEnd/>
          </a:ln>
        </p:spPr>
        <p:txBody>
          <a:bodyPr wrap="none">
            <a:spAutoFit/>
          </a:bodyPr>
          <a:lstStyle/>
          <a:p>
            <a:r>
              <a:rPr lang="en-US" b="1">
                <a:solidFill>
                  <a:srgbClr val="C00000"/>
                </a:solidFill>
              </a:rPr>
              <a:t>translation</a:t>
            </a:r>
          </a:p>
        </p:txBody>
      </p:sp>
      <p:sp>
        <p:nvSpPr>
          <p:cNvPr id="133" name="TextBox 132"/>
          <p:cNvSpPr txBox="1">
            <a:spLocks noChangeArrowheads="1"/>
          </p:cNvSpPr>
          <p:nvPr/>
        </p:nvSpPr>
        <p:spPr bwMode="auto">
          <a:xfrm rot="-1452071">
            <a:off x="8337550" y="5684838"/>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34" name="TextBox 133"/>
          <p:cNvSpPr txBox="1">
            <a:spLocks noChangeArrowheads="1"/>
          </p:cNvSpPr>
          <p:nvPr/>
        </p:nvSpPr>
        <p:spPr bwMode="auto">
          <a:xfrm rot="-1452071">
            <a:off x="6667500" y="5684838"/>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36" name="TextBox 135"/>
          <p:cNvSpPr txBox="1">
            <a:spLocks noChangeArrowheads="1"/>
          </p:cNvSpPr>
          <p:nvPr/>
        </p:nvSpPr>
        <p:spPr bwMode="auto">
          <a:xfrm rot="-1452071">
            <a:off x="3556000" y="5684838"/>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37" name="TextBox 136"/>
          <p:cNvSpPr txBox="1">
            <a:spLocks noChangeArrowheads="1"/>
          </p:cNvSpPr>
          <p:nvPr/>
        </p:nvSpPr>
        <p:spPr bwMode="auto">
          <a:xfrm rot="-1452071">
            <a:off x="523875" y="5700713"/>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02"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2" grpId="0" animBg="1"/>
      <p:bldP spid="113" grpId="0" animBg="1"/>
      <p:bldP spid="116" grpId="0" animBg="1"/>
      <p:bldP spid="133" grpId="0"/>
      <p:bldP spid="134" grpId="0"/>
      <p:bldP spid="136" grpId="0"/>
      <p:bldP spid="1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a:xfrm>
            <a:off x="457200" y="-218838"/>
            <a:ext cx="8229600" cy="1143000"/>
          </a:xfrm>
        </p:spPr>
        <p:txBody>
          <a:bodyPr/>
          <a:lstStyle/>
          <a:p>
            <a:pPr algn="ctr" eaLnBrk="1"/>
            <a:r>
              <a:rPr lang="en-US" dirty="0" smtClean="0"/>
              <a:t>Flux Balance Analysis</a:t>
            </a:r>
          </a:p>
        </p:txBody>
      </p:sp>
      <p:sp>
        <p:nvSpPr>
          <p:cNvPr id="3080" name="Text Box 3"/>
          <p:cNvSpPr txBox="1">
            <a:spLocks noChangeArrowheads="1"/>
          </p:cNvSpPr>
          <p:nvPr/>
        </p:nvSpPr>
        <p:spPr bwMode="auto">
          <a:xfrm>
            <a:off x="1822450" y="1854200"/>
            <a:ext cx="533400" cy="457200"/>
          </a:xfrm>
          <a:prstGeom prst="rect">
            <a:avLst/>
          </a:prstGeom>
          <a:noFill/>
          <a:ln w="9525">
            <a:noFill/>
            <a:miter lim="800000"/>
            <a:headEnd/>
            <a:tailEnd/>
          </a:ln>
        </p:spPr>
        <p:txBody>
          <a:bodyPr>
            <a:spAutoFit/>
          </a:bodyPr>
          <a:lstStyle/>
          <a:p>
            <a:pPr algn="ctr" eaLnBrk="0">
              <a:spcBef>
                <a:spcPct val="50000"/>
              </a:spcBef>
            </a:pPr>
            <a:r>
              <a:rPr lang="en-US" sz="2400" b="1"/>
              <a:t>A</a:t>
            </a:r>
          </a:p>
        </p:txBody>
      </p:sp>
      <p:sp>
        <p:nvSpPr>
          <p:cNvPr id="3081" name="Text Box 4"/>
          <p:cNvSpPr txBox="1">
            <a:spLocks noChangeArrowheads="1"/>
          </p:cNvSpPr>
          <p:nvPr/>
        </p:nvSpPr>
        <p:spPr bwMode="auto">
          <a:xfrm>
            <a:off x="3148013" y="1854200"/>
            <a:ext cx="533400" cy="457200"/>
          </a:xfrm>
          <a:prstGeom prst="rect">
            <a:avLst/>
          </a:prstGeom>
          <a:noFill/>
          <a:ln w="9525">
            <a:noFill/>
            <a:miter lim="800000"/>
            <a:headEnd/>
            <a:tailEnd/>
          </a:ln>
        </p:spPr>
        <p:txBody>
          <a:bodyPr>
            <a:spAutoFit/>
          </a:bodyPr>
          <a:lstStyle/>
          <a:p>
            <a:pPr algn="ctr" eaLnBrk="0">
              <a:spcBef>
                <a:spcPct val="50000"/>
              </a:spcBef>
            </a:pPr>
            <a:r>
              <a:rPr lang="en-US" sz="2400" b="1"/>
              <a:t>B</a:t>
            </a:r>
          </a:p>
        </p:txBody>
      </p:sp>
      <p:sp>
        <p:nvSpPr>
          <p:cNvPr id="3082" name="Text Box 5"/>
          <p:cNvSpPr txBox="1">
            <a:spLocks noChangeArrowheads="1"/>
          </p:cNvSpPr>
          <p:nvPr/>
        </p:nvSpPr>
        <p:spPr bwMode="auto">
          <a:xfrm>
            <a:off x="4967288" y="1092200"/>
            <a:ext cx="533400" cy="457200"/>
          </a:xfrm>
          <a:prstGeom prst="rect">
            <a:avLst/>
          </a:prstGeom>
          <a:noFill/>
          <a:ln w="9525">
            <a:noFill/>
            <a:miter lim="800000"/>
            <a:headEnd/>
            <a:tailEnd/>
          </a:ln>
        </p:spPr>
        <p:txBody>
          <a:bodyPr>
            <a:spAutoFit/>
          </a:bodyPr>
          <a:lstStyle/>
          <a:p>
            <a:pPr algn="ctr" eaLnBrk="0">
              <a:spcBef>
                <a:spcPct val="50000"/>
              </a:spcBef>
            </a:pPr>
            <a:r>
              <a:rPr lang="en-US" sz="2400" b="1"/>
              <a:t>C</a:t>
            </a:r>
          </a:p>
        </p:txBody>
      </p:sp>
      <p:sp>
        <p:nvSpPr>
          <p:cNvPr id="3083" name="Text Box 6"/>
          <p:cNvSpPr txBox="1">
            <a:spLocks noChangeArrowheads="1"/>
          </p:cNvSpPr>
          <p:nvPr/>
        </p:nvSpPr>
        <p:spPr bwMode="auto">
          <a:xfrm>
            <a:off x="7099300" y="1854200"/>
            <a:ext cx="533400" cy="457200"/>
          </a:xfrm>
          <a:prstGeom prst="rect">
            <a:avLst/>
          </a:prstGeom>
          <a:noFill/>
          <a:ln w="9525">
            <a:noFill/>
            <a:miter lim="800000"/>
            <a:headEnd/>
            <a:tailEnd/>
          </a:ln>
        </p:spPr>
        <p:txBody>
          <a:bodyPr>
            <a:spAutoFit/>
          </a:bodyPr>
          <a:lstStyle/>
          <a:p>
            <a:pPr algn="ctr" eaLnBrk="0">
              <a:spcBef>
                <a:spcPct val="50000"/>
              </a:spcBef>
            </a:pPr>
            <a:r>
              <a:rPr lang="en-US" sz="2400" b="1"/>
              <a:t>D</a:t>
            </a:r>
          </a:p>
        </p:txBody>
      </p:sp>
      <p:sp>
        <p:nvSpPr>
          <p:cNvPr id="3084" name="AutoShape 7"/>
          <p:cNvSpPr>
            <a:spLocks noChangeArrowheads="1"/>
          </p:cNvSpPr>
          <p:nvPr/>
        </p:nvSpPr>
        <p:spPr bwMode="auto">
          <a:xfrm>
            <a:off x="1385888" y="939800"/>
            <a:ext cx="6400800" cy="1828800"/>
          </a:xfrm>
          <a:prstGeom prst="roundRect">
            <a:avLst>
              <a:gd name="adj" fmla="val 16667"/>
            </a:avLst>
          </a:prstGeom>
          <a:noFill/>
          <a:ln w="50800">
            <a:solidFill>
              <a:srgbClr val="000000"/>
            </a:solidFill>
            <a:round/>
            <a:headEnd/>
            <a:tailEnd/>
          </a:ln>
        </p:spPr>
        <p:txBody>
          <a:bodyPr wrap="none" anchor="ctr"/>
          <a:lstStyle/>
          <a:p>
            <a:pPr algn="ctr" eaLnBrk="0">
              <a:spcBef>
                <a:spcPct val="50000"/>
              </a:spcBef>
            </a:pPr>
            <a:endParaRPr lang="en-US"/>
          </a:p>
        </p:txBody>
      </p:sp>
      <p:sp>
        <p:nvSpPr>
          <p:cNvPr id="3085" name="Line 9"/>
          <p:cNvSpPr>
            <a:spLocks noChangeShapeType="1"/>
          </p:cNvSpPr>
          <p:nvPr/>
        </p:nvSpPr>
        <p:spPr bwMode="auto">
          <a:xfrm flipV="1">
            <a:off x="3595688" y="2082800"/>
            <a:ext cx="3505200" cy="0"/>
          </a:xfrm>
          <a:prstGeom prst="line">
            <a:avLst/>
          </a:prstGeom>
          <a:noFill/>
          <a:ln w="50800">
            <a:solidFill>
              <a:schemeClr val="tx1"/>
            </a:solidFill>
            <a:round/>
            <a:headEnd/>
            <a:tailEnd type="triangle" w="med" len="med"/>
          </a:ln>
        </p:spPr>
        <p:txBody>
          <a:bodyPr/>
          <a:lstStyle/>
          <a:p>
            <a:endParaRPr lang="en-US"/>
          </a:p>
        </p:txBody>
      </p:sp>
      <p:sp>
        <p:nvSpPr>
          <p:cNvPr id="3086" name="Line 10"/>
          <p:cNvSpPr>
            <a:spLocks noChangeShapeType="1"/>
          </p:cNvSpPr>
          <p:nvPr/>
        </p:nvSpPr>
        <p:spPr bwMode="auto">
          <a:xfrm flipV="1">
            <a:off x="3595688" y="1320800"/>
            <a:ext cx="1371600" cy="685800"/>
          </a:xfrm>
          <a:prstGeom prst="line">
            <a:avLst/>
          </a:prstGeom>
          <a:noFill/>
          <a:ln w="50800">
            <a:solidFill>
              <a:schemeClr val="tx1"/>
            </a:solidFill>
            <a:round/>
            <a:headEnd/>
            <a:tailEnd type="triangle" w="med" len="med"/>
          </a:ln>
        </p:spPr>
        <p:txBody>
          <a:bodyPr/>
          <a:lstStyle/>
          <a:p>
            <a:endParaRPr lang="en-US"/>
          </a:p>
        </p:txBody>
      </p:sp>
      <p:sp>
        <p:nvSpPr>
          <p:cNvPr id="3087" name="Line 11"/>
          <p:cNvSpPr>
            <a:spLocks noChangeShapeType="1"/>
          </p:cNvSpPr>
          <p:nvPr/>
        </p:nvSpPr>
        <p:spPr bwMode="auto">
          <a:xfrm flipV="1">
            <a:off x="692150" y="2082800"/>
            <a:ext cx="1143000" cy="0"/>
          </a:xfrm>
          <a:prstGeom prst="line">
            <a:avLst/>
          </a:prstGeom>
          <a:noFill/>
          <a:ln w="50800">
            <a:solidFill>
              <a:schemeClr val="tx1"/>
            </a:solidFill>
            <a:round/>
            <a:headEnd/>
            <a:tailEnd type="triangle" w="med" len="med"/>
          </a:ln>
        </p:spPr>
        <p:txBody>
          <a:bodyPr/>
          <a:lstStyle/>
          <a:p>
            <a:endParaRPr lang="en-US"/>
          </a:p>
        </p:txBody>
      </p:sp>
      <p:sp>
        <p:nvSpPr>
          <p:cNvPr id="3088" name="Line 12"/>
          <p:cNvSpPr>
            <a:spLocks noChangeShapeType="1"/>
          </p:cNvSpPr>
          <p:nvPr/>
        </p:nvSpPr>
        <p:spPr bwMode="auto">
          <a:xfrm>
            <a:off x="5424488" y="1320800"/>
            <a:ext cx="1676400" cy="533400"/>
          </a:xfrm>
          <a:prstGeom prst="line">
            <a:avLst/>
          </a:prstGeom>
          <a:noFill/>
          <a:ln w="50800">
            <a:solidFill>
              <a:schemeClr val="tx1"/>
            </a:solidFill>
            <a:round/>
            <a:headEnd/>
            <a:tailEnd type="triangle" w="med" len="med"/>
          </a:ln>
        </p:spPr>
        <p:txBody>
          <a:bodyPr/>
          <a:lstStyle/>
          <a:p>
            <a:endParaRPr lang="en-US"/>
          </a:p>
        </p:txBody>
      </p:sp>
      <p:sp>
        <p:nvSpPr>
          <p:cNvPr id="3089" name="Line 13"/>
          <p:cNvSpPr>
            <a:spLocks noChangeShapeType="1"/>
          </p:cNvSpPr>
          <p:nvPr/>
        </p:nvSpPr>
        <p:spPr bwMode="auto">
          <a:xfrm flipV="1">
            <a:off x="7524750" y="2082800"/>
            <a:ext cx="1143000" cy="0"/>
          </a:xfrm>
          <a:prstGeom prst="line">
            <a:avLst/>
          </a:prstGeom>
          <a:noFill/>
          <a:ln w="50800">
            <a:solidFill>
              <a:schemeClr val="tx1"/>
            </a:solidFill>
            <a:round/>
            <a:headEnd/>
            <a:tailEnd type="triangle" w="med" len="med"/>
          </a:ln>
        </p:spPr>
        <p:txBody>
          <a:bodyPr/>
          <a:lstStyle/>
          <a:p>
            <a:endParaRPr lang="en-US"/>
          </a:p>
        </p:txBody>
      </p:sp>
      <p:sp>
        <p:nvSpPr>
          <p:cNvPr id="3090" name="Rectangle 14"/>
          <p:cNvSpPr>
            <a:spLocks noChangeArrowheads="1"/>
          </p:cNvSpPr>
          <p:nvPr/>
        </p:nvSpPr>
        <p:spPr bwMode="auto">
          <a:xfrm>
            <a:off x="10937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1</a:t>
            </a:r>
          </a:p>
        </p:txBody>
      </p:sp>
      <p:sp>
        <p:nvSpPr>
          <p:cNvPr id="3091" name="Rectangle 16"/>
          <p:cNvSpPr>
            <a:spLocks noChangeArrowheads="1"/>
          </p:cNvSpPr>
          <p:nvPr/>
        </p:nvSpPr>
        <p:spPr bwMode="auto">
          <a:xfrm>
            <a:off x="4052888" y="13970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3</a:t>
            </a:r>
          </a:p>
        </p:txBody>
      </p:sp>
      <p:sp>
        <p:nvSpPr>
          <p:cNvPr id="3092" name="Rectangle 17"/>
          <p:cNvSpPr>
            <a:spLocks noChangeArrowheads="1"/>
          </p:cNvSpPr>
          <p:nvPr/>
        </p:nvSpPr>
        <p:spPr bwMode="auto">
          <a:xfrm>
            <a:off x="49672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5</a:t>
            </a:r>
          </a:p>
        </p:txBody>
      </p:sp>
      <p:sp>
        <p:nvSpPr>
          <p:cNvPr id="3093" name="Rectangle 18"/>
          <p:cNvSpPr>
            <a:spLocks noChangeArrowheads="1"/>
          </p:cNvSpPr>
          <p:nvPr/>
        </p:nvSpPr>
        <p:spPr bwMode="auto">
          <a:xfrm>
            <a:off x="5957888" y="13970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4</a:t>
            </a:r>
          </a:p>
        </p:txBody>
      </p:sp>
      <p:sp>
        <p:nvSpPr>
          <p:cNvPr id="3094" name="Rectangle 19"/>
          <p:cNvSpPr>
            <a:spLocks noChangeArrowheads="1"/>
          </p:cNvSpPr>
          <p:nvPr/>
        </p:nvSpPr>
        <p:spPr bwMode="auto">
          <a:xfrm>
            <a:off x="76850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6</a:t>
            </a:r>
          </a:p>
        </p:txBody>
      </p:sp>
      <p:sp>
        <p:nvSpPr>
          <p:cNvPr id="3095" name="Line 20"/>
          <p:cNvSpPr>
            <a:spLocks noChangeShapeType="1"/>
          </p:cNvSpPr>
          <p:nvPr/>
        </p:nvSpPr>
        <p:spPr bwMode="auto">
          <a:xfrm>
            <a:off x="3519488" y="2235200"/>
            <a:ext cx="685800" cy="838200"/>
          </a:xfrm>
          <a:prstGeom prst="line">
            <a:avLst/>
          </a:prstGeom>
          <a:noFill/>
          <a:ln w="50800">
            <a:solidFill>
              <a:schemeClr val="tx1"/>
            </a:solidFill>
            <a:round/>
            <a:headEnd/>
            <a:tailEnd type="triangle" w="med" len="med"/>
          </a:ln>
        </p:spPr>
        <p:txBody>
          <a:bodyPr/>
          <a:lstStyle/>
          <a:p>
            <a:endParaRPr lang="en-US"/>
          </a:p>
        </p:txBody>
      </p:sp>
      <p:sp>
        <p:nvSpPr>
          <p:cNvPr id="3096" name="Rectangle 21"/>
          <p:cNvSpPr>
            <a:spLocks noChangeArrowheads="1"/>
          </p:cNvSpPr>
          <p:nvPr/>
        </p:nvSpPr>
        <p:spPr bwMode="auto">
          <a:xfrm>
            <a:off x="3671888" y="23876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7</a:t>
            </a:r>
          </a:p>
        </p:txBody>
      </p:sp>
      <p:sp>
        <p:nvSpPr>
          <p:cNvPr id="3097" name="Text Box 22"/>
          <p:cNvSpPr txBox="1">
            <a:spLocks noChangeArrowheads="1"/>
          </p:cNvSpPr>
          <p:nvPr/>
        </p:nvSpPr>
        <p:spPr bwMode="auto">
          <a:xfrm>
            <a:off x="1581150" y="927100"/>
            <a:ext cx="1676400" cy="457200"/>
          </a:xfrm>
          <a:prstGeom prst="rect">
            <a:avLst/>
          </a:prstGeom>
          <a:noFill/>
          <a:ln w="9525">
            <a:noFill/>
            <a:miter lim="800000"/>
            <a:headEnd/>
            <a:tailEnd/>
          </a:ln>
        </p:spPr>
        <p:txBody>
          <a:bodyPr>
            <a:spAutoFit/>
          </a:bodyPr>
          <a:lstStyle/>
          <a:p>
            <a:pPr algn="ctr" eaLnBrk="0">
              <a:spcBef>
                <a:spcPct val="50000"/>
              </a:spcBef>
            </a:pPr>
            <a:r>
              <a:rPr lang="en-US" sz="2400"/>
              <a:t>The Cell</a:t>
            </a:r>
          </a:p>
        </p:txBody>
      </p:sp>
      <p:graphicFrame>
        <p:nvGraphicFramePr>
          <p:cNvPr id="27671" name="Object 2"/>
          <p:cNvGraphicFramePr>
            <a:graphicFrameLocks noChangeAspect="1"/>
          </p:cNvGraphicFramePr>
          <p:nvPr/>
        </p:nvGraphicFramePr>
        <p:xfrm>
          <a:off x="6400800" y="3222625"/>
          <a:ext cx="654050" cy="3482975"/>
        </p:xfrm>
        <a:graphic>
          <a:graphicData uri="http://schemas.openxmlformats.org/presentationml/2006/ole">
            <p:oleObj spid="_x0000_s872450" name="Equation" r:id="rId3" imgW="304560" imgH="1625400" progId="Equation.3">
              <p:embed/>
            </p:oleObj>
          </a:graphicData>
        </a:graphic>
      </p:graphicFrame>
      <p:graphicFrame>
        <p:nvGraphicFramePr>
          <p:cNvPr id="27672" name="Object 3"/>
          <p:cNvGraphicFramePr>
            <a:graphicFrameLocks noChangeAspect="1"/>
          </p:cNvGraphicFramePr>
          <p:nvPr/>
        </p:nvGraphicFramePr>
        <p:xfrm>
          <a:off x="1066800" y="4071938"/>
          <a:ext cx="5029200" cy="2225675"/>
        </p:xfrm>
        <a:graphic>
          <a:graphicData uri="http://schemas.openxmlformats.org/presentationml/2006/ole">
            <p:oleObj spid="_x0000_s872451" name="Equation" r:id="rId4" imgW="1942920" imgH="914400" progId="">
              <p:embed/>
            </p:oleObj>
          </a:graphicData>
        </a:graphic>
      </p:graphicFrame>
      <p:sp>
        <p:nvSpPr>
          <p:cNvPr id="3098" name="Text Box 25"/>
          <p:cNvSpPr txBox="1">
            <a:spLocks noChangeArrowheads="1"/>
          </p:cNvSpPr>
          <p:nvPr/>
        </p:nvSpPr>
        <p:spPr bwMode="auto">
          <a:xfrm>
            <a:off x="657225" y="4087813"/>
            <a:ext cx="533400" cy="457200"/>
          </a:xfrm>
          <a:prstGeom prst="rect">
            <a:avLst/>
          </a:prstGeom>
          <a:noFill/>
          <a:ln w="9525">
            <a:noFill/>
            <a:miter lim="800000"/>
            <a:headEnd/>
            <a:tailEnd/>
          </a:ln>
        </p:spPr>
        <p:txBody>
          <a:bodyPr>
            <a:spAutoFit/>
          </a:bodyPr>
          <a:lstStyle/>
          <a:p>
            <a:pPr algn="ctr" eaLnBrk="0">
              <a:spcBef>
                <a:spcPct val="50000"/>
              </a:spcBef>
            </a:pPr>
            <a:r>
              <a:rPr lang="en-US" sz="2400" b="1"/>
              <a:t>A</a:t>
            </a:r>
          </a:p>
        </p:txBody>
      </p:sp>
      <p:sp>
        <p:nvSpPr>
          <p:cNvPr id="3099" name="Text Box 26"/>
          <p:cNvSpPr txBox="1">
            <a:spLocks noChangeArrowheads="1"/>
          </p:cNvSpPr>
          <p:nvPr/>
        </p:nvSpPr>
        <p:spPr bwMode="auto">
          <a:xfrm>
            <a:off x="657225" y="4649788"/>
            <a:ext cx="533400" cy="457200"/>
          </a:xfrm>
          <a:prstGeom prst="rect">
            <a:avLst/>
          </a:prstGeom>
          <a:noFill/>
          <a:ln w="9525">
            <a:noFill/>
            <a:miter lim="800000"/>
            <a:headEnd/>
            <a:tailEnd/>
          </a:ln>
        </p:spPr>
        <p:txBody>
          <a:bodyPr>
            <a:spAutoFit/>
          </a:bodyPr>
          <a:lstStyle/>
          <a:p>
            <a:pPr algn="ctr" eaLnBrk="0">
              <a:spcBef>
                <a:spcPct val="50000"/>
              </a:spcBef>
            </a:pPr>
            <a:r>
              <a:rPr lang="en-US" sz="2400" b="1"/>
              <a:t>B</a:t>
            </a:r>
          </a:p>
        </p:txBody>
      </p:sp>
      <p:sp>
        <p:nvSpPr>
          <p:cNvPr id="3100" name="Text Box 27"/>
          <p:cNvSpPr txBox="1">
            <a:spLocks noChangeArrowheads="1"/>
          </p:cNvSpPr>
          <p:nvPr/>
        </p:nvSpPr>
        <p:spPr bwMode="auto">
          <a:xfrm>
            <a:off x="657225" y="5202238"/>
            <a:ext cx="533400" cy="457200"/>
          </a:xfrm>
          <a:prstGeom prst="rect">
            <a:avLst/>
          </a:prstGeom>
          <a:noFill/>
          <a:ln w="9525">
            <a:noFill/>
            <a:miter lim="800000"/>
            <a:headEnd/>
            <a:tailEnd/>
          </a:ln>
        </p:spPr>
        <p:txBody>
          <a:bodyPr>
            <a:spAutoFit/>
          </a:bodyPr>
          <a:lstStyle/>
          <a:p>
            <a:pPr algn="ctr" eaLnBrk="0">
              <a:spcBef>
                <a:spcPct val="50000"/>
              </a:spcBef>
            </a:pPr>
            <a:r>
              <a:rPr lang="en-US" sz="2400" b="1"/>
              <a:t>C</a:t>
            </a:r>
          </a:p>
        </p:txBody>
      </p:sp>
      <p:sp>
        <p:nvSpPr>
          <p:cNvPr id="3101" name="Text Box 28"/>
          <p:cNvSpPr txBox="1">
            <a:spLocks noChangeArrowheads="1"/>
          </p:cNvSpPr>
          <p:nvPr/>
        </p:nvSpPr>
        <p:spPr bwMode="auto">
          <a:xfrm>
            <a:off x="657225" y="5764213"/>
            <a:ext cx="533400" cy="457200"/>
          </a:xfrm>
          <a:prstGeom prst="rect">
            <a:avLst/>
          </a:prstGeom>
          <a:noFill/>
          <a:ln w="9525">
            <a:noFill/>
            <a:miter lim="800000"/>
            <a:headEnd/>
            <a:tailEnd/>
          </a:ln>
        </p:spPr>
        <p:txBody>
          <a:bodyPr>
            <a:spAutoFit/>
          </a:bodyPr>
          <a:lstStyle/>
          <a:p>
            <a:pPr algn="ctr" eaLnBrk="0">
              <a:spcBef>
                <a:spcPct val="50000"/>
              </a:spcBef>
            </a:pPr>
            <a:r>
              <a:rPr lang="en-US" sz="2400" b="1"/>
              <a:t>D</a:t>
            </a:r>
          </a:p>
        </p:txBody>
      </p:sp>
      <p:sp>
        <p:nvSpPr>
          <p:cNvPr id="3102" name="Rectangle 29"/>
          <p:cNvSpPr>
            <a:spLocks noChangeArrowheads="1"/>
          </p:cNvSpPr>
          <p:nvPr/>
        </p:nvSpPr>
        <p:spPr bwMode="auto">
          <a:xfrm>
            <a:off x="1136650"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1</a:t>
            </a:r>
          </a:p>
        </p:txBody>
      </p:sp>
      <p:sp>
        <p:nvSpPr>
          <p:cNvPr id="3103" name="Rectangle 30"/>
          <p:cNvSpPr>
            <a:spLocks noChangeArrowheads="1"/>
          </p:cNvSpPr>
          <p:nvPr/>
        </p:nvSpPr>
        <p:spPr bwMode="auto">
          <a:xfrm>
            <a:off x="1857375"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2</a:t>
            </a:r>
          </a:p>
        </p:txBody>
      </p:sp>
      <p:sp>
        <p:nvSpPr>
          <p:cNvPr id="3104" name="Rectangle 31"/>
          <p:cNvSpPr>
            <a:spLocks noChangeArrowheads="1"/>
          </p:cNvSpPr>
          <p:nvPr/>
        </p:nvSpPr>
        <p:spPr bwMode="auto">
          <a:xfrm>
            <a:off x="2579688"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3</a:t>
            </a:r>
          </a:p>
        </p:txBody>
      </p:sp>
      <p:sp>
        <p:nvSpPr>
          <p:cNvPr id="3105" name="Rectangle 32"/>
          <p:cNvSpPr>
            <a:spLocks noChangeArrowheads="1"/>
          </p:cNvSpPr>
          <p:nvPr/>
        </p:nvSpPr>
        <p:spPr bwMode="auto">
          <a:xfrm>
            <a:off x="4022725"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5</a:t>
            </a:r>
          </a:p>
        </p:txBody>
      </p:sp>
      <p:sp>
        <p:nvSpPr>
          <p:cNvPr id="3106" name="Rectangle 33"/>
          <p:cNvSpPr>
            <a:spLocks noChangeArrowheads="1"/>
          </p:cNvSpPr>
          <p:nvPr/>
        </p:nvSpPr>
        <p:spPr bwMode="auto">
          <a:xfrm>
            <a:off x="3300413"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4</a:t>
            </a:r>
          </a:p>
        </p:txBody>
      </p:sp>
      <p:sp>
        <p:nvSpPr>
          <p:cNvPr id="3107" name="Rectangle 34"/>
          <p:cNvSpPr>
            <a:spLocks noChangeArrowheads="1"/>
          </p:cNvSpPr>
          <p:nvPr/>
        </p:nvSpPr>
        <p:spPr bwMode="auto">
          <a:xfrm>
            <a:off x="4743450"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6</a:t>
            </a:r>
          </a:p>
        </p:txBody>
      </p:sp>
      <p:sp>
        <p:nvSpPr>
          <p:cNvPr id="3108" name="Rectangle 35"/>
          <p:cNvSpPr>
            <a:spLocks noChangeArrowheads="1"/>
          </p:cNvSpPr>
          <p:nvPr/>
        </p:nvSpPr>
        <p:spPr bwMode="auto">
          <a:xfrm>
            <a:off x="5465763" y="3560763"/>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7</a:t>
            </a:r>
          </a:p>
        </p:txBody>
      </p:sp>
      <p:sp>
        <p:nvSpPr>
          <p:cNvPr id="3109" name="Rectangle 36"/>
          <p:cNvSpPr>
            <a:spLocks noChangeArrowheads="1"/>
          </p:cNvSpPr>
          <p:nvPr/>
        </p:nvSpPr>
        <p:spPr bwMode="auto">
          <a:xfrm>
            <a:off x="6488113" y="2792413"/>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V</a:t>
            </a:r>
          </a:p>
        </p:txBody>
      </p:sp>
      <p:graphicFrame>
        <p:nvGraphicFramePr>
          <p:cNvPr id="27685" name="Object 4"/>
          <p:cNvGraphicFramePr>
            <a:graphicFrameLocks noChangeAspect="1"/>
          </p:cNvGraphicFramePr>
          <p:nvPr/>
        </p:nvGraphicFramePr>
        <p:xfrm>
          <a:off x="5886450" y="4773613"/>
          <a:ext cx="742950" cy="742950"/>
        </p:xfrm>
        <a:graphic>
          <a:graphicData uri="http://schemas.openxmlformats.org/presentationml/2006/ole">
            <p:oleObj spid="_x0000_s872452" name="Equation" r:id="rId5" imgW="114120" imgH="114120" progId="Equation.3">
              <p:embed/>
            </p:oleObj>
          </a:graphicData>
        </a:graphic>
      </p:graphicFrame>
      <p:graphicFrame>
        <p:nvGraphicFramePr>
          <p:cNvPr id="27686" name="Object 5"/>
          <p:cNvGraphicFramePr>
            <a:graphicFrameLocks noChangeAspect="1"/>
          </p:cNvGraphicFramePr>
          <p:nvPr/>
        </p:nvGraphicFramePr>
        <p:xfrm>
          <a:off x="6794500" y="4683125"/>
          <a:ext cx="1206500" cy="965200"/>
        </p:xfrm>
        <a:graphic>
          <a:graphicData uri="http://schemas.openxmlformats.org/presentationml/2006/ole">
            <p:oleObj spid="_x0000_s872453" name="Equation" r:id="rId6" imgW="126720" imgH="101520" progId="Equation.3">
              <p:embed/>
            </p:oleObj>
          </a:graphicData>
        </a:graphic>
      </p:graphicFrame>
      <p:graphicFrame>
        <p:nvGraphicFramePr>
          <p:cNvPr id="27687" name="Object 6"/>
          <p:cNvGraphicFramePr>
            <a:graphicFrameLocks noChangeAspect="1"/>
          </p:cNvGraphicFramePr>
          <p:nvPr/>
        </p:nvGraphicFramePr>
        <p:xfrm>
          <a:off x="7772400" y="3478213"/>
          <a:ext cx="874713" cy="3149600"/>
        </p:xfrm>
        <a:graphic>
          <a:graphicData uri="http://schemas.openxmlformats.org/presentationml/2006/ole">
            <p:oleObj spid="_x0000_s872454" name="Equation" r:id="rId7" imgW="253800" imgH="914400" progId="Equation.3">
              <p:embed/>
            </p:oleObj>
          </a:graphicData>
        </a:graphic>
      </p:graphicFrame>
      <p:sp>
        <p:nvSpPr>
          <p:cNvPr id="3110" name="Text Box 40"/>
          <p:cNvSpPr txBox="1">
            <a:spLocks noChangeArrowheads="1"/>
          </p:cNvSpPr>
          <p:nvPr/>
        </p:nvSpPr>
        <p:spPr bwMode="auto">
          <a:xfrm>
            <a:off x="3100388" y="2994025"/>
            <a:ext cx="2005012" cy="427038"/>
          </a:xfrm>
          <a:prstGeom prst="rect">
            <a:avLst/>
          </a:prstGeom>
          <a:noFill/>
          <a:ln w="9525">
            <a:noFill/>
            <a:miter lim="800000"/>
            <a:headEnd/>
            <a:tailEnd/>
          </a:ln>
        </p:spPr>
        <p:txBody>
          <a:bodyPr>
            <a:spAutoFit/>
          </a:bodyPr>
          <a:lstStyle/>
          <a:p>
            <a:pPr algn="ctr" eaLnBrk="0">
              <a:spcBef>
                <a:spcPct val="50000"/>
              </a:spcBef>
            </a:pPr>
            <a:r>
              <a:rPr lang="en-US" sz="2200"/>
              <a:t>By product</a:t>
            </a:r>
          </a:p>
        </p:txBody>
      </p:sp>
      <p:sp>
        <p:nvSpPr>
          <p:cNvPr id="3111" name="Text Box 41"/>
          <p:cNvSpPr txBox="1">
            <a:spLocks noChangeArrowheads="1"/>
          </p:cNvSpPr>
          <p:nvPr/>
        </p:nvSpPr>
        <p:spPr bwMode="auto">
          <a:xfrm>
            <a:off x="7772400" y="1470025"/>
            <a:ext cx="1598613" cy="427038"/>
          </a:xfrm>
          <a:prstGeom prst="rect">
            <a:avLst/>
          </a:prstGeom>
          <a:noFill/>
          <a:ln w="9525">
            <a:noFill/>
            <a:miter lim="800000"/>
            <a:headEnd/>
            <a:tailEnd/>
          </a:ln>
        </p:spPr>
        <p:txBody>
          <a:bodyPr>
            <a:spAutoFit/>
          </a:bodyPr>
          <a:lstStyle/>
          <a:p>
            <a:pPr algn="ctr" eaLnBrk="0">
              <a:spcBef>
                <a:spcPct val="50000"/>
              </a:spcBef>
            </a:pPr>
            <a:r>
              <a:rPr lang="en-US" sz="2200"/>
              <a:t>Biomass</a:t>
            </a:r>
          </a:p>
        </p:txBody>
      </p:sp>
      <p:sp>
        <p:nvSpPr>
          <p:cNvPr id="3112" name="Text Box 42"/>
          <p:cNvSpPr txBox="1">
            <a:spLocks noChangeArrowheads="1"/>
          </p:cNvSpPr>
          <p:nvPr/>
        </p:nvSpPr>
        <p:spPr bwMode="auto">
          <a:xfrm>
            <a:off x="-57150" y="1439863"/>
            <a:ext cx="1657350" cy="427037"/>
          </a:xfrm>
          <a:prstGeom prst="rect">
            <a:avLst/>
          </a:prstGeom>
          <a:noFill/>
          <a:ln w="9525">
            <a:noFill/>
            <a:miter lim="800000"/>
            <a:headEnd/>
            <a:tailEnd/>
          </a:ln>
        </p:spPr>
        <p:txBody>
          <a:bodyPr>
            <a:spAutoFit/>
          </a:bodyPr>
          <a:lstStyle/>
          <a:p>
            <a:pPr algn="ctr" eaLnBrk="0">
              <a:spcBef>
                <a:spcPct val="50000"/>
              </a:spcBef>
            </a:pPr>
            <a:r>
              <a:rPr lang="en-US" sz="2200"/>
              <a:t>Nutrient</a:t>
            </a:r>
          </a:p>
        </p:txBody>
      </p:sp>
      <p:sp>
        <p:nvSpPr>
          <p:cNvPr id="3113" name="Oval 45"/>
          <p:cNvSpPr>
            <a:spLocks noChangeArrowheads="1"/>
          </p:cNvSpPr>
          <p:nvPr/>
        </p:nvSpPr>
        <p:spPr bwMode="auto">
          <a:xfrm>
            <a:off x="2590800" y="1828800"/>
            <a:ext cx="457200" cy="457200"/>
          </a:xfrm>
          <a:prstGeom prst="ellipse">
            <a:avLst/>
          </a:prstGeom>
          <a:noFill/>
          <a:ln w="38100" algn="ctr">
            <a:solidFill>
              <a:srgbClr val="FF0000"/>
            </a:solidFill>
            <a:round/>
            <a:headEnd/>
            <a:tailEnd type="arrow" w="med" len="med"/>
          </a:ln>
        </p:spPr>
        <p:txBody>
          <a:bodyPr/>
          <a:lstStyle/>
          <a:p>
            <a:r>
              <a:rPr lang="en-US" b="1">
                <a:solidFill>
                  <a:srgbClr val="FF0000"/>
                </a:solidFill>
                <a:ea typeface="Arial Unicode MS" pitchFamily="34" charset="-128"/>
                <a:cs typeface="Arial Unicode MS" pitchFamily="34" charset="-128"/>
              </a:rPr>
              <a:t>?</a:t>
            </a:r>
          </a:p>
        </p:txBody>
      </p:sp>
      <p:cxnSp>
        <p:nvCxnSpPr>
          <p:cNvPr id="3114" name="Straight Connector 47"/>
          <p:cNvCxnSpPr>
            <a:cxnSpLocks noChangeShapeType="1"/>
          </p:cNvCxnSpPr>
          <p:nvPr/>
        </p:nvCxnSpPr>
        <p:spPr bwMode="auto">
          <a:xfrm>
            <a:off x="304800" y="3200400"/>
            <a:ext cx="8763000" cy="3276600"/>
          </a:xfrm>
          <a:prstGeom prst="line">
            <a:avLst/>
          </a:prstGeom>
          <a:noFill/>
          <a:ln w="38100" algn="ctr">
            <a:solidFill>
              <a:srgbClr val="FF0000"/>
            </a:solidFill>
            <a:round/>
            <a:headEnd/>
            <a:tailEnd/>
          </a:ln>
        </p:spPr>
      </p:cxnSp>
      <p:cxnSp>
        <p:nvCxnSpPr>
          <p:cNvPr id="3115" name="Straight Connector 48"/>
          <p:cNvCxnSpPr>
            <a:cxnSpLocks noChangeShapeType="1"/>
          </p:cNvCxnSpPr>
          <p:nvPr/>
        </p:nvCxnSpPr>
        <p:spPr bwMode="auto">
          <a:xfrm flipH="1">
            <a:off x="228600" y="3276600"/>
            <a:ext cx="8763000" cy="3276600"/>
          </a:xfrm>
          <a:prstGeom prst="line">
            <a:avLst/>
          </a:prstGeom>
          <a:noFill/>
          <a:ln w="38100" algn="ctr">
            <a:solidFill>
              <a:srgbClr val="FF0000"/>
            </a:solidFill>
            <a:round/>
            <a:headEnd/>
            <a:tailEnd/>
          </a:ln>
        </p:spPr>
      </p:cxnSp>
      <p:sp>
        <p:nvSpPr>
          <p:cNvPr id="45"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itle 1"/>
          <p:cNvSpPr>
            <a:spLocks noGrp="1"/>
          </p:cNvSpPr>
          <p:nvPr>
            <p:ph type="title"/>
          </p:nvPr>
        </p:nvSpPr>
        <p:spPr>
          <a:xfrm>
            <a:off x="496888" y="-224960"/>
            <a:ext cx="8229600" cy="1143000"/>
          </a:xfrm>
        </p:spPr>
        <p:txBody>
          <a:bodyPr>
            <a:normAutofit fontScale="90000"/>
          </a:bodyPr>
          <a:lstStyle/>
          <a:p>
            <a:pPr algn="ctr" eaLnBrk="1"/>
            <a:r>
              <a:rPr lang="en-US" dirty="0" smtClean="0"/>
              <a:t>Model Auto-completion Optimization</a:t>
            </a:r>
          </a:p>
        </p:txBody>
      </p:sp>
      <p:sp>
        <p:nvSpPr>
          <p:cNvPr id="3079" name="Text Box 5"/>
          <p:cNvSpPr txBox="1">
            <a:spLocks noChangeArrowheads="1"/>
          </p:cNvSpPr>
          <p:nvPr/>
        </p:nvSpPr>
        <p:spPr bwMode="auto">
          <a:xfrm>
            <a:off x="-76200" y="990600"/>
            <a:ext cx="1281113" cy="366713"/>
          </a:xfrm>
          <a:prstGeom prst="rect">
            <a:avLst/>
          </a:prstGeom>
          <a:noFill/>
          <a:ln w="9525">
            <a:noFill/>
            <a:miter lim="800000"/>
            <a:headEnd/>
            <a:tailEnd/>
          </a:ln>
        </p:spPr>
        <p:txBody>
          <a:bodyPr wrap="none">
            <a:spAutoFit/>
          </a:bodyPr>
          <a:lstStyle/>
          <a:p>
            <a:pPr algn="ctr" eaLnBrk="0">
              <a:spcBef>
                <a:spcPct val="50000"/>
              </a:spcBef>
            </a:pPr>
            <a:r>
              <a:rPr lang="en-US"/>
              <a:t>Objective:</a:t>
            </a:r>
          </a:p>
        </p:txBody>
      </p:sp>
      <p:sp>
        <p:nvSpPr>
          <p:cNvPr id="4104" name="Text Box 6"/>
          <p:cNvSpPr txBox="1">
            <a:spLocks noChangeArrowheads="1"/>
          </p:cNvSpPr>
          <p:nvPr/>
        </p:nvSpPr>
        <p:spPr bwMode="auto">
          <a:xfrm>
            <a:off x="-82550" y="3290888"/>
            <a:ext cx="1387475" cy="366712"/>
          </a:xfrm>
          <a:prstGeom prst="rect">
            <a:avLst/>
          </a:prstGeom>
          <a:noFill/>
          <a:ln w="9525">
            <a:noFill/>
            <a:miter lim="800000"/>
            <a:headEnd/>
            <a:tailEnd/>
          </a:ln>
        </p:spPr>
        <p:txBody>
          <a:bodyPr wrap="none">
            <a:spAutoFit/>
          </a:bodyPr>
          <a:lstStyle/>
          <a:p>
            <a:pPr algn="ctr" eaLnBrk="0">
              <a:spcBef>
                <a:spcPct val="50000"/>
              </a:spcBef>
            </a:pPr>
            <a:r>
              <a:rPr lang="en-US"/>
              <a:t>Subject to:</a:t>
            </a:r>
          </a:p>
        </p:txBody>
      </p:sp>
      <p:sp>
        <p:nvSpPr>
          <p:cNvPr id="4105" name="Text Box 7"/>
          <p:cNvSpPr txBox="1">
            <a:spLocks noChangeArrowheads="1"/>
          </p:cNvSpPr>
          <p:nvPr/>
        </p:nvSpPr>
        <p:spPr bwMode="auto">
          <a:xfrm>
            <a:off x="609600" y="3733800"/>
            <a:ext cx="3113088" cy="366713"/>
          </a:xfrm>
          <a:prstGeom prst="rect">
            <a:avLst/>
          </a:prstGeom>
          <a:noFill/>
          <a:ln w="9525">
            <a:noFill/>
            <a:miter lim="800000"/>
            <a:headEnd/>
            <a:tailEnd/>
          </a:ln>
        </p:spPr>
        <p:txBody>
          <a:bodyPr wrap="none">
            <a:spAutoFit/>
          </a:bodyPr>
          <a:lstStyle/>
          <a:p>
            <a:pPr algn="ctr" eaLnBrk="0">
              <a:spcBef>
                <a:spcPct val="50000"/>
              </a:spcBef>
            </a:pPr>
            <a:r>
              <a:rPr lang="en-US"/>
              <a:t>Mass balance constraints:</a:t>
            </a:r>
          </a:p>
        </p:txBody>
      </p:sp>
      <p:grpSp>
        <p:nvGrpSpPr>
          <p:cNvPr id="2" name="Group 14"/>
          <p:cNvGrpSpPr>
            <a:grpSpLocks/>
          </p:cNvGrpSpPr>
          <p:nvPr/>
        </p:nvGrpSpPr>
        <p:grpSpPr bwMode="auto">
          <a:xfrm>
            <a:off x="5638800" y="3733800"/>
            <a:ext cx="152400" cy="1219200"/>
            <a:chOff x="3552" y="1392"/>
            <a:chExt cx="96" cy="768"/>
          </a:xfrm>
        </p:grpSpPr>
        <p:sp>
          <p:nvSpPr>
            <p:cNvPr id="4140" name="Line 8"/>
            <p:cNvSpPr>
              <a:spLocks noChangeShapeType="1"/>
            </p:cNvSpPr>
            <p:nvPr/>
          </p:nvSpPr>
          <p:spPr bwMode="auto">
            <a:xfrm flipH="1">
              <a:off x="3552" y="1392"/>
              <a:ext cx="96" cy="0"/>
            </a:xfrm>
            <a:prstGeom prst="line">
              <a:avLst/>
            </a:prstGeom>
            <a:noFill/>
            <a:ln w="9525">
              <a:solidFill>
                <a:schemeClr val="tx1"/>
              </a:solidFill>
              <a:round/>
              <a:headEnd/>
              <a:tailEnd/>
            </a:ln>
          </p:spPr>
          <p:txBody>
            <a:bodyPr/>
            <a:lstStyle/>
            <a:p>
              <a:endParaRPr lang="en-US"/>
            </a:p>
          </p:txBody>
        </p:sp>
        <p:sp>
          <p:nvSpPr>
            <p:cNvPr id="4141" name="Line 9"/>
            <p:cNvSpPr>
              <a:spLocks noChangeShapeType="1"/>
            </p:cNvSpPr>
            <p:nvPr/>
          </p:nvSpPr>
          <p:spPr bwMode="auto">
            <a:xfrm>
              <a:off x="3552" y="1392"/>
              <a:ext cx="0" cy="768"/>
            </a:xfrm>
            <a:prstGeom prst="line">
              <a:avLst/>
            </a:prstGeom>
            <a:noFill/>
            <a:ln w="9525">
              <a:solidFill>
                <a:schemeClr val="tx1"/>
              </a:solidFill>
              <a:round/>
              <a:headEnd/>
              <a:tailEnd/>
            </a:ln>
          </p:spPr>
          <p:txBody>
            <a:bodyPr/>
            <a:lstStyle/>
            <a:p>
              <a:endParaRPr lang="en-US"/>
            </a:p>
          </p:txBody>
        </p:sp>
        <p:sp>
          <p:nvSpPr>
            <p:cNvPr id="4142" name="Line 10"/>
            <p:cNvSpPr>
              <a:spLocks noChangeShapeType="1"/>
            </p:cNvSpPr>
            <p:nvPr/>
          </p:nvSpPr>
          <p:spPr bwMode="auto">
            <a:xfrm>
              <a:off x="3552" y="2160"/>
              <a:ext cx="96" cy="0"/>
            </a:xfrm>
            <a:prstGeom prst="line">
              <a:avLst/>
            </a:prstGeom>
            <a:noFill/>
            <a:ln w="9525">
              <a:solidFill>
                <a:schemeClr val="tx1"/>
              </a:solidFill>
              <a:round/>
              <a:headEnd/>
              <a:tailEnd/>
            </a:ln>
          </p:spPr>
          <p:txBody>
            <a:bodyPr/>
            <a:lstStyle/>
            <a:p>
              <a:endParaRPr lang="en-US"/>
            </a:p>
          </p:txBody>
        </p:sp>
      </p:grpSp>
      <p:sp>
        <p:nvSpPr>
          <p:cNvPr id="4107" name="Text Box 11"/>
          <p:cNvSpPr txBox="1">
            <a:spLocks noChangeArrowheads="1"/>
          </p:cNvSpPr>
          <p:nvPr/>
        </p:nvSpPr>
        <p:spPr bwMode="auto">
          <a:xfrm>
            <a:off x="4191000" y="3702050"/>
            <a:ext cx="1447800" cy="581025"/>
          </a:xfrm>
          <a:prstGeom prst="rect">
            <a:avLst/>
          </a:prstGeom>
          <a:noFill/>
          <a:ln w="9525">
            <a:noFill/>
            <a:miter lim="800000"/>
            <a:headEnd/>
            <a:tailEnd/>
          </a:ln>
        </p:spPr>
        <p:txBody>
          <a:bodyPr>
            <a:spAutoFit/>
          </a:bodyPr>
          <a:lstStyle/>
          <a:p>
            <a:pPr algn="ctr" eaLnBrk="0">
              <a:spcBef>
                <a:spcPct val="50000"/>
              </a:spcBef>
            </a:pPr>
            <a:r>
              <a:rPr lang="en-US" sz="1600"/>
              <a:t>Compounds in model</a:t>
            </a:r>
          </a:p>
        </p:txBody>
      </p:sp>
      <p:sp>
        <p:nvSpPr>
          <p:cNvPr id="3084" name="Text Box 12"/>
          <p:cNvSpPr txBox="1">
            <a:spLocks noChangeArrowheads="1"/>
          </p:cNvSpPr>
          <p:nvPr/>
        </p:nvSpPr>
        <p:spPr bwMode="auto">
          <a:xfrm>
            <a:off x="4191000" y="4343400"/>
            <a:ext cx="1447800" cy="581025"/>
          </a:xfrm>
          <a:prstGeom prst="rect">
            <a:avLst/>
          </a:prstGeom>
          <a:noFill/>
          <a:ln w="9525">
            <a:noFill/>
            <a:miter lim="800000"/>
            <a:headEnd/>
            <a:tailEnd/>
          </a:ln>
        </p:spPr>
        <p:txBody>
          <a:bodyPr>
            <a:spAutoFit/>
          </a:bodyPr>
          <a:lstStyle/>
          <a:p>
            <a:pPr algn="ctr" eaLnBrk="0">
              <a:spcBef>
                <a:spcPct val="50000"/>
              </a:spcBef>
            </a:pPr>
            <a:r>
              <a:rPr lang="en-US" sz="1600"/>
              <a:t>Compounds not in model</a:t>
            </a:r>
          </a:p>
        </p:txBody>
      </p:sp>
      <p:sp>
        <p:nvSpPr>
          <p:cNvPr id="4109" name="Text Box 13"/>
          <p:cNvSpPr txBox="1">
            <a:spLocks noChangeArrowheads="1"/>
          </p:cNvSpPr>
          <p:nvPr/>
        </p:nvSpPr>
        <p:spPr bwMode="auto">
          <a:xfrm>
            <a:off x="5707063" y="3795713"/>
            <a:ext cx="693737" cy="366712"/>
          </a:xfrm>
          <a:prstGeom prst="rect">
            <a:avLst/>
          </a:prstGeom>
          <a:noFill/>
          <a:ln w="9525">
            <a:noFill/>
            <a:miter lim="800000"/>
            <a:headEnd/>
            <a:tailEnd/>
          </a:ln>
        </p:spPr>
        <p:txBody>
          <a:bodyPr wrap="none">
            <a:spAutoFit/>
          </a:bodyPr>
          <a:lstStyle/>
          <a:p>
            <a:pPr algn="ctr" eaLnBrk="0">
              <a:spcBef>
                <a:spcPct val="50000"/>
              </a:spcBef>
            </a:pPr>
            <a:r>
              <a:rPr lang="en-US" b="1" i="1"/>
              <a:t>N</a:t>
            </a:r>
            <a:r>
              <a:rPr lang="en-US" b="1" i="1" baseline="-25000"/>
              <a:t>core</a:t>
            </a:r>
            <a:endParaRPr lang="en-US" b="1" i="1"/>
          </a:p>
        </p:txBody>
      </p:sp>
      <p:grpSp>
        <p:nvGrpSpPr>
          <p:cNvPr id="3" name="Group 19"/>
          <p:cNvGrpSpPr>
            <a:grpSpLocks/>
          </p:cNvGrpSpPr>
          <p:nvPr/>
        </p:nvGrpSpPr>
        <p:grpSpPr bwMode="auto">
          <a:xfrm flipH="1">
            <a:off x="7010400" y="3733800"/>
            <a:ext cx="152400" cy="1219200"/>
            <a:chOff x="3552" y="1392"/>
            <a:chExt cx="96" cy="768"/>
          </a:xfrm>
        </p:grpSpPr>
        <p:sp>
          <p:nvSpPr>
            <p:cNvPr id="4137" name="Line 20"/>
            <p:cNvSpPr>
              <a:spLocks noChangeShapeType="1"/>
            </p:cNvSpPr>
            <p:nvPr/>
          </p:nvSpPr>
          <p:spPr bwMode="auto">
            <a:xfrm flipH="1">
              <a:off x="3552" y="1392"/>
              <a:ext cx="96" cy="0"/>
            </a:xfrm>
            <a:prstGeom prst="line">
              <a:avLst/>
            </a:prstGeom>
            <a:noFill/>
            <a:ln w="9525">
              <a:solidFill>
                <a:schemeClr val="tx1"/>
              </a:solidFill>
              <a:round/>
              <a:headEnd/>
              <a:tailEnd/>
            </a:ln>
          </p:spPr>
          <p:txBody>
            <a:bodyPr/>
            <a:lstStyle/>
            <a:p>
              <a:endParaRPr lang="en-US"/>
            </a:p>
          </p:txBody>
        </p:sp>
        <p:sp>
          <p:nvSpPr>
            <p:cNvPr id="4138" name="Line 21"/>
            <p:cNvSpPr>
              <a:spLocks noChangeShapeType="1"/>
            </p:cNvSpPr>
            <p:nvPr/>
          </p:nvSpPr>
          <p:spPr bwMode="auto">
            <a:xfrm>
              <a:off x="3552" y="1392"/>
              <a:ext cx="0" cy="768"/>
            </a:xfrm>
            <a:prstGeom prst="line">
              <a:avLst/>
            </a:prstGeom>
            <a:noFill/>
            <a:ln w="9525">
              <a:solidFill>
                <a:schemeClr val="tx1"/>
              </a:solidFill>
              <a:round/>
              <a:headEnd/>
              <a:tailEnd/>
            </a:ln>
          </p:spPr>
          <p:txBody>
            <a:bodyPr/>
            <a:lstStyle/>
            <a:p>
              <a:endParaRPr lang="en-US"/>
            </a:p>
          </p:txBody>
        </p:sp>
        <p:sp>
          <p:nvSpPr>
            <p:cNvPr id="4139" name="Line 22"/>
            <p:cNvSpPr>
              <a:spLocks noChangeShapeType="1"/>
            </p:cNvSpPr>
            <p:nvPr/>
          </p:nvSpPr>
          <p:spPr bwMode="auto">
            <a:xfrm>
              <a:off x="3552" y="2160"/>
              <a:ext cx="96" cy="0"/>
            </a:xfrm>
            <a:prstGeom prst="line">
              <a:avLst/>
            </a:prstGeom>
            <a:noFill/>
            <a:ln w="9525">
              <a:solidFill>
                <a:schemeClr val="tx1"/>
              </a:solidFill>
              <a:round/>
              <a:headEnd/>
              <a:tailEnd/>
            </a:ln>
          </p:spPr>
          <p:txBody>
            <a:bodyPr/>
            <a:lstStyle/>
            <a:p>
              <a:endParaRPr lang="en-US"/>
            </a:p>
          </p:txBody>
        </p:sp>
      </p:grpSp>
      <p:sp>
        <p:nvSpPr>
          <p:cNvPr id="4111" name="Text Box 24"/>
          <p:cNvSpPr txBox="1">
            <a:spLocks noChangeArrowheads="1"/>
          </p:cNvSpPr>
          <p:nvPr/>
        </p:nvSpPr>
        <p:spPr bwMode="auto">
          <a:xfrm rot="-3663984">
            <a:off x="5457826" y="2808287"/>
            <a:ext cx="1447800" cy="581025"/>
          </a:xfrm>
          <a:prstGeom prst="rect">
            <a:avLst/>
          </a:prstGeom>
          <a:noFill/>
          <a:ln w="9525">
            <a:noFill/>
            <a:miter lim="800000"/>
            <a:headEnd/>
            <a:tailEnd/>
          </a:ln>
        </p:spPr>
        <p:txBody>
          <a:bodyPr>
            <a:spAutoFit/>
          </a:bodyPr>
          <a:lstStyle/>
          <a:p>
            <a:pPr algn="ctr" eaLnBrk="0">
              <a:spcBef>
                <a:spcPct val="50000"/>
              </a:spcBef>
            </a:pPr>
            <a:r>
              <a:rPr lang="en-US" sz="1600"/>
              <a:t>Reactions in model</a:t>
            </a:r>
          </a:p>
        </p:txBody>
      </p:sp>
      <p:sp>
        <p:nvSpPr>
          <p:cNvPr id="3088" name="Text Box 25"/>
          <p:cNvSpPr txBox="1">
            <a:spLocks noChangeArrowheads="1"/>
          </p:cNvSpPr>
          <p:nvPr/>
        </p:nvSpPr>
        <p:spPr bwMode="auto">
          <a:xfrm rot="-3663984">
            <a:off x="6272213" y="2806700"/>
            <a:ext cx="1447800" cy="581025"/>
          </a:xfrm>
          <a:prstGeom prst="rect">
            <a:avLst/>
          </a:prstGeom>
          <a:noFill/>
          <a:ln w="9525">
            <a:noFill/>
            <a:miter lim="800000"/>
            <a:headEnd/>
            <a:tailEnd/>
          </a:ln>
        </p:spPr>
        <p:txBody>
          <a:bodyPr>
            <a:spAutoFit/>
          </a:bodyPr>
          <a:lstStyle/>
          <a:p>
            <a:pPr algn="ctr" eaLnBrk="0">
              <a:spcBef>
                <a:spcPct val="50000"/>
              </a:spcBef>
            </a:pPr>
            <a:r>
              <a:rPr lang="en-US" sz="1600"/>
              <a:t>Reactions not in model</a:t>
            </a:r>
          </a:p>
        </p:txBody>
      </p:sp>
      <p:sp>
        <p:nvSpPr>
          <p:cNvPr id="4113" name="Oval 26"/>
          <p:cNvSpPr>
            <a:spLocks noChangeArrowheads="1"/>
          </p:cNvSpPr>
          <p:nvPr/>
        </p:nvSpPr>
        <p:spPr bwMode="auto">
          <a:xfrm>
            <a:off x="7239000" y="4267200"/>
            <a:ext cx="76200" cy="76200"/>
          </a:xfrm>
          <a:prstGeom prst="ellipse">
            <a:avLst/>
          </a:prstGeom>
          <a:solidFill>
            <a:srgbClr val="000000"/>
          </a:solidFill>
          <a:ln w="9525">
            <a:solidFill>
              <a:schemeClr val="tx1"/>
            </a:solidFill>
            <a:round/>
            <a:headEnd/>
            <a:tailEnd/>
          </a:ln>
        </p:spPr>
        <p:txBody>
          <a:bodyPr wrap="none" anchor="ctr"/>
          <a:lstStyle/>
          <a:p>
            <a:pPr algn="ctr" eaLnBrk="0">
              <a:spcBef>
                <a:spcPct val="50000"/>
              </a:spcBef>
            </a:pPr>
            <a:endParaRPr lang="en-US"/>
          </a:p>
        </p:txBody>
      </p:sp>
      <p:grpSp>
        <p:nvGrpSpPr>
          <p:cNvPr id="4" name="Group 31"/>
          <p:cNvGrpSpPr>
            <a:grpSpLocks/>
          </p:cNvGrpSpPr>
          <p:nvPr/>
        </p:nvGrpSpPr>
        <p:grpSpPr bwMode="auto">
          <a:xfrm>
            <a:off x="7391400" y="3733800"/>
            <a:ext cx="152400" cy="1219200"/>
            <a:chOff x="3552" y="1392"/>
            <a:chExt cx="96" cy="768"/>
          </a:xfrm>
        </p:grpSpPr>
        <p:sp>
          <p:nvSpPr>
            <p:cNvPr id="4134" name="Line 32"/>
            <p:cNvSpPr>
              <a:spLocks noChangeShapeType="1"/>
            </p:cNvSpPr>
            <p:nvPr/>
          </p:nvSpPr>
          <p:spPr bwMode="auto">
            <a:xfrm flipH="1">
              <a:off x="3552" y="1392"/>
              <a:ext cx="96" cy="0"/>
            </a:xfrm>
            <a:prstGeom prst="line">
              <a:avLst/>
            </a:prstGeom>
            <a:noFill/>
            <a:ln w="9525">
              <a:solidFill>
                <a:schemeClr val="tx1"/>
              </a:solidFill>
              <a:round/>
              <a:headEnd/>
              <a:tailEnd/>
            </a:ln>
          </p:spPr>
          <p:txBody>
            <a:bodyPr/>
            <a:lstStyle/>
            <a:p>
              <a:endParaRPr lang="en-US"/>
            </a:p>
          </p:txBody>
        </p:sp>
        <p:sp>
          <p:nvSpPr>
            <p:cNvPr id="4135" name="Line 33"/>
            <p:cNvSpPr>
              <a:spLocks noChangeShapeType="1"/>
            </p:cNvSpPr>
            <p:nvPr/>
          </p:nvSpPr>
          <p:spPr bwMode="auto">
            <a:xfrm>
              <a:off x="3552" y="1392"/>
              <a:ext cx="0" cy="768"/>
            </a:xfrm>
            <a:prstGeom prst="line">
              <a:avLst/>
            </a:prstGeom>
            <a:noFill/>
            <a:ln w="9525">
              <a:solidFill>
                <a:schemeClr val="tx1"/>
              </a:solidFill>
              <a:round/>
              <a:headEnd/>
              <a:tailEnd/>
            </a:ln>
          </p:spPr>
          <p:txBody>
            <a:bodyPr/>
            <a:lstStyle/>
            <a:p>
              <a:endParaRPr lang="en-US"/>
            </a:p>
          </p:txBody>
        </p:sp>
        <p:sp>
          <p:nvSpPr>
            <p:cNvPr id="4136" name="Line 34"/>
            <p:cNvSpPr>
              <a:spLocks noChangeShapeType="1"/>
            </p:cNvSpPr>
            <p:nvPr/>
          </p:nvSpPr>
          <p:spPr bwMode="auto">
            <a:xfrm>
              <a:off x="3552" y="2160"/>
              <a:ext cx="96" cy="0"/>
            </a:xfrm>
            <a:prstGeom prst="line">
              <a:avLst/>
            </a:prstGeom>
            <a:noFill/>
            <a:ln w="9525">
              <a:solidFill>
                <a:schemeClr val="tx1"/>
              </a:solidFill>
              <a:round/>
              <a:headEnd/>
              <a:tailEnd/>
            </a:ln>
          </p:spPr>
          <p:txBody>
            <a:bodyPr/>
            <a:lstStyle/>
            <a:p>
              <a:endParaRPr lang="en-US"/>
            </a:p>
          </p:txBody>
        </p:sp>
      </p:grpSp>
      <p:grpSp>
        <p:nvGrpSpPr>
          <p:cNvPr id="5" name="Group 36"/>
          <p:cNvGrpSpPr>
            <a:grpSpLocks/>
          </p:cNvGrpSpPr>
          <p:nvPr/>
        </p:nvGrpSpPr>
        <p:grpSpPr bwMode="auto">
          <a:xfrm flipH="1">
            <a:off x="7924800" y="3733800"/>
            <a:ext cx="152400" cy="1219200"/>
            <a:chOff x="3552" y="1392"/>
            <a:chExt cx="96" cy="768"/>
          </a:xfrm>
        </p:grpSpPr>
        <p:sp>
          <p:nvSpPr>
            <p:cNvPr id="4131" name="Line 37"/>
            <p:cNvSpPr>
              <a:spLocks noChangeShapeType="1"/>
            </p:cNvSpPr>
            <p:nvPr/>
          </p:nvSpPr>
          <p:spPr bwMode="auto">
            <a:xfrm flipH="1">
              <a:off x="3552" y="1392"/>
              <a:ext cx="96" cy="0"/>
            </a:xfrm>
            <a:prstGeom prst="line">
              <a:avLst/>
            </a:prstGeom>
            <a:noFill/>
            <a:ln w="9525">
              <a:solidFill>
                <a:schemeClr val="tx1"/>
              </a:solidFill>
              <a:round/>
              <a:headEnd/>
              <a:tailEnd/>
            </a:ln>
          </p:spPr>
          <p:txBody>
            <a:bodyPr/>
            <a:lstStyle/>
            <a:p>
              <a:endParaRPr lang="en-US"/>
            </a:p>
          </p:txBody>
        </p:sp>
        <p:sp>
          <p:nvSpPr>
            <p:cNvPr id="4132" name="Line 38"/>
            <p:cNvSpPr>
              <a:spLocks noChangeShapeType="1"/>
            </p:cNvSpPr>
            <p:nvPr/>
          </p:nvSpPr>
          <p:spPr bwMode="auto">
            <a:xfrm>
              <a:off x="3552" y="1392"/>
              <a:ext cx="0" cy="768"/>
            </a:xfrm>
            <a:prstGeom prst="line">
              <a:avLst/>
            </a:prstGeom>
            <a:noFill/>
            <a:ln w="9525">
              <a:solidFill>
                <a:schemeClr val="tx1"/>
              </a:solidFill>
              <a:round/>
              <a:headEnd/>
              <a:tailEnd/>
            </a:ln>
          </p:spPr>
          <p:txBody>
            <a:bodyPr/>
            <a:lstStyle/>
            <a:p>
              <a:endParaRPr lang="en-US"/>
            </a:p>
          </p:txBody>
        </p:sp>
        <p:sp>
          <p:nvSpPr>
            <p:cNvPr id="4133" name="Line 39"/>
            <p:cNvSpPr>
              <a:spLocks noChangeShapeType="1"/>
            </p:cNvSpPr>
            <p:nvPr/>
          </p:nvSpPr>
          <p:spPr bwMode="auto">
            <a:xfrm>
              <a:off x="3552" y="2160"/>
              <a:ext cx="96" cy="0"/>
            </a:xfrm>
            <a:prstGeom prst="line">
              <a:avLst/>
            </a:prstGeom>
            <a:noFill/>
            <a:ln w="9525">
              <a:solidFill>
                <a:schemeClr val="tx1"/>
              </a:solidFill>
              <a:round/>
              <a:headEnd/>
              <a:tailEnd/>
            </a:ln>
          </p:spPr>
          <p:txBody>
            <a:bodyPr/>
            <a:lstStyle/>
            <a:p>
              <a:endParaRPr lang="en-US"/>
            </a:p>
          </p:txBody>
        </p:sp>
      </p:grpSp>
      <p:sp>
        <p:nvSpPr>
          <p:cNvPr id="4116" name="Text Box 40"/>
          <p:cNvSpPr txBox="1">
            <a:spLocks noChangeArrowheads="1"/>
          </p:cNvSpPr>
          <p:nvPr/>
        </p:nvSpPr>
        <p:spPr bwMode="auto">
          <a:xfrm>
            <a:off x="7429500" y="3795713"/>
            <a:ext cx="647700" cy="366712"/>
          </a:xfrm>
          <a:prstGeom prst="rect">
            <a:avLst/>
          </a:prstGeom>
          <a:noFill/>
          <a:ln w="9525">
            <a:noFill/>
            <a:miter lim="800000"/>
            <a:headEnd/>
            <a:tailEnd/>
          </a:ln>
        </p:spPr>
        <p:txBody>
          <a:bodyPr wrap="none">
            <a:spAutoFit/>
          </a:bodyPr>
          <a:lstStyle/>
          <a:p>
            <a:pPr algn="ctr" eaLnBrk="0">
              <a:spcBef>
                <a:spcPct val="50000"/>
              </a:spcBef>
            </a:pPr>
            <a:r>
              <a:rPr lang="en-US" b="1" i="1"/>
              <a:t>v</a:t>
            </a:r>
            <a:r>
              <a:rPr lang="en-US" b="1" i="1" baseline="-25000"/>
              <a:t>core</a:t>
            </a:r>
            <a:endParaRPr lang="en-US" b="1" i="1"/>
          </a:p>
        </p:txBody>
      </p:sp>
      <p:sp>
        <p:nvSpPr>
          <p:cNvPr id="3093" name="Text Box 41"/>
          <p:cNvSpPr txBox="1">
            <a:spLocks noChangeArrowheads="1"/>
          </p:cNvSpPr>
          <p:nvPr/>
        </p:nvSpPr>
        <p:spPr bwMode="auto">
          <a:xfrm>
            <a:off x="7429500" y="4419600"/>
            <a:ext cx="503238" cy="366713"/>
          </a:xfrm>
          <a:prstGeom prst="rect">
            <a:avLst/>
          </a:prstGeom>
          <a:noFill/>
          <a:ln w="9525">
            <a:noFill/>
            <a:miter lim="800000"/>
            <a:headEnd/>
            <a:tailEnd/>
          </a:ln>
        </p:spPr>
        <p:txBody>
          <a:bodyPr wrap="none">
            <a:spAutoFit/>
          </a:bodyPr>
          <a:lstStyle/>
          <a:p>
            <a:pPr algn="ctr" eaLnBrk="0">
              <a:spcBef>
                <a:spcPct val="50000"/>
              </a:spcBef>
            </a:pPr>
            <a:r>
              <a:rPr lang="en-US" b="1" i="1"/>
              <a:t>v</a:t>
            </a:r>
            <a:r>
              <a:rPr lang="en-US" b="1" i="1" baseline="-25000"/>
              <a:t>db</a:t>
            </a:r>
            <a:endParaRPr lang="en-US" b="1" i="1"/>
          </a:p>
        </p:txBody>
      </p:sp>
      <p:sp>
        <p:nvSpPr>
          <p:cNvPr id="4118" name="Line 42"/>
          <p:cNvSpPr>
            <a:spLocks noChangeShapeType="1"/>
          </p:cNvSpPr>
          <p:nvPr/>
        </p:nvSpPr>
        <p:spPr bwMode="auto">
          <a:xfrm>
            <a:off x="8153400" y="4267200"/>
            <a:ext cx="152400" cy="0"/>
          </a:xfrm>
          <a:prstGeom prst="line">
            <a:avLst/>
          </a:prstGeom>
          <a:noFill/>
          <a:ln w="50800">
            <a:solidFill>
              <a:schemeClr val="tx1"/>
            </a:solidFill>
            <a:round/>
            <a:headEnd/>
            <a:tailEnd/>
          </a:ln>
        </p:spPr>
        <p:txBody>
          <a:bodyPr/>
          <a:lstStyle/>
          <a:p>
            <a:endParaRPr lang="en-US"/>
          </a:p>
        </p:txBody>
      </p:sp>
      <p:sp>
        <p:nvSpPr>
          <p:cNvPr id="4119" name="Line 43"/>
          <p:cNvSpPr>
            <a:spLocks noChangeShapeType="1"/>
          </p:cNvSpPr>
          <p:nvPr/>
        </p:nvSpPr>
        <p:spPr bwMode="auto">
          <a:xfrm>
            <a:off x="8153400" y="4343400"/>
            <a:ext cx="152400" cy="0"/>
          </a:xfrm>
          <a:prstGeom prst="line">
            <a:avLst/>
          </a:prstGeom>
          <a:noFill/>
          <a:ln w="50800">
            <a:solidFill>
              <a:schemeClr val="tx1"/>
            </a:solidFill>
            <a:round/>
            <a:headEnd/>
            <a:tailEnd/>
          </a:ln>
        </p:spPr>
        <p:txBody>
          <a:bodyPr/>
          <a:lstStyle/>
          <a:p>
            <a:endParaRPr lang="en-US"/>
          </a:p>
        </p:txBody>
      </p:sp>
      <p:sp>
        <p:nvSpPr>
          <p:cNvPr id="4120" name="Text Box 44"/>
          <p:cNvSpPr txBox="1">
            <a:spLocks noChangeArrowheads="1"/>
          </p:cNvSpPr>
          <p:nvPr/>
        </p:nvSpPr>
        <p:spPr bwMode="auto">
          <a:xfrm>
            <a:off x="8305800" y="4010025"/>
            <a:ext cx="420688" cy="549275"/>
          </a:xfrm>
          <a:prstGeom prst="rect">
            <a:avLst/>
          </a:prstGeom>
          <a:noFill/>
          <a:ln w="9525">
            <a:noFill/>
            <a:miter lim="800000"/>
            <a:headEnd/>
            <a:tailEnd/>
          </a:ln>
        </p:spPr>
        <p:txBody>
          <a:bodyPr wrap="none">
            <a:spAutoFit/>
          </a:bodyPr>
          <a:lstStyle/>
          <a:p>
            <a:pPr algn="ctr" eaLnBrk="0">
              <a:spcBef>
                <a:spcPct val="50000"/>
              </a:spcBef>
            </a:pPr>
            <a:r>
              <a:rPr lang="en-US" sz="3000"/>
              <a:t>0</a:t>
            </a:r>
          </a:p>
        </p:txBody>
      </p:sp>
      <p:sp>
        <p:nvSpPr>
          <p:cNvPr id="3097" name="Text Box 45"/>
          <p:cNvSpPr txBox="1">
            <a:spLocks noChangeArrowheads="1"/>
          </p:cNvSpPr>
          <p:nvPr/>
        </p:nvSpPr>
        <p:spPr bwMode="auto">
          <a:xfrm>
            <a:off x="6469063" y="3795713"/>
            <a:ext cx="549275" cy="366712"/>
          </a:xfrm>
          <a:prstGeom prst="rect">
            <a:avLst/>
          </a:prstGeom>
          <a:noFill/>
          <a:ln w="9525">
            <a:noFill/>
            <a:miter lim="800000"/>
            <a:headEnd/>
            <a:tailEnd/>
          </a:ln>
        </p:spPr>
        <p:txBody>
          <a:bodyPr wrap="none">
            <a:spAutoFit/>
          </a:bodyPr>
          <a:lstStyle/>
          <a:p>
            <a:pPr algn="ctr" eaLnBrk="0">
              <a:spcBef>
                <a:spcPct val="50000"/>
              </a:spcBef>
            </a:pPr>
            <a:r>
              <a:rPr lang="en-US" b="1" i="1"/>
              <a:t>N</a:t>
            </a:r>
            <a:r>
              <a:rPr lang="en-US" b="1" i="1" baseline="-25000"/>
              <a:t>db</a:t>
            </a:r>
            <a:endParaRPr lang="en-US" b="1" i="1"/>
          </a:p>
        </p:txBody>
      </p:sp>
      <p:sp>
        <p:nvSpPr>
          <p:cNvPr id="3098" name="Text Box 46"/>
          <p:cNvSpPr txBox="1">
            <a:spLocks noChangeArrowheads="1"/>
          </p:cNvSpPr>
          <p:nvPr/>
        </p:nvSpPr>
        <p:spPr bwMode="auto">
          <a:xfrm>
            <a:off x="6469063" y="4495800"/>
            <a:ext cx="549275" cy="366713"/>
          </a:xfrm>
          <a:prstGeom prst="rect">
            <a:avLst/>
          </a:prstGeom>
          <a:noFill/>
          <a:ln w="9525">
            <a:noFill/>
            <a:miter lim="800000"/>
            <a:headEnd/>
            <a:tailEnd/>
          </a:ln>
        </p:spPr>
        <p:txBody>
          <a:bodyPr wrap="none">
            <a:spAutoFit/>
          </a:bodyPr>
          <a:lstStyle/>
          <a:p>
            <a:pPr algn="ctr" eaLnBrk="0">
              <a:spcBef>
                <a:spcPct val="50000"/>
              </a:spcBef>
            </a:pPr>
            <a:r>
              <a:rPr lang="en-US" b="1" i="1"/>
              <a:t>N</a:t>
            </a:r>
            <a:r>
              <a:rPr lang="en-US" b="1" i="1" baseline="-25000"/>
              <a:t>db</a:t>
            </a:r>
            <a:endParaRPr lang="en-US" b="1" i="1"/>
          </a:p>
        </p:txBody>
      </p:sp>
      <p:sp>
        <p:nvSpPr>
          <p:cNvPr id="3099" name="Text Box 47"/>
          <p:cNvSpPr txBox="1">
            <a:spLocks noChangeArrowheads="1"/>
          </p:cNvSpPr>
          <p:nvPr/>
        </p:nvSpPr>
        <p:spPr bwMode="auto">
          <a:xfrm>
            <a:off x="5715000" y="4495800"/>
            <a:ext cx="339725" cy="366713"/>
          </a:xfrm>
          <a:prstGeom prst="rect">
            <a:avLst/>
          </a:prstGeom>
          <a:noFill/>
          <a:ln w="9525">
            <a:noFill/>
            <a:miter lim="800000"/>
            <a:headEnd/>
            <a:tailEnd/>
          </a:ln>
        </p:spPr>
        <p:txBody>
          <a:bodyPr wrap="none">
            <a:spAutoFit/>
          </a:bodyPr>
          <a:lstStyle/>
          <a:p>
            <a:pPr algn="ctr" eaLnBrk="0">
              <a:spcBef>
                <a:spcPct val="50000"/>
              </a:spcBef>
            </a:pPr>
            <a:r>
              <a:rPr lang="en-US" b="1" i="1"/>
              <a:t>0</a:t>
            </a:r>
          </a:p>
        </p:txBody>
      </p:sp>
      <p:sp>
        <p:nvSpPr>
          <p:cNvPr id="3100" name="Text Box 48"/>
          <p:cNvSpPr txBox="1">
            <a:spLocks noChangeArrowheads="1"/>
          </p:cNvSpPr>
          <p:nvPr/>
        </p:nvSpPr>
        <p:spPr bwMode="auto">
          <a:xfrm>
            <a:off x="609600" y="5081588"/>
            <a:ext cx="2965450" cy="368300"/>
          </a:xfrm>
          <a:prstGeom prst="rect">
            <a:avLst/>
          </a:prstGeom>
          <a:noFill/>
          <a:ln w="9525">
            <a:noFill/>
            <a:miter lim="800000"/>
            <a:headEnd/>
            <a:tailEnd/>
          </a:ln>
        </p:spPr>
        <p:txBody>
          <a:bodyPr wrap="none">
            <a:spAutoFit/>
          </a:bodyPr>
          <a:lstStyle/>
          <a:p>
            <a:pPr algn="ctr" eaLnBrk="0">
              <a:spcBef>
                <a:spcPct val="50000"/>
              </a:spcBef>
            </a:pPr>
            <a:r>
              <a:rPr lang="en-US"/>
              <a:t>Use variable constraints:</a:t>
            </a:r>
          </a:p>
        </p:txBody>
      </p:sp>
      <p:graphicFrame>
        <p:nvGraphicFramePr>
          <p:cNvPr id="3074" name="Object 2"/>
          <p:cNvGraphicFramePr>
            <a:graphicFrameLocks noChangeAspect="1"/>
          </p:cNvGraphicFramePr>
          <p:nvPr/>
        </p:nvGraphicFramePr>
        <p:xfrm>
          <a:off x="4191000" y="5024438"/>
          <a:ext cx="3162300" cy="482600"/>
        </p:xfrm>
        <a:graphic>
          <a:graphicData uri="http://schemas.openxmlformats.org/presentationml/2006/ole">
            <p:oleObj spid="_x0000_s873474" name="Equation" r:id="rId3" imgW="1587500" imgH="241300" progId="">
              <p:embed/>
            </p:oleObj>
          </a:graphicData>
        </a:graphic>
      </p:graphicFrame>
      <p:graphicFrame>
        <p:nvGraphicFramePr>
          <p:cNvPr id="3075" name="Object 3"/>
          <p:cNvGraphicFramePr>
            <a:graphicFrameLocks noChangeAspect="1"/>
          </p:cNvGraphicFramePr>
          <p:nvPr/>
        </p:nvGraphicFramePr>
        <p:xfrm>
          <a:off x="4191000" y="5611813"/>
          <a:ext cx="3135313" cy="484187"/>
        </p:xfrm>
        <a:graphic>
          <a:graphicData uri="http://schemas.openxmlformats.org/presentationml/2006/ole">
            <p:oleObj spid="_x0000_s873475" name="Equation" r:id="rId4" imgW="1574640" imgH="241200" progId="">
              <p:embed/>
            </p:oleObj>
          </a:graphicData>
        </a:graphic>
      </p:graphicFrame>
      <p:graphicFrame>
        <p:nvGraphicFramePr>
          <p:cNvPr id="3076" name="Object 4"/>
          <p:cNvGraphicFramePr>
            <a:graphicFrameLocks noChangeAspect="1"/>
          </p:cNvGraphicFramePr>
          <p:nvPr/>
        </p:nvGraphicFramePr>
        <p:xfrm>
          <a:off x="4191000" y="6096000"/>
          <a:ext cx="1430338" cy="460375"/>
        </p:xfrm>
        <a:graphic>
          <a:graphicData uri="http://schemas.openxmlformats.org/presentationml/2006/ole">
            <p:oleObj spid="_x0000_s873476" name="Equation" r:id="rId5" imgW="723600" imgH="228600" progId="">
              <p:embed/>
            </p:oleObj>
          </a:graphicData>
        </a:graphic>
      </p:graphicFrame>
      <p:sp>
        <p:nvSpPr>
          <p:cNvPr id="3101" name="Text Box 55"/>
          <p:cNvSpPr txBox="1">
            <a:spLocks noChangeArrowheads="1"/>
          </p:cNvSpPr>
          <p:nvPr/>
        </p:nvSpPr>
        <p:spPr bwMode="auto">
          <a:xfrm>
            <a:off x="609600" y="6142038"/>
            <a:ext cx="2859088" cy="368300"/>
          </a:xfrm>
          <a:prstGeom prst="rect">
            <a:avLst/>
          </a:prstGeom>
          <a:noFill/>
          <a:ln w="9525">
            <a:noFill/>
            <a:miter lim="800000"/>
            <a:headEnd/>
            <a:tailEnd/>
          </a:ln>
        </p:spPr>
        <p:txBody>
          <a:bodyPr wrap="none">
            <a:spAutoFit/>
          </a:bodyPr>
          <a:lstStyle/>
          <a:p>
            <a:pPr algn="ctr" eaLnBrk="0">
              <a:spcBef>
                <a:spcPct val="50000"/>
              </a:spcBef>
            </a:pPr>
            <a:r>
              <a:rPr lang="en-US"/>
              <a:t>Forcing positive growth:</a:t>
            </a:r>
          </a:p>
        </p:txBody>
      </p:sp>
      <p:graphicFrame>
        <p:nvGraphicFramePr>
          <p:cNvPr id="3077" name="Object 6"/>
          <p:cNvGraphicFramePr>
            <a:graphicFrameLocks noChangeAspect="1"/>
          </p:cNvGraphicFramePr>
          <p:nvPr/>
        </p:nvGraphicFramePr>
        <p:xfrm>
          <a:off x="34925" y="1371600"/>
          <a:ext cx="9085263" cy="606425"/>
        </p:xfrm>
        <a:graphic>
          <a:graphicData uri="http://schemas.openxmlformats.org/presentationml/2006/ole">
            <p:oleObj spid="_x0000_s873477" name="Equation" r:id="rId6" imgW="6527520" imgH="431640" progId="">
              <p:embed/>
            </p:oleObj>
          </a:graphicData>
        </a:graphic>
      </p:graphicFrame>
      <p:sp>
        <p:nvSpPr>
          <p:cNvPr id="3102" name="Rectangle 60"/>
          <p:cNvSpPr>
            <a:spLocks noChangeArrowheads="1"/>
          </p:cNvSpPr>
          <p:nvPr/>
        </p:nvSpPr>
        <p:spPr bwMode="auto">
          <a:xfrm>
            <a:off x="1214438" y="1498600"/>
            <a:ext cx="5786437" cy="474663"/>
          </a:xfrm>
          <a:prstGeom prst="rect">
            <a:avLst/>
          </a:prstGeom>
          <a:noFill/>
          <a:ln w="25400">
            <a:solidFill>
              <a:srgbClr val="FF0000"/>
            </a:solidFill>
            <a:miter lim="800000"/>
            <a:headEnd/>
            <a:tailEnd/>
          </a:ln>
        </p:spPr>
        <p:txBody>
          <a:bodyPr wrap="none" anchor="ctr"/>
          <a:lstStyle/>
          <a:p>
            <a:pPr algn="ctr" eaLnBrk="0">
              <a:spcBef>
                <a:spcPct val="50000"/>
              </a:spcBef>
            </a:pPr>
            <a:endParaRPr lang="en-US"/>
          </a:p>
        </p:txBody>
      </p:sp>
      <p:sp>
        <p:nvSpPr>
          <p:cNvPr id="3103" name="Rectangle 61"/>
          <p:cNvSpPr>
            <a:spLocks noChangeArrowheads="1"/>
          </p:cNvSpPr>
          <p:nvPr/>
        </p:nvSpPr>
        <p:spPr bwMode="auto">
          <a:xfrm>
            <a:off x="4829175" y="1417638"/>
            <a:ext cx="4267200" cy="496887"/>
          </a:xfrm>
          <a:prstGeom prst="rect">
            <a:avLst/>
          </a:prstGeom>
          <a:noFill/>
          <a:ln w="25400">
            <a:solidFill>
              <a:srgbClr val="0000FF"/>
            </a:solidFill>
            <a:miter lim="800000"/>
            <a:headEnd/>
            <a:tailEnd/>
          </a:ln>
        </p:spPr>
        <p:txBody>
          <a:bodyPr wrap="none" anchor="ctr"/>
          <a:lstStyle/>
          <a:p>
            <a:pPr algn="ctr" eaLnBrk="0">
              <a:spcBef>
                <a:spcPct val="50000"/>
              </a:spcBef>
            </a:pPr>
            <a:endParaRPr lang="en-US"/>
          </a:p>
        </p:txBody>
      </p:sp>
      <p:sp>
        <p:nvSpPr>
          <p:cNvPr id="3104" name="TextBox 46"/>
          <p:cNvSpPr txBox="1">
            <a:spLocks noChangeArrowheads="1"/>
          </p:cNvSpPr>
          <p:nvPr/>
        </p:nvSpPr>
        <p:spPr bwMode="auto">
          <a:xfrm>
            <a:off x="1431925" y="1962150"/>
            <a:ext cx="4711700" cy="369888"/>
          </a:xfrm>
          <a:prstGeom prst="rect">
            <a:avLst/>
          </a:prstGeom>
          <a:noFill/>
          <a:ln w="9525">
            <a:noFill/>
            <a:miter lim="800000"/>
            <a:headEnd/>
            <a:tailEnd/>
          </a:ln>
        </p:spPr>
        <p:txBody>
          <a:bodyPr wrap="none">
            <a:spAutoFit/>
          </a:bodyPr>
          <a:lstStyle/>
          <a:p>
            <a:pPr algn="ctr" eaLnBrk="0">
              <a:spcBef>
                <a:spcPct val="50000"/>
              </a:spcBef>
            </a:pPr>
            <a:r>
              <a:rPr lang="en-US">
                <a:solidFill>
                  <a:srgbClr val="FF0000"/>
                </a:solidFill>
              </a:rPr>
              <a:t>Penalizing addition of reactions to the model</a:t>
            </a:r>
          </a:p>
        </p:txBody>
      </p:sp>
      <p:sp>
        <p:nvSpPr>
          <p:cNvPr id="3105" name="TextBox 47"/>
          <p:cNvSpPr txBox="1">
            <a:spLocks noChangeArrowheads="1"/>
          </p:cNvSpPr>
          <p:nvPr/>
        </p:nvSpPr>
        <p:spPr bwMode="auto">
          <a:xfrm>
            <a:off x="4857750" y="1033463"/>
            <a:ext cx="3775075" cy="369887"/>
          </a:xfrm>
          <a:prstGeom prst="rect">
            <a:avLst/>
          </a:prstGeom>
          <a:noFill/>
          <a:ln w="9525">
            <a:noFill/>
            <a:miter lim="800000"/>
            <a:headEnd/>
            <a:tailEnd/>
          </a:ln>
        </p:spPr>
        <p:txBody>
          <a:bodyPr wrap="none">
            <a:spAutoFit/>
          </a:bodyPr>
          <a:lstStyle/>
          <a:p>
            <a:pPr algn="ctr" eaLnBrk="0">
              <a:spcBef>
                <a:spcPct val="50000"/>
              </a:spcBef>
            </a:pPr>
            <a:r>
              <a:rPr lang="en-US">
                <a:solidFill>
                  <a:srgbClr val="0000FF"/>
                </a:solidFill>
              </a:rPr>
              <a:t>Penalizing reversibility adjustments</a:t>
            </a:r>
          </a:p>
        </p:txBody>
      </p:sp>
      <p:sp>
        <p:nvSpPr>
          <p:cNvPr id="48"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4" grpId="0"/>
      <p:bldP spid="3088" grpId="0"/>
      <p:bldP spid="3093" grpId="0"/>
      <p:bldP spid="3097" grpId="0"/>
      <p:bldP spid="3098" grpId="0"/>
      <p:bldP spid="3099" grpId="0"/>
      <p:bldP spid="3100" grpId="0"/>
      <p:bldP spid="3101" grpId="0"/>
      <p:bldP spid="3102" grpId="0" animBg="1"/>
      <p:bldP spid="3103" grpId="0" animBg="1"/>
      <p:bldP spid="3104" grpId="0"/>
      <p:bldP spid="31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51960"/>
            <a:ext cx="9144000" cy="1143000"/>
          </a:xfrm>
        </p:spPr>
        <p:txBody>
          <a:bodyPr>
            <a:noAutofit/>
          </a:bodyPr>
          <a:lstStyle/>
          <a:p>
            <a:pPr algn="ctr" eaLnBrk="1"/>
            <a:r>
              <a:rPr lang="en-US" sz="3500" dirty="0" smtClean="0"/>
              <a:t>Weighting of Reactions in </a:t>
            </a:r>
            <a:r>
              <a:rPr lang="en-US" sz="3500" dirty="0" err="1" smtClean="0"/>
              <a:t>Gapfilling</a:t>
            </a:r>
            <a:r>
              <a:rPr lang="en-US" sz="3500" dirty="0" smtClean="0"/>
              <a:t> is </a:t>
            </a:r>
            <a:r>
              <a:rPr lang="en-US" sz="3500" dirty="0" smtClean="0"/>
              <a:t>Important</a:t>
            </a:r>
            <a:endParaRPr lang="en-US" sz="3500" dirty="0" smtClean="0"/>
          </a:p>
        </p:txBody>
      </p:sp>
      <p:sp>
        <p:nvSpPr>
          <p:cNvPr id="6" name="TextBox 20"/>
          <p:cNvSpPr txBox="1">
            <a:spLocks noChangeArrowheads="1"/>
          </p:cNvSpPr>
          <p:nvPr/>
        </p:nvSpPr>
        <p:spPr bwMode="auto">
          <a:xfrm>
            <a:off x="0" y="509259"/>
            <a:ext cx="9286875" cy="6433629"/>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sz="2500" dirty="0" smtClean="0">
                <a:cs typeface="Arial" pitchFamily="34" charset="0"/>
              </a:rPr>
              <a:t>Not all reactions are weighted equally in the </a:t>
            </a:r>
            <a:r>
              <a:rPr lang="en-US" sz="2500" dirty="0" err="1" smtClean="0">
                <a:cs typeface="Arial" pitchFamily="34" charset="0"/>
              </a:rPr>
              <a:t>Gapfilling</a:t>
            </a:r>
            <a:r>
              <a:rPr lang="en-US" sz="2500" dirty="0" smtClean="0">
                <a:cs typeface="Arial" pitchFamily="34" charset="0"/>
              </a:rPr>
              <a:t> optimization</a:t>
            </a:r>
          </a:p>
          <a:p>
            <a:pPr eaLnBrk="0">
              <a:spcBef>
                <a:spcPct val="50000"/>
              </a:spcBef>
              <a:buFont typeface="Arial" pitchFamily="34" charset="0"/>
              <a:buChar char="•"/>
            </a:pPr>
            <a:r>
              <a:rPr lang="en-US" sz="2500" dirty="0" smtClean="0">
                <a:cs typeface="Arial" pitchFamily="34" charset="0"/>
              </a:rPr>
              <a:t>Many reactions are “blacklisted” prohibiting their use in </a:t>
            </a:r>
            <a:r>
              <a:rPr lang="en-US" sz="2500" dirty="0" err="1" smtClean="0">
                <a:cs typeface="Arial" pitchFamily="34" charset="0"/>
              </a:rPr>
              <a:t>gapfilling</a:t>
            </a:r>
            <a:endParaRPr lang="en-US" sz="2500" dirty="0" smtClean="0">
              <a:cs typeface="Arial" pitchFamily="34" charset="0"/>
            </a:endParaRPr>
          </a:p>
          <a:p>
            <a:pPr lvl="1" eaLnBrk="0">
              <a:spcBef>
                <a:spcPct val="50000"/>
              </a:spcBef>
              <a:buFont typeface="Arial" pitchFamily="34" charset="0"/>
              <a:buChar char="•"/>
            </a:pPr>
            <a:r>
              <a:rPr lang="en-US" sz="2500" dirty="0" smtClean="0">
                <a:cs typeface="Arial" pitchFamily="34" charset="0"/>
              </a:rPr>
              <a:t>Lumped reactions</a:t>
            </a:r>
          </a:p>
          <a:p>
            <a:pPr lvl="1" eaLnBrk="0">
              <a:spcBef>
                <a:spcPct val="50000"/>
              </a:spcBef>
              <a:buFont typeface="Arial" pitchFamily="34" charset="0"/>
              <a:buChar char="•"/>
            </a:pPr>
            <a:r>
              <a:rPr lang="en-US" sz="2500" dirty="0" smtClean="0">
                <a:cs typeface="Arial" pitchFamily="34" charset="0"/>
              </a:rPr>
              <a:t>Unbalanced reactions</a:t>
            </a:r>
          </a:p>
          <a:p>
            <a:pPr lvl="1" eaLnBrk="0">
              <a:spcBef>
                <a:spcPct val="50000"/>
              </a:spcBef>
              <a:buFont typeface="Arial" pitchFamily="34" charset="0"/>
              <a:buChar char="•"/>
            </a:pPr>
            <a:r>
              <a:rPr lang="en-US" sz="2500" dirty="0" smtClean="0">
                <a:cs typeface="Arial" pitchFamily="34" charset="0"/>
              </a:rPr>
              <a:t>Reactions with generic species</a:t>
            </a:r>
          </a:p>
          <a:p>
            <a:pPr eaLnBrk="0">
              <a:spcBef>
                <a:spcPct val="50000"/>
              </a:spcBef>
              <a:buFont typeface="Arial" pitchFamily="34" charset="0"/>
              <a:buChar char="•"/>
            </a:pPr>
            <a:r>
              <a:rPr lang="en-US" sz="2500" dirty="0" smtClean="0">
                <a:cs typeface="Arial" pitchFamily="34" charset="0"/>
              </a:rPr>
              <a:t>Thermodynamically unfavorable directions of reactions are penalized</a:t>
            </a:r>
          </a:p>
          <a:p>
            <a:pPr eaLnBrk="0">
              <a:spcBef>
                <a:spcPct val="50000"/>
              </a:spcBef>
              <a:buFont typeface="Arial" pitchFamily="34" charset="0"/>
              <a:buChar char="•"/>
            </a:pPr>
            <a:r>
              <a:rPr lang="en-US" sz="2500" dirty="0" smtClean="0">
                <a:cs typeface="Arial" pitchFamily="34" charset="0"/>
              </a:rPr>
              <a:t>Transport reactions for biomass components are penalized</a:t>
            </a:r>
          </a:p>
          <a:p>
            <a:pPr eaLnBrk="0">
              <a:spcBef>
                <a:spcPct val="50000"/>
              </a:spcBef>
              <a:buFont typeface="Arial" pitchFamily="34" charset="0"/>
              <a:buChar char="•"/>
            </a:pPr>
            <a:r>
              <a:rPr lang="en-US" sz="2500" dirty="0" smtClean="0">
                <a:cs typeface="Arial" pitchFamily="34" charset="0"/>
              </a:rPr>
              <a:t>Addition of reactions that complete existing “subsystems” and “pathways” are reduced in cost</a:t>
            </a:r>
          </a:p>
          <a:p>
            <a:pPr eaLnBrk="0">
              <a:spcBef>
                <a:spcPct val="50000"/>
              </a:spcBef>
              <a:buFont typeface="Arial" pitchFamily="34" charset="0"/>
              <a:buChar char="•"/>
            </a:pPr>
            <a:r>
              <a:rPr lang="en-US" sz="2500" dirty="0" smtClean="0">
                <a:cs typeface="Arial" pitchFamily="34" charset="0"/>
              </a:rPr>
              <a:t>Reactions with unknown structures and thermodynamics are penalized</a:t>
            </a:r>
          </a:p>
          <a:p>
            <a:pPr eaLnBrk="0">
              <a:spcBef>
                <a:spcPct val="50000"/>
              </a:spcBef>
              <a:buFont typeface="Arial" pitchFamily="34" charset="0"/>
              <a:buChar char="•"/>
            </a:pPr>
            <a:r>
              <a:rPr lang="en-US" sz="2500" dirty="0" smtClean="0">
                <a:cs typeface="Arial" pitchFamily="34" charset="0"/>
              </a:rPr>
              <a:t>Reactions not mapped to functional roles in SEED are penalized</a:t>
            </a:r>
            <a:endParaRPr lang="en-US" sz="2500"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73"/>
          <p:cNvSpPr>
            <a:spLocks noChangeArrowheads="1"/>
          </p:cNvSpPr>
          <p:nvPr/>
        </p:nvSpPr>
        <p:spPr bwMode="auto">
          <a:xfrm>
            <a:off x="160338" y="34290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35" name="Oval 74"/>
          <p:cNvSpPr>
            <a:spLocks noChangeArrowheads="1"/>
          </p:cNvSpPr>
          <p:nvPr/>
        </p:nvSpPr>
        <p:spPr bwMode="auto">
          <a:xfrm>
            <a:off x="160338" y="32004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36" name="Oval 75"/>
          <p:cNvSpPr>
            <a:spLocks noChangeArrowheads="1"/>
          </p:cNvSpPr>
          <p:nvPr/>
        </p:nvSpPr>
        <p:spPr bwMode="auto">
          <a:xfrm>
            <a:off x="160338" y="29718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37" name="Oval 72"/>
          <p:cNvSpPr>
            <a:spLocks noChangeArrowheads="1"/>
          </p:cNvSpPr>
          <p:nvPr/>
        </p:nvSpPr>
        <p:spPr bwMode="auto">
          <a:xfrm>
            <a:off x="160338" y="3606800"/>
            <a:ext cx="838200" cy="304800"/>
          </a:xfrm>
          <a:prstGeom prst="ellipse">
            <a:avLst/>
          </a:prstGeom>
          <a:solidFill>
            <a:srgbClr val="FFC0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38" name="Title 3"/>
          <p:cNvSpPr>
            <a:spLocks noGrp="1"/>
          </p:cNvSpPr>
          <p:nvPr>
            <p:ph type="title"/>
          </p:nvPr>
        </p:nvSpPr>
        <p:spPr>
          <a:xfrm>
            <a:off x="0" y="50802"/>
            <a:ext cx="9125509" cy="485775"/>
          </a:xfrm>
        </p:spPr>
        <p:txBody>
          <a:bodyPr>
            <a:noAutofit/>
          </a:bodyPr>
          <a:lstStyle/>
          <a:p>
            <a:r>
              <a:rPr lang="en-US" sz="3500" dirty="0" smtClean="0"/>
              <a:t>Genome Annotation: the Subsystems Approach</a:t>
            </a:r>
          </a:p>
        </p:txBody>
      </p:sp>
      <p:sp>
        <p:nvSpPr>
          <p:cNvPr id="18439" name="Rounded Rectangle 4"/>
          <p:cNvSpPr>
            <a:spLocks noChangeArrowheads="1"/>
          </p:cNvSpPr>
          <p:nvPr/>
        </p:nvSpPr>
        <p:spPr bwMode="auto">
          <a:xfrm>
            <a:off x="685800" y="838200"/>
            <a:ext cx="8305800" cy="5105400"/>
          </a:xfrm>
          <a:prstGeom prst="roundRect">
            <a:avLst>
              <a:gd name="adj" fmla="val 16667"/>
            </a:avLst>
          </a:prstGeom>
          <a:solidFill>
            <a:srgbClr val="CC990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40" name="Rounded Rectangle 5"/>
          <p:cNvSpPr>
            <a:spLocks noChangeArrowheads="1"/>
          </p:cNvSpPr>
          <p:nvPr/>
        </p:nvSpPr>
        <p:spPr bwMode="auto">
          <a:xfrm>
            <a:off x="990600" y="990600"/>
            <a:ext cx="7696200" cy="4578350"/>
          </a:xfrm>
          <a:prstGeom prst="roundRect">
            <a:avLst>
              <a:gd name="adj" fmla="val 16667"/>
            </a:avLst>
          </a:prstGeom>
          <a:solidFill>
            <a:schemeClr val="bg1"/>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pic>
        <p:nvPicPr>
          <p:cNvPr id="18441" name="Picture 4"/>
          <p:cNvPicPr>
            <a:picLocks noChangeAspect="1" noChangeArrowheads="1"/>
          </p:cNvPicPr>
          <p:nvPr/>
        </p:nvPicPr>
        <p:blipFill>
          <a:blip r:embed="rId2"/>
          <a:srcRect/>
          <a:stretch>
            <a:fillRect/>
          </a:stretch>
        </p:blipFill>
        <p:spPr bwMode="auto">
          <a:xfrm>
            <a:off x="5562600" y="1371600"/>
            <a:ext cx="2924175" cy="1150938"/>
          </a:xfrm>
          <a:prstGeom prst="rect">
            <a:avLst/>
          </a:prstGeom>
          <a:noFill/>
          <a:ln w="9525">
            <a:noFill/>
            <a:miter lim="800000"/>
            <a:headEnd/>
            <a:tailEnd/>
          </a:ln>
        </p:spPr>
      </p:pic>
      <p:sp>
        <p:nvSpPr>
          <p:cNvPr id="18442" name="Freeform 13"/>
          <p:cNvSpPr>
            <a:spLocks/>
          </p:cNvSpPr>
          <p:nvPr/>
        </p:nvSpPr>
        <p:spPr bwMode="auto">
          <a:xfrm>
            <a:off x="5646738" y="2411413"/>
            <a:ext cx="169862" cy="263525"/>
          </a:xfrm>
          <a:custGeom>
            <a:avLst/>
            <a:gdLst>
              <a:gd name="T0" fmla="*/ 0 w 170656"/>
              <a:gd name="T1" fmla="*/ 0 h 261938"/>
              <a:gd name="T2" fmla="*/ 64836 w 170656"/>
              <a:gd name="T3" fmla="*/ 49383 h 261938"/>
              <a:gd name="T4" fmla="*/ 76412 w 170656"/>
              <a:gd name="T5" fmla="*/ 128395 h 261938"/>
              <a:gd name="T6" fmla="*/ 152826 w 170656"/>
              <a:gd name="T7" fmla="*/ 175309 h 261938"/>
              <a:gd name="T8" fmla="*/ 155142 w 170656"/>
              <a:gd name="T9" fmla="*/ 271606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43" name="Freeform 15"/>
          <p:cNvSpPr>
            <a:spLocks/>
          </p:cNvSpPr>
          <p:nvPr/>
        </p:nvSpPr>
        <p:spPr bwMode="auto">
          <a:xfrm>
            <a:off x="5621338" y="2557463"/>
            <a:ext cx="169862" cy="261937"/>
          </a:xfrm>
          <a:custGeom>
            <a:avLst/>
            <a:gdLst>
              <a:gd name="T0" fmla="*/ 0 w 170656"/>
              <a:gd name="T1" fmla="*/ 0 h 261938"/>
              <a:gd name="T2" fmla="*/ 64836 w 170656"/>
              <a:gd name="T3" fmla="*/ 47625 h 261938"/>
              <a:gd name="T4" fmla="*/ 76412 w 170656"/>
              <a:gd name="T5" fmla="*/ 123825 h 261938"/>
              <a:gd name="T6" fmla="*/ 152826 w 170656"/>
              <a:gd name="T7" fmla="*/ 169063 h 261938"/>
              <a:gd name="T8" fmla="*/ 155142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44" name="Freeform 16"/>
          <p:cNvSpPr>
            <a:spLocks/>
          </p:cNvSpPr>
          <p:nvPr/>
        </p:nvSpPr>
        <p:spPr bwMode="auto">
          <a:xfrm>
            <a:off x="5638800" y="2970213"/>
            <a:ext cx="169863" cy="261937"/>
          </a:xfrm>
          <a:custGeom>
            <a:avLst/>
            <a:gdLst>
              <a:gd name="T0" fmla="*/ 0 w 170656"/>
              <a:gd name="T1" fmla="*/ 0 h 261938"/>
              <a:gd name="T2" fmla="*/ 64837 w 170656"/>
              <a:gd name="T3" fmla="*/ 47625 h 261938"/>
              <a:gd name="T4" fmla="*/ 76416 w 170656"/>
              <a:gd name="T5" fmla="*/ 123825 h 261938"/>
              <a:gd name="T6" fmla="*/ 152831 w 170656"/>
              <a:gd name="T7" fmla="*/ 169063 h 261938"/>
              <a:gd name="T8" fmla="*/ 155148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45" name="Freeform 20"/>
          <p:cNvSpPr>
            <a:spLocks/>
          </p:cNvSpPr>
          <p:nvPr/>
        </p:nvSpPr>
        <p:spPr bwMode="auto">
          <a:xfrm>
            <a:off x="8161338" y="2335213"/>
            <a:ext cx="169862" cy="263525"/>
          </a:xfrm>
          <a:custGeom>
            <a:avLst/>
            <a:gdLst>
              <a:gd name="T0" fmla="*/ 0 w 170656"/>
              <a:gd name="T1" fmla="*/ 0 h 261938"/>
              <a:gd name="T2" fmla="*/ 64836 w 170656"/>
              <a:gd name="T3" fmla="*/ 49383 h 261938"/>
              <a:gd name="T4" fmla="*/ 76412 w 170656"/>
              <a:gd name="T5" fmla="*/ 128395 h 261938"/>
              <a:gd name="T6" fmla="*/ 152826 w 170656"/>
              <a:gd name="T7" fmla="*/ 175309 h 261938"/>
              <a:gd name="T8" fmla="*/ 155142 w 170656"/>
              <a:gd name="T9" fmla="*/ 271606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46" name="Freeform 21"/>
          <p:cNvSpPr>
            <a:spLocks/>
          </p:cNvSpPr>
          <p:nvPr/>
        </p:nvSpPr>
        <p:spPr bwMode="auto">
          <a:xfrm>
            <a:off x="8135938" y="2481263"/>
            <a:ext cx="169862" cy="261937"/>
          </a:xfrm>
          <a:custGeom>
            <a:avLst/>
            <a:gdLst>
              <a:gd name="T0" fmla="*/ 0 w 170656"/>
              <a:gd name="T1" fmla="*/ 0 h 261938"/>
              <a:gd name="T2" fmla="*/ 64836 w 170656"/>
              <a:gd name="T3" fmla="*/ 47625 h 261938"/>
              <a:gd name="T4" fmla="*/ 76412 w 170656"/>
              <a:gd name="T5" fmla="*/ 123825 h 261938"/>
              <a:gd name="T6" fmla="*/ 152826 w 170656"/>
              <a:gd name="T7" fmla="*/ 169063 h 261938"/>
              <a:gd name="T8" fmla="*/ 155142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47" name="Freeform 22"/>
          <p:cNvSpPr>
            <a:spLocks/>
          </p:cNvSpPr>
          <p:nvPr/>
        </p:nvSpPr>
        <p:spPr bwMode="auto">
          <a:xfrm>
            <a:off x="8153400" y="2667000"/>
            <a:ext cx="169863" cy="261938"/>
          </a:xfrm>
          <a:custGeom>
            <a:avLst/>
            <a:gdLst>
              <a:gd name="T0" fmla="*/ 0 w 170656"/>
              <a:gd name="T1" fmla="*/ 0 h 261938"/>
              <a:gd name="T2" fmla="*/ 64837 w 170656"/>
              <a:gd name="T3" fmla="*/ 47625 h 261938"/>
              <a:gd name="T4" fmla="*/ 76416 w 170656"/>
              <a:gd name="T5" fmla="*/ 123825 h 261938"/>
              <a:gd name="T6" fmla="*/ 152831 w 170656"/>
              <a:gd name="T7" fmla="*/ 169069 h 261938"/>
              <a:gd name="T8" fmla="*/ 155148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48" name="TextBox 26"/>
          <p:cNvSpPr txBox="1">
            <a:spLocks noChangeArrowheads="1"/>
          </p:cNvSpPr>
          <p:nvPr/>
        </p:nvSpPr>
        <p:spPr bwMode="auto">
          <a:xfrm>
            <a:off x="5308600" y="1447800"/>
            <a:ext cx="1828800" cy="292100"/>
          </a:xfrm>
          <a:prstGeom prst="rect">
            <a:avLst/>
          </a:prstGeom>
          <a:noFill/>
          <a:ln w="9525">
            <a:noFill/>
            <a:miter lim="800000"/>
            <a:headEnd/>
            <a:tailEnd/>
          </a:ln>
        </p:spPr>
        <p:txBody>
          <a:bodyPr>
            <a:spAutoFit/>
          </a:bodyPr>
          <a:lstStyle/>
          <a:p>
            <a:r>
              <a:rPr lang="en-US" sz="1400" i="1"/>
              <a:t>chromosome</a:t>
            </a:r>
          </a:p>
        </p:txBody>
      </p:sp>
      <p:sp>
        <p:nvSpPr>
          <p:cNvPr id="18449" name="TextBox 27"/>
          <p:cNvSpPr txBox="1">
            <a:spLocks noChangeArrowheads="1"/>
          </p:cNvSpPr>
          <p:nvPr/>
        </p:nvSpPr>
        <p:spPr bwMode="auto">
          <a:xfrm>
            <a:off x="5029200" y="2603500"/>
            <a:ext cx="914400" cy="292100"/>
          </a:xfrm>
          <a:prstGeom prst="rect">
            <a:avLst/>
          </a:prstGeom>
          <a:noFill/>
          <a:ln w="9525">
            <a:noFill/>
            <a:miter lim="800000"/>
            <a:headEnd/>
            <a:tailEnd/>
          </a:ln>
        </p:spPr>
        <p:txBody>
          <a:bodyPr>
            <a:spAutoFit/>
          </a:bodyPr>
          <a:lstStyle/>
          <a:p>
            <a:r>
              <a:rPr lang="en-US" sz="1400" i="1"/>
              <a:t>mRNA</a:t>
            </a:r>
          </a:p>
        </p:txBody>
      </p:sp>
      <p:sp>
        <p:nvSpPr>
          <p:cNvPr id="18450" name="Freeform 30"/>
          <p:cNvSpPr>
            <a:spLocks/>
          </p:cNvSpPr>
          <p:nvPr/>
        </p:nvSpPr>
        <p:spPr bwMode="auto">
          <a:xfrm>
            <a:off x="5210175" y="3046413"/>
            <a:ext cx="498475" cy="230187"/>
          </a:xfrm>
          <a:custGeom>
            <a:avLst/>
            <a:gdLst>
              <a:gd name="T0" fmla="*/ 26987 w 498474"/>
              <a:gd name="T1" fmla="*/ 81403 h 229791"/>
              <a:gd name="T2" fmla="*/ 76993 w 498474"/>
              <a:gd name="T3" fmla="*/ 40501 h 229791"/>
              <a:gd name="T4" fmla="*/ 98424 w 498474"/>
              <a:gd name="T5" fmla="*/ 148771 h 229791"/>
              <a:gd name="T6" fmla="*/ 141287 w 498474"/>
              <a:gd name="T7" fmla="*/ 45313 h 229791"/>
              <a:gd name="T8" fmla="*/ 219868 w 498474"/>
              <a:gd name="T9" fmla="*/ 155988 h 229791"/>
              <a:gd name="T10" fmla="*/ 136524 w 498474"/>
              <a:gd name="T11" fmla="*/ 105461 h 229791"/>
              <a:gd name="T12" fmla="*/ 100806 w 498474"/>
              <a:gd name="T13" fmla="*/ 26066 h 229791"/>
              <a:gd name="T14" fmla="*/ 65087 w 498474"/>
              <a:gd name="T15" fmla="*/ 117492 h 229791"/>
              <a:gd name="T16" fmla="*/ 7937 w 498474"/>
              <a:gd name="T17" fmla="*/ 180048 h 229791"/>
              <a:gd name="T18" fmla="*/ 112712 w 498474"/>
              <a:gd name="T19" fmla="*/ 228168 h 229791"/>
              <a:gd name="T20" fmla="*/ 119856 w 498474"/>
              <a:gd name="T21" fmla="*/ 155988 h 229791"/>
              <a:gd name="T22" fmla="*/ 29368 w 498474"/>
              <a:gd name="T23" fmla="*/ 218543 h 229791"/>
              <a:gd name="T24" fmla="*/ 76993 w 498474"/>
              <a:gd name="T25" fmla="*/ 124710 h 229791"/>
              <a:gd name="T26" fmla="*/ 36512 w 498474"/>
              <a:gd name="T27" fmla="*/ 26066 h 229791"/>
              <a:gd name="T28" fmla="*/ 129381 w 498474"/>
              <a:gd name="T29" fmla="*/ 14035 h 229791"/>
              <a:gd name="T30" fmla="*/ 93662 w 498474"/>
              <a:gd name="T31" fmla="*/ 110274 h 229791"/>
              <a:gd name="T32" fmla="*/ 205581 w 498474"/>
              <a:gd name="T33" fmla="*/ 192077 h 229791"/>
              <a:gd name="T34" fmla="*/ 169862 w 498474"/>
              <a:gd name="T35" fmla="*/ 52531 h 229791"/>
              <a:gd name="T36" fmla="*/ 141287 w 498474"/>
              <a:gd name="T37" fmla="*/ 131928 h 229791"/>
              <a:gd name="T38" fmla="*/ 169862 w 498474"/>
              <a:gd name="T39" fmla="*/ 155988 h 229791"/>
              <a:gd name="T40" fmla="*/ 157956 w 498474"/>
              <a:gd name="T41" fmla="*/ 204108 h 229791"/>
              <a:gd name="T42" fmla="*/ 129381 w 498474"/>
              <a:gd name="T43" fmla="*/ 213732 h 229791"/>
              <a:gd name="T44" fmla="*/ 200818 w 498474"/>
              <a:gd name="T45" fmla="*/ 208919 h 229791"/>
              <a:gd name="T46" fmla="*/ 205581 w 498474"/>
              <a:gd name="T47" fmla="*/ 119898 h 229791"/>
              <a:gd name="T48" fmla="*/ 262737 w 498474"/>
              <a:gd name="T49" fmla="*/ 71778 h 229791"/>
              <a:gd name="T50" fmla="*/ 155574 w 498474"/>
              <a:gd name="T51" fmla="*/ 117492 h 229791"/>
              <a:gd name="T52" fmla="*/ 257974 w 498474"/>
              <a:gd name="T53" fmla="*/ 129522 h 229791"/>
              <a:gd name="T54" fmla="*/ 279405 w 498474"/>
              <a:gd name="T55" fmla="*/ 52531 h 229791"/>
              <a:gd name="T56" fmla="*/ 415137 w 498474"/>
              <a:gd name="T57" fmla="*/ 98245 h 229791"/>
              <a:gd name="T58" fmla="*/ 477049 w 498474"/>
              <a:gd name="T59" fmla="*/ 71778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8451" name="Oval 31"/>
          <p:cNvSpPr>
            <a:spLocks noChangeArrowheads="1"/>
          </p:cNvSpPr>
          <p:nvPr/>
        </p:nvSpPr>
        <p:spPr bwMode="auto">
          <a:xfrm>
            <a:off x="5705475" y="3008313"/>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52" name="Oval 32"/>
          <p:cNvSpPr>
            <a:spLocks noChangeArrowheads="1"/>
          </p:cNvSpPr>
          <p:nvPr/>
        </p:nvSpPr>
        <p:spPr bwMode="auto">
          <a:xfrm>
            <a:off x="5662613" y="3022600"/>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8453" name="Straight Arrow Connector 34"/>
          <p:cNvCxnSpPr>
            <a:cxnSpLocks noChangeShapeType="1"/>
          </p:cNvCxnSpPr>
          <p:nvPr/>
        </p:nvCxnSpPr>
        <p:spPr bwMode="auto">
          <a:xfrm rot="16200000" flipV="1">
            <a:off x="5622925" y="2930525"/>
            <a:ext cx="76200" cy="76200"/>
          </a:xfrm>
          <a:prstGeom prst="straightConnector1">
            <a:avLst/>
          </a:prstGeom>
          <a:noFill/>
          <a:ln w="9525" algn="ctr">
            <a:solidFill>
              <a:schemeClr val="tx1"/>
            </a:solidFill>
            <a:round/>
            <a:headEnd/>
            <a:tailEnd type="arrow" w="sm" len="sm"/>
          </a:ln>
        </p:spPr>
      </p:cxnSp>
      <p:sp>
        <p:nvSpPr>
          <p:cNvPr id="18454" name="TextBox 36"/>
          <p:cNvSpPr txBox="1">
            <a:spLocks noChangeArrowheads="1"/>
          </p:cNvSpPr>
          <p:nvPr/>
        </p:nvSpPr>
        <p:spPr bwMode="auto">
          <a:xfrm>
            <a:off x="6019800" y="3276600"/>
            <a:ext cx="914400" cy="292100"/>
          </a:xfrm>
          <a:prstGeom prst="rect">
            <a:avLst/>
          </a:prstGeom>
          <a:noFill/>
          <a:ln w="9525">
            <a:noFill/>
            <a:miter lim="800000"/>
            <a:headEnd/>
            <a:tailEnd/>
          </a:ln>
        </p:spPr>
        <p:txBody>
          <a:bodyPr>
            <a:spAutoFit/>
          </a:bodyPr>
          <a:lstStyle/>
          <a:p>
            <a:r>
              <a:rPr lang="en-US" sz="1400" i="1"/>
              <a:t>protein</a:t>
            </a:r>
          </a:p>
        </p:txBody>
      </p:sp>
      <p:sp>
        <p:nvSpPr>
          <p:cNvPr id="18455" name="Oval 37"/>
          <p:cNvSpPr>
            <a:spLocks noChangeArrowheads="1"/>
          </p:cNvSpPr>
          <p:nvPr/>
        </p:nvSpPr>
        <p:spPr bwMode="auto">
          <a:xfrm>
            <a:off x="5181600" y="3200400"/>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56" name="TextBox 38"/>
          <p:cNvSpPr txBox="1">
            <a:spLocks noChangeArrowheads="1"/>
          </p:cNvSpPr>
          <p:nvPr/>
        </p:nvSpPr>
        <p:spPr bwMode="auto">
          <a:xfrm>
            <a:off x="4495800" y="3200400"/>
            <a:ext cx="1143000" cy="292100"/>
          </a:xfrm>
          <a:prstGeom prst="rect">
            <a:avLst/>
          </a:prstGeom>
          <a:noFill/>
          <a:ln w="9525">
            <a:noFill/>
            <a:miter lim="800000"/>
            <a:headEnd/>
            <a:tailEnd/>
          </a:ln>
        </p:spPr>
        <p:txBody>
          <a:bodyPr>
            <a:spAutoFit/>
          </a:bodyPr>
          <a:lstStyle/>
          <a:p>
            <a:r>
              <a:rPr lang="en-US" sz="1400" i="1"/>
              <a:t>chaperone</a:t>
            </a:r>
          </a:p>
        </p:txBody>
      </p:sp>
      <p:sp>
        <p:nvSpPr>
          <p:cNvPr id="18457" name="TextBox 43"/>
          <p:cNvSpPr txBox="1">
            <a:spLocks noChangeArrowheads="1"/>
          </p:cNvSpPr>
          <p:nvPr/>
        </p:nvSpPr>
        <p:spPr bwMode="auto">
          <a:xfrm>
            <a:off x="6858000" y="3276600"/>
            <a:ext cx="1143000" cy="292100"/>
          </a:xfrm>
          <a:prstGeom prst="rect">
            <a:avLst/>
          </a:prstGeom>
          <a:noFill/>
          <a:ln w="9525">
            <a:noFill/>
            <a:miter lim="800000"/>
            <a:headEnd/>
            <a:tailEnd/>
          </a:ln>
        </p:spPr>
        <p:txBody>
          <a:bodyPr>
            <a:spAutoFit/>
          </a:bodyPr>
          <a:lstStyle/>
          <a:p>
            <a:r>
              <a:rPr lang="en-US" sz="1400" i="1"/>
              <a:t>ribosome</a:t>
            </a:r>
          </a:p>
        </p:txBody>
      </p:sp>
      <p:sp>
        <p:nvSpPr>
          <p:cNvPr id="18458" name="Freeform 44"/>
          <p:cNvSpPr>
            <a:spLocks/>
          </p:cNvSpPr>
          <p:nvPr/>
        </p:nvSpPr>
        <p:spPr bwMode="auto">
          <a:xfrm>
            <a:off x="8353425" y="2971800"/>
            <a:ext cx="171450" cy="261938"/>
          </a:xfrm>
          <a:custGeom>
            <a:avLst/>
            <a:gdLst>
              <a:gd name="T0" fmla="*/ 0 w 170656"/>
              <a:gd name="T1" fmla="*/ 0 h 261938"/>
              <a:gd name="T2" fmla="*/ 68559 w 170656"/>
              <a:gd name="T3" fmla="*/ 47625 h 261938"/>
              <a:gd name="T4" fmla="*/ 80800 w 170656"/>
              <a:gd name="T5" fmla="*/ 123825 h 261938"/>
              <a:gd name="T6" fmla="*/ 161600 w 170656"/>
              <a:gd name="T7" fmla="*/ 169069 h 261938"/>
              <a:gd name="T8" fmla="*/ 164050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59" name="Freeform 45"/>
          <p:cNvSpPr>
            <a:spLocks/>
          </p:cNvSpPr>
          <p:nvPr/>
        </p:nvSpPr>
        <p:spPr bwMode="auto">
          <a:xfrm>
            <a:off x="7924800" y="3048000"/>
            <a:ext cx="498475" cy="230188"/>
          </a:xfrm>
          <a:custGeom>
            <a:avLst/>
            <a:gdLst>
              <a:gd name="T0" fmla="*/ 26987 w 498474"/>
              <a:gd name="T1" fmla="*/ 81404 h 229791"/>
              <a:gd name="T2" fmla="*/ 76993 w 498474"/>
              <a:gd name="T3" fmla="*/ 40502 h 229791"/>
              <a:gd name="T4" fmla="*/ 98424 w 498474"/>
              <a:gd name="T5" fmla="*/ 148774 h 229791"/>
              <a:gd name="T6" fmla="*/ 141287 w 498474"/>
              <a:gd name="T7" fmla="*/ 45314 h 229791"/>
              <a:gd name="T8" fmla="*/ 219868 w 498474"/>
              <a:gd name="T9" fmla="*/ 155993 h 229791"/>
              <a:gd name="T10" fmla="*/ 136524 w 498474"/>
              <a:gd name="T11" fmla="*/ 105465 h 229791"/>
              <a:gd name="T12" fmla="*/ 100806 w 498474"/>
              <a:gd name="T13" fmla="*/ 26067 h 229791"/>
              <a:gd name="T14" fmla="*/ 65087 w 498474"/>
              <a:gd name="T15" fmla="*/ 117496 h 229791"/>
              <a:gd name="T16" fmla="*/ 7937 w 498474"/>
              <a:gd name="T17" fmla="*/ 180052 h 229791"/>
              <a:gd name="T18" fmla="*/ 112712 w 498474"/>
              <a:gd name="T19" fmla="*/ 228173 h 229791"/>
              <a:gd name="T20" fmla="*/ 119856 w 498474"/>
              <a:gd name="T21" fmla="*/ 155993 h 229791"/>
              <a:gd name="T22" fmla="*/ 29368 w 498474"/>
              <a:gd name="T23" fmla="*/ 218549 h 229791"/>
              <a:gd name="T24" fmla="*/ 76993 w 498474"/>
              <a:gd name="T25" fmla="*/ 124713 h 229791"/>
              <a:gd name="T26" fmla="*/ 36512 w 498474"/>
              <a:gd name="T27" fmla="*/ 26067 h 229791"/>
              <a:gd name="T28" fmla="*/ 129381 w 498474"/>
              <a:gd name="T29" fmla="*/ 14035 h 229791"/>
              <a:gd name="T30" fmla="*/ 93662 w 498474"/>
              <a:gd name="T31" fmla="*/ 110278 h 229791"/>
              <a:gd name="T32" fmla="*/ 205581 w 498474"/>
              <a:gd name="T33" fmla="*/ 192082 h 229791"/>
              <a:gd name="T34" fmla="*/ 169862 w 498474"/>
              <a:gd name="T35" fmla="*/ 52532 h 229791"/>
              <a:gd name="T36" fmla="*/ 141287 w 498474"/>
              <a:gd name="T37" fmla="*/ 131932 h 229791"/>
              <a:gd name="T38" fmla="*/ 169862 w 498474"/>
              <a:gd name="T39" fmla="*/ 155993 h 229791"/>
              <a:gd name="T40" fmla="*/ 157956 w 498474"/>
              <a:gd name="T41" fmla="*/ 204113 h 229791"/>
              <a:gd name="T42" fmla="*/ 129381 w 498474"/>
              <a:gd name="T43" fmla="*/ 213737 h 229791"/>
              <a:gd name="T44" fmla="*/ 200818 w 498474"/>
              <a:gd name="T45" fmla="*/ 208924 h 229791"/>
              <a:gd name="T46" fmla="*/ 205581 w 498474"/>
              <a:gd name="T47" fmla="*/ 119901 h 229791"/>
              <a:gd name="T48" fmla="*/ 262737 w 498474"/>
              <a:gd name="T49" fmla="*/ 71781 h 229791"/>
              <a:gd name="T50" fmla="*/ 155574 w 498474"/>
              <a:gd name="T51" fmla="*/ 117496 h 229791"/>
              <a:gd name="T52" fmla="*/ 257974 w 498474"/>
              <a:gd name="T53" fmla="*/ 129525 h 229791"/>
              <a:gd name="T54" fmla="*/ 279405 w 498474"/>
              <a:gd name="T55" fmla="*/ 52532 h 229791"/>
              <a:gd name="T56" fmla="*/ 415137 w 498474"/>
              <a:gd name="T57" fmla="*/ 98247 h 229791"/>
              <a:gd name="T58" fmla="*/ 477049 w 498474"/>
              <a:gd name="T59" fmla="*/ 71781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8460" name="Oval 46"/>
          <p:cNvSpPr>
            <a:spLocks noChangeArrowheads="1"/>
          </p:cNvSpPr>
          <p:nvPr/>
        </p:nvSpPr>
        <p:spPr bwMode="auto">
          <a:xfrm>
            <a:off x="8420100" y="3009900"/>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61" name="Oval 47"/>
          <p:cNvSpPr>
            <a:spLocks noChangeArrowheads="1"/>
          </p:cNvSpPr>
          <p:nvPr/>
        </p:nvSpPr>
        <p:spPr bwMode="auto">
          <a:xfrm>
            <a:off x="8377238" y="3024188"/>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8462" name="Straight Arrow Connector 48"/>
          <p:cNvCxnSpPr>
            <a:cxnSpLocks noChangeShapeType="1"/>
          </p:cNvCxnSpPr>
          <p:nvPr/>
        </p:nvCxnSpPr>
        <p:spPr bwMode="auto">
          <a:xfrm rot="16200000" flipV="1">
            <a:off x="8337550" y="2930525"/>
            <a:ext cx="76200" cy="76200"/>
          </a:xfrm>
          <a:prstGeom prst="straightConnector1">
            <a:avLst/>
          </a:prstGeom>
          <a:noFill/>
          <a:ln w="9525" algn="ctr">
            <a:solidFill>
              <a:schemeClr val="tx1"/>
            </a:solidFill>
            <a:round/>
            <a:headEnd/>
            <a:tailEnd type="arrow" w="sm" len="sm"/>
          </a:ln>
        </p:spPr>
      </p:cxnSp>
      <p:sp>
        <p:nvSpPr>
          <p:cNvPr id="18463" name="Oval 49"/>
          <p:cNvSpPr>
            <a:spLocks noChangeArrowheads="1"/>
          </p:cNvSpPr>
          <p:nvPr/>
        </p:nvSpPr>
        <p:spPr bwMode="auto">
          <a:xfrm>
            <a:off x="7896225" y="3201988"/>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64" name="Freeform 50"/>
          <p:cNvSpPr>
            <a:spLocks/>
          </p:cNvSpPr>
          <p:nvPr/>
        </p:nvSpPr>
        <p:spPr bwMode="auto">
          <a:xfrm>
            <a:off x="8124825" y="3733800"/>
            <a:ext cx="171450" cy="261938"/>
          </a:xfrm>
          <a:custGeom>
            <a:avLst/>
            <a:gdLst>
              <a:gd name="T0" fmla="*/ 0 w 170656"/>
              <a:gd name="T1" fmla="*/ 0 h 261938"/>
              <a:gd name="T2" fmla="*/ 68559 w 170656"/>
              <a:gd name="T3" fmla="*/ 47625 h 261938"/>
              <a:gd name="T4" fmla="*/ 80800 w 170656"/>
              <a:gd name="T5" fmla="*/ 123825 h 261938"/>
              <a:gd name="T6" fmla="*/ 161600 w 170656"/>
              <a:gd name="T7" fmla="*/ 169069 h 261938"/>
              <a:gd name="T8" fmla="*/ 164050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65" name="Freeform 51"/>
          <p:cNvSpPr>
            <a:spLocks/>
          </p:cNvSpPr>
          <p:nvPr/>
        </p:nvSpPr>
        <p:spPr bwMode="auto">
          <a:xfrm>
            <a:off x="7696200" y="3810000"/>
            <a:ext cx="498475" cy="230188"/>
          </a:xfrm>
          <a:custGeom>
            <a:avLst/>
            <a:gdLst>
              <a:gd name="T0" fmla="*/ 26987 w 498474"/>
              <a:gd name="T1" fmla="*/ 81404 h 229791"/>
              <a:gd name="T2" fmla="*/ 76993 w 498474"/>
              <a:gd name="T3" fmla="*/ 40502 h 229791"/>
              <a:gd name="T4" fmla="*/ 98424 w 498474"/>
              <a:gd name="T5" fmla="*/ 148774 h 229791"/>
              <a:gd name="T6" fmla="*/ 141287 w 498474"/>
              <a:gd name="T7" fmla="*/ 45314 h 229791"/>
              <a:gd name="T8" fmla="*/ 219868 w 498474"/>
              <a:gd name="T9" fmla="*/ 155993 h 229791"/>
              <a:gd name="T10" fmla="*/ 136524 w 498474"/>
              <a:gd name="T11" fmla="*/ 105465 h 229791"/>
              <a:gd name="T12" fmla="*/ 100806 w 498474"/>
              <a:gd name="T13" fmla="*/ 26067 h 229791"/>
              <a:gd name="T14" fmla="*/ 65087 w 498474"/>
              <a:gd name="T15" fmla="*/ 117496 h 229791"/>
              <a:gd name="T16" fmla="*/ 7937 w 498474"/>
              <a:gd name="T17" fmla="*/ 180052 h 229791"/>
              <a:gd name="T18" fmla="*/ 112712 w 498474"/>
              <a:gd name="T19" fmla="*/ 228173 h 229791"/>
              <a:gd name="T20" fmla="*/ 119856 w 498474"/>
              <a:gd name="T21" fmla="*/ 155993 h 229791"/>
              <a:gd name="T22" fmla="*/ 29368 w 498474"/>
              <a:gd name="T23" fmla="*/ 218549 h 229791"/>
              <a:gd name="T24" fmla="*/ 76993 w 498474"/>
              <a:gd name="T25" fmla="*/ 124713 h 229791"/>
              <a:gd name="T26" fmla="*/ 36512 w 498474"/>
              <a:gd name="T27" fmla="*/ 26067 h 229791"/>
              <a:gd name="T28" fmla="*/ 129381 w 498474"/>
              <a:gd name="T29" fmla="*/ 14035 h 229791"/>
              <a:gd name="T30" fmla="*/ 93662 w 498474"/>
              <a:gd name="T31" fmla="*/ 110278 h 229791"/>
              <a:gd name="T32" fmla="*/ 205581 w 498474"/>
              <a:gd name="T33" fmla="*/ 192082 h 229791"/>
              <a:gd name="T34" fmla="*/ 169862 w 498474"/>
              <a:gd name="T35" fmla="*/ 52532 h 229791"/>
              <a:gd name="T36" fmla="*/ 141287 w 498474"/>
              <a:gd name="T37" fmla="*/ 131932 h 229791"/>
              <a:gd name="T38" fmla="*/ 169862 w 498474"/>
              <a:gd name="T39" fmla="*/ 155993 h 229791"/>
              <a:gd name="T40" fmla="*/ 157956 w 498474"/>
              <a:gd name="T41" fmla="*/ 204113 h 229791"/>
              <a:gd name="T42" fmla="*/ 129381 w 498474"/>
              <a:gd name="T43" fmla="*/ 213737 h 229791"/>
              <a:gd name="T44" fmla="*/ 200818 w 498474"/>
              <a:gd name="T45" fmla="*/ 208924 h 229791"/>
              <a:gd name="T46" fmla="*/ 205581 w 498474"/>
              <a:gd name="T47" fmla="*/ 119901 h 229791"/>
              <a:gd name="T48" fmla="*/ 262737 w 498474"/>
              <a:gd name="T49" fmla="*/ 71781 h 229791"/>
              <a:gd name="T50" fmla="*/ 155574 w 498474"/>
              <a:gd name="T51" fmla="*/ 117496 h 229791"/>
              <a:gd name="T52" fmla="*/ 257974 w 498474"/>
              <a:gd name="T53" fmla="*/ 129525 h 229791"/>
              <a:gd name="T54" fmla="*/ 279405 w 498474"/>
              <a:gd name="T55" fmla="*/ 52532 h 229791"/>
              <a:gd name="T56" fmla="*/ 415137 w 498474"/>
              <a:gd name="T57" fmla="*/ 98247 h 229791"/>
              <a:gd name="T58" fmla="*/ 477049 w 498474"/>
              <a:gd name="T59" fmla="*/ 71781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8466" name="Oval 52"/>
          <p:cNvSpPr>
            <a:spLocks noChangeArrowheads="1"/>
          </p:cNvSpPr>
          <p:nvPr/>
        </p:nvSpPr>
        <p:spPr bwMode="auto">
          <a:xfrm>
            <a:off x="8191500" y="3771900"/>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67" name="Oval 53"/>
          <p:cNvSpPr>
            <a:spLocks noChangeArrowheads="1"/>
          </p:cNvSpPr>
          <p:nvPr/>
        </p:nvSpPr>
        <p:spPr bwMode="auto">
          <a:xfrm>
            <a:off x="8148638" y="3786188"/>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8468" name="Straight Arrow Connector 54"/>
          <p:cNvCxnSpPr>
            <a:cxnSpLocks noChangeShapeType="1"/>
          </p:cNvCxnSpPr>
          <p:nvPr/>
        </p:nvCxnSpPr>
        <p:spPr bwMode="auto">
          <a:xfrm rot="16200000" flipV="1">
            <a:off x="8108950" y="3692525"/>
            <a:ext cx="76200" cy="76200"/>
          </a:xfrm>
          <a:prstGeom prst="straightConnector1">
            <a:avLst/>
          </a:prstGeom>
          <a:noFill/>
          <a:ln w="9525" algn="ctr">
            <a:solidFill>
              <a:schemeClr val="tx1"/>
            </a:solidFill>
            <a:round/>
            <a:headEnd/>
            <a:tailEnd type="arrow" w="sm" len="sm"/>
          </a:ln>
        </p:spPr>
      </p:cxnSp>
      <p:sp>
        <p:nvSpPr>
          <p:cNvPr id="18469" name="Oval 55"/>
          <p:cNvSpPr>
            <a:spLocks noChangeArrowheads="1"/>
          </p:cNvSpPr>
          <p:nvPr/>
        </p:nvSpPr>
        <p:spPr bwMode="auto">
          <a:xfrm>
            <a:off x="7667625" y="3963988"/>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70" name="Freeform 56"/>
          <p:cNvSpPr>
            <a:spLocks/>
          </p:cNvSpPr>
          <p:nvPr/>
        </p:nvSpPr>
        <p:spPr bwMode="auto">
          <a:xfrm>
            <a:off x="6829425" y="3429000"/>
            <a:ext cx="171450" cy="261938"/>
          </a:xfrm>
          <a:custGeom>
            <a:avLst/>
            <a:gdLst>
              <a:gd name="T0" fmla="*/ 0 w 170656"/>
              <a:gd name="T1" fmla="*/ 0 h 261938"/>
              <a:gd name="T2" fmla="*/ 68559 w 170656"/>
              <a:gd name="T3" fmla="*/ 47625 h 261938"/>
              <a:gd name="T4" fmla="*/ 80800 w 170656"/>
              <a:gd name="T5" fmla="*/ 123825 h 261938"/>
              <a:gd name="T6" fmla="*/ 161600 w 170656"/>
              <a:gd name="T7" fmla="*/ 169069 h 261938"/>
              <a:gd name="T8" fmla="*/ 164050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71" name="Freeform 57"/>
          <p:cNvSpPr>
            <a:spLocks/>
          </p:cNvSpPr>
          <p:nvPr/>
        </p:nvSpPr>
        <p:spPr bwMode="auto">
          <a:xfrm>
            <a:off x="6400800" y="3505200"/>
            <a:ext cx="498475" cy="230188"/>
          </a:xfrm>
          <a:custGeom>
            <a:avLst/>
            <a:gdLst>
              <a:gd name="T0" fmla="*/ 26987 w 498474"/>
              <a:gd name="T1" fmla="*/ 81404 h 229791"/>
              <a:gd name="T2" fmla="*/ 76993 w 498474"/>
              <a:gd name="T3" fmla="*/ 40502 h 229791"/>
              <a:gd name="T4" fmla="*/ 98424 w 498474"/>
              <a:gd name="T5" fmla="*/ 148774 h 229791"/>
              <a:gd name="T6" fmla="*/ 141287 w 498474"/>
              <a:gd name="T7" fmla="*/ 45314 h 229791"/>
              <a:gd name="T8" fmla="*/ 219868 w 498474"/>
              <a:gd name="T9" fmla="*/ 155993 h 229791"/>
              <a:gd name="T10" fmla="*/ 136524 w 498474"/>
              <a:gd name="T11" fmla="*/ 105465 h 229791"/>
              <a:gd name="T12" fmla="*/ 100806 w 498474"/>
              <a:gd name="T13" fmla="*/ 26067 h 229791"/>
              <a:gd name="T14" fmla="*/ 65087 w 498474"/>
              <a:gd name="T15" fmla="*/ 117496 h 229791"/>
              <a:gd name="T16" fmla="*/ 7937 w 498474"/>
              <a:gd name="T17" fmla="*/ 180052 h 229791"/>
              <a:gd name="T18" fmla="*/ 112712 w 498474"/>
              <a:gd name="T19" fmla="*/ 228173 h 229791"/>
              <a:gd name="T20" fmla="*/ 119856 w 498474"/>
              <a:gd name="T21" fmla="*/ 155993 h 229791"/>
              <a:gd name="T22" fmla="*/ 29368 w 498474"/>
              <a:gd name="T23" fmla="*/ 218549 h 229791"/>
              <a:gd name="T24" fmla="*/ 76993 w 498474"/>
              <a:gd name="T25" fmla="*/ 124713 h 229791"/>
              <a:gd name="T26" fmla="*/ 36512 w 498474"/>
              <a:gd name="T27" fmla="*/ 26067 h 229791"/>
              <a:gd name="T28" fmla="*/ 129381 w 498474"/>
              <a:gd name="T29" fmla="*/ 14035 h 229791"/>
              <a:gd name="T30" fmla="*/ 93662 w 498474"/>
              <a:gd name="T31" fmla="*/ 110278 h 229791"/>
              <a:gd name="T32" fmla="*/ 205581 w 498474"/>
              <a:gd name="T33" fmla="*/ 192082 h 229791"/>
              <a:gd name="T34" fmla="*/ 169862 w 498474"/>
              <a:gd name="T35" fmla="*/ 52532 h 229791"/>
              <a:gd name="T36" fmla="*/ 141287 w 498474"/>
              <a:gd name="T37" fmla="*/ 131932 h 229791"/>
              <a:gd name="T38" fmla="*/ 169862 w 498474"/>
              <a:gd name="T39" fmla="*/ 155993 h 229791"/>
              <a:gd name="T40" fmla="*/ 157956 w 498474"/>
              <a:gd name="T41" fmla="*/ 204113 h 229791"/>
              <a:gd name="T42" fmla="*/ 129381 w 498474"/>
              <a:gd name="T43" fmla="*/ 213737 h 229791"/>
              <a:gd name="T44" fmla="*/ 200818 w 498474"/>
              <a:gd name="T45" fmla="*/ 208924 h 229791"/>
              <a:gd name="T46" fmla="*/ 205581 w 498474"/>
              <a:gd name="T47" fmla="*/ 119901 h 229791"/>
              <a:gd name="T48" fmla="*/ 262737 w 498474"/>
              <a:gd name="T49" fmla="*/ 71781 h 229791"/>
              <a:gd name="T50" fmla="*/ 155574 w 498474"/>
              <a:gd name="T51" fmla="*/ 117496 h 229791"/>
              <a:gd name="T52" fmla="*/ 257974 w 498474"/>
              <a:gd name="T53" fmla="*/ 129525 h 229791"/>
              <a:gd name="T54" fmla="*/ 279405 w 498474"/>
              <a:gd name="T55" fmla="*/ 52532 h 229791"/>
              <a:gd name="T56" fmla="*/ 415137 w 498474"/>
              <a:gd name="T57" fmla="*/ 98247 h 229791"/>
              <a:gd name="T58" fmla="*/ 477049 w 498474"/>
              <a:gd name="T59" fmla="*/ 71781 h 229791"/>
              <a:gd name="T60" fmla="*/ 498480 w 498474"/>
              <a:gd name="T61" fmla="*/ 11630 h 2297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8474"/>
              <a:gd name="T94" fmla="*/ 0 h 229791"/>
              <a:gd name="T95" fmla="*/ 498474 w 498474"/>
              <a:gd name="T96" fmla="*/ 229791 h 2297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8474" h="229791">
                <a:moveTo>
                  <a:pt x="26987" y="80566"/>
                </a:moveTo>
                <a:cubicBezTo>
                  <a:pt x="46037" y="54769"/>
                  <a:pt x="65087" y="28973"/>
                  <a:pt x="76993" y="40085"/>
                </a:cubicBezTo>
                <a:cubicBezTo>
                  <a:pt x="88899" y="51197"/>
                  <a:pt x="87708" y="146447"/>
                  <a:pt x="98424" y="147241"/>
                </a:cubicBezTo>
                <a:cubicBezTo>
                  <a:pt x="109140" y="148035"/>
                  <a:pt x="121046" y="43656"/>
                  <a:pt x="141287" y="44847"/>
                </a:cubicBezTo>
                <a:cubicBezTo>
                  <a:pt x="161528" y="46038"/>
                  <a:pt x="220662" y="144463"/>
                  <a:pt x="219868" y="154385"/>
                </a:cubicBezTo>
                <a:cubicBezTo>
                  <a:pt x="219074" y="164307"/>
                  <a:pt x="156368" y="125809"/>
                  <a:pt x="136524" y="104378"/>
                </a:cubicBezTo>
                <a:cubicBezTo>
                  <a:pt x="116680" y="82947"/>
                  <a:pt x="112712" y="23813"/>
                  <a:pt x="100806" y="25797"/>
                </a:cubicBezTo>
                <a:cubicBezTo>
                  <a:pt x="88900" y="27782"/>
                  <a:pt x="80565" y="90885"/>
                  <a:pt x="65087" y="116285"/>
                </a:cubicBezTo>
                <a:cubicBezTo>
                  <a:pt x="49609" y="141685"/>
                  <a:pt x="0" y="159941"/>
                  <a:pt x="7937" y="178197"/>
                </a:cubicBezTo>
                <a:cubicBezTo>
                  <a:pt x="15874" y="196453"/>
                  <a:pt x="94059" y="229791"/>
                  <a:pt x="112712" y="225822"/>
                </a:cubicBezTo>
                <a:cubicBezTo>
                  <a:pt x="131365" y="221853"/>
                  <a:pt x="133747" y="155973"/>
                  <a:pt x="119856" y="154385"/>
                </a:cubicBezTo>
                <a:cubicBezTo>
                  <a:pt x="105965" y="152797"/>
                  <a:pt x="36512" y="221456"/>
                  <a:pt x="29368" y="216297"/>
                </a:cubicBezTo>
                <a:cubicBezTo>
                  <a:pt x="22224" y="211138"/>
                  <a:pt x="75802" y="155178"/>
                  <a:pt x="76993" y="123428"/>
                </a:cubicBezTo>
                <a:cubicBezTo>
                  <a:pt x="78184" y="91678"/>
                  <a:pt x="27781" y="44053"/>
                  <a:pt x="36512" y="25797"/>
                </a:cubicBezTo>
                <a:cubicBezTo>
                  <a:pt x="45243" y="7541"/>
                  <a:pt x="119856" y="0"/>
                  <a:pt x="129381" y="13891"/>
                </a:cubicBezTo>
                <a:cubicBezTo>
                  <a:pt x="138906" y="27782"/>
                  <a:pt x="80962" y="79772"/>
                  <a:pt x="93662" y="109141"/>
                </a:cubicBezTo>
                <a:cubicBezTo>
                  <a:pt x="106362" y="138510"/>
                  <a:pt x="192881" y="199628"/>
                  <a:pt x="205581" y="190103"/>
                </a:cubicBezTo>
                <a:cubicBezTo>
                  <a:pt x="218281" y="180578"/>
                  <a:pt x="180578" y="61913"/>
                  <a:pt x="169862" y="51991"/>
                </a:cubicBezTo>
                <a:cubicBezTo>
                  <a:pt x="159146" y="42069"/>
                  <a:pt x="141287" y="113506"/>
                  <a:pt x="141287" y="130572"/>
                </a:cubicBezTo>
                <a:cubicBezTo>
                  <a:pt x="141287" y="147638"/>
                  <a:pt x="167084" y="142479"/>
                  <a:pt x="169862" y="154385"/>
                </a:cubicBezTo>
                <a:cubicBezTo>
                  <a:pt x="172640" y="166291"/>
                  <a:pt x="164703" y="192485"/>
                  <a:pt x="157956" y="202010"/>
                </a:cubicBezTo>
                <a:cubicBezTo>
                  <a:pt x="151209" y="211535"/>
                  <a:pt x="122237" y="210741"/>
                  <a:pt x="129381" y="211535"/>
                </a:cubicBezTo>
                <a:cubicBezTo>
                  <a:pt x="136525" y="212329"/>
                  <a:pt x="188118" y="222250"/>
                  <a:pt x="200818" y="206772"/>
                </a:cubicBezTo>
                <a:cubicBezTo>
                  <a:pt x="213518" y="191294"/>
                  <a:pt x="195262" y="141288"/>
                  <a:pt x="205581" y="118666"/>
                </a:cubicBezTo>
                <a:cubicBezTo>
                  <a:pt x="215900" y="96044"/>
                  <a:pt x="271065" y="71438"/>
                  <a:pt x="262731" y="71041"/>
                </a:cubicBezTo>
                <a:cubicBezTo>
                  <a:pt x="254397" y="70644"/>
                  <a:pt x="156368" y="106760"/>
                  <a:pt x="155574" y="116285"/>
                </a:cubicBezTo>
                <a:cubicBezTo>
                  <a:pt x="154780" y="125810"/>
                  <a:pt x="237331" y="138907"/>
                  <a:pt x="257968" y="128191"/>
                </a:cubicBezTo>
                <a:cubicBezTo>
                  <a:pt x="278606" y="117475"/>
                  <a:pt x="253205" y="57150"/>
                  <a:pt x="279399" y="51991"/>
                </a:cubicBezTo>
                <a:cubicBezTo>
                  <a:pt x="305593" y="46832"/>
                  <a:pt x="382190" y="94060"/>
                  <a:pt x="415131" y="97235"/>
                </a:cubicBezTo>
                <a:cubicBezTo>
                  <a:pt x="448072" y="100410"/>
                  <a:pt x="463153" y="85329"/>
                  <a:pt x="477043" y="71041"/>
                </a:cubicBezTo>
                <a:cubicBezTo>
                  <a:pt x="490934" y="56754"/>
                  <a:pt x="490933" y="37307"/>
                  <a:pt x="498474" y="11510"/>
                </a:cubicBezTo>
              </a:path>
            </a:pathLst>
          </a:custGeom>
          <a:noFill/>
          <a:ln w="9525" cap="flat" cmpd="sng" algn="ctr">
            <a:solidFill>
              <a:srgbClr val="00B050"/>
            </a:solidFill>
            <a:prstDash val="solid"/>
            <a:round/>
            <a:headEnd type="none" w="med" len="med"/>
            <a:tailEnd type="none" w="med" len="med"/>
          </a:ln>
        </p:spPr>
        <p:txBody>
          <a:bodyPr/>
          <a:lstStyle/>
          <a:p>
            <a:endParaRPr lang="en-US"/>
          </a:p>
        </p:txBody>
      </p:sp>
      <p:sp>
        <p:nvSpPr>
          <p:cNvPr id="18472" name="Oval 58"/>
          <p:cNvSpPr>
            <a:spLocks noChangeArrowheads="1"/>
          </p:cNvSpPr>
          <p:nvPr/>
        </p:nvSpPr>
        <p:spPr bwMode="auto">
          <a:xfrm>
            <a:off x="6896100" y="3467100"/>
            <a:ext cx="46038"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73" name="Oval 59"/>
          <p:cNvSpPr>
            <a:spLocks noChangeArrowheads="1"/>
          </p:cNvSpPr>
          <p:nvPr/>
        </p:nvSpPr>
        <p:spPr bwMode="auto">
          <a:xfrm>
            <a:off x="6853238" y="3481388"/>
            <a:ext cx="46037" cy="762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cxnSp>
        <p:nvCxnSpPr>
          <p:cNvPr id="18474" name="Straight Arrow Connector 60"/>
          <p:cNvCxnSpPr>
            <a:cxnSpLocks noChangeShapeType="1"/>
          </p:cNvCxnSpPr>
          <p:nvPr/>
        </p:nvCxnSpPr>
        <p:spPr bwMode="auto">
          <a:xfrm rot="16200000" flipV="1">
            <a:off x="6813550" y="3387725"/>
            <a:ext cx="76200" cy="76200"/>
          </a:xfrm>
          <a:prstGeom prst="straightConnector1">
            <a:avLst/>
          </a:prstGeom>
          <a:noFill/>
          <a:ln w="9525" algn="ctr">
            <a:solidFill>
              <a:schemeClr val="tx1"/>
            </a:solidFill>
            <a:round/>
            <a:headEnd/>
            <a:tailEnd type="arrow" w="sm" len="sm"/>
          </a:ln>
        </p:spPr>
      </p:cxnSp>
      <p:sp>
        <p:nvSpPr>
          <p:cNvPr id="18475" name="Oval 61"/>
          <p:cNvSpPr>
            <a:spLocks noChangeArrowheads="1"/>
          </p:cNvSpPr>
          <p:nvPr/>
        </p:nvSpPr>
        <p:spPr bwMode="auto">
          <a:xfrm>
            <a:off x="6372225" y="3659188"/>
            <a:ext cx="228600" cy="76200"/>
          </a:xfrm>
          <a:prstGeom prst="ellipse">
            <a:avLst/>
          </a:prstGeom>
          <a:solidFill>
            <a:srgbClr val="00B8FF"/>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76" name="Freeform 62"/>
          <p:cNvSpPr>
            <a:spLocks/>
          </p:cNvSpPr>
          <p:nvPr/>
        </p:nvSpPr>
        <p:spPr bwMode="auto">
          <a:xfrm>
            <a:off x="7489825" y="2335213"/>
            <a:ext cx="171450" cy="263525"/>
          </a:xfrm>
          <a:custGeom>
            <a:avLst/>
            <a:gdLst>
              <a:gd name="T0" fmla="*/ 0 w 170656"/>
              <a:gd name="T1" fmla="*/ 0 h 261938"/>
              <a:gd name="T2" fmla="*/ 68559 w 170656"/>
              <a:gd name="T3" fmla="*/ 49383 h 261938"/>
              <a:gd name="T4" fmla="*/ 80800 w 170656"/>
              <a:gd name="T5" fmla="*/ 128395 h 261938"/>
              <a:gd name="T6" fmla="*/ 161600 w 170656"/>
              <a:gd name="T7" fmla="*/ 175309 h 261938"/>
              <a:gd name="T8" fmla="*/ 164050 w 170656"/>
              <a:gd name="T9" fmla="*/ 271606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77" name="Freeform 63"/>
          <p:cNvSpPr>
            <a:spLocks/>
          </p:cNvSpPr>
          <p:nvPr/>
        </p:nvSpPr>
        <p:spPr bwMode="auto">
          <a:xfrm>
            <a:off x="7464425" y="2481263"/>
            <a:ext cx="171450" cy="261937"/>
          </a:xfrm>
          <a:custGeom>
            <a:avLst/>
            <a:gdLst>
              <a:gd name="T0" fmla="*/ 0 w 170656"/>
              <a:gd name="T1" fmla="*/ 0 h 261938"/>
              <a:gd name="T2" fmla="*/ 68559 w 170656"/>
              <a:gd name="T3" fmla="*/ 47625 h 261938"/>
              <a:gd name="T4" fmla="*/ 80800 w 170656"/>
              <a:gd name="T5" fmla="*/ 123825 h 261938"/>
              <a:gd name="T6" fmla="*/ 161600 w 170656"/>
              <a:gd name="T7" fmla="*/ 169063 h 261938"/>
              <a:gd name="T8" fmla="*/ 164050 w 170656"/>
              <a:gd name="T9" fmla="*/ 261932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sp>
        <p:nvSpPr>
          <p:cNvPr id="18478" name="Freeform 64"/>
          <p:cNvSpPr>
            <a:spLocks/>
          </p:cNvSpPr>
          <p:nvPr/>
        </p:nvSpPr>
        <p:spPr bwMode="auto">
          <a:xfrm>
            <a:off x="7483475" y="2667000"/>
            <a:ext cx="169863" cy="261938"/>
          </a:xfrm>
          <a:custGeom>
            <a:avLst/>
            <a:gdLst>
              <a:gd name="T0" fmla="*/ 0 w 170656"/>
              <a:gd name="T1" fmla="*/ 0 h 261938"/>
              <a:gd name="T2" fmla="*/ 64837 w 170656"/>
              <a:gd name="T3" fmla="*/ 47625 h 261938"/>
              <a:gd name="T4" fmla="*/ 76416 w 170656"/>
              <a:gd name="T5" fmla="*/ 123825 h 261938"/>
              <a:gd name="T6" fmla="*/ 152831 w 170656"/>
              <a:gd name="T7" fmla="*/ 169069 h 261938"/>
              <a:gd name="T8" fmla="*/ 155148 w 170656"/>
              <a:gd name="T9" fmla="*/ 261938 h 261938"/>
              <a:gd name="T10" fmla="*/ 0 60000 65536"/>
              <a:gd name="T11" fmla="*/ 0 60000 65536"/>
              <a:gd name="T12" fmla="*/ 0 60000 65536"/>
              <a:gd name="T13" fmla="*/ 0 60000 65536"/>
              <a:gd name="T14" fmla="*/ 0 60000 65536"/>
              <a:gd name="T15" fmla="*/ 0 w 170656"/>
              <a:gd name="T16" fmla="*/ 0 h 261938"/>
              <a:gd name="T17" fmla="*/ 170656 w 170656"/>
              <a:gd name="T18" fmla="*/ 261938 h 261938"/>
            </a:gdLst>
            <a:ahLst/>
            <a:cxnLst>
              <a:cxn ang="T10">
                <a:pos x="T0" y="T1"/>
              </a:cxn>
              <a:cxn ang="T11">
                <a:pos x="T2" y="T3"/>
              </a:cxn>
              <a:cxn ang="T12">
                <a:pos x="T4" y="T5"/>
              </a:cxn>
              <a:cxn ang="T13">
                <a:pos x="T6" y="T7"/>
              </a:cxn>
              <a:cxn ang="T14">
                <a:pos x="T8" y="T9"/>
              </a:cxn>
            </a:cxnLst>
            <a:rect l="T15" t="T16" r="T17" b="T18"/>
            <a:pathLst>
              <a:path w="170656" h="261938">
                <a:moveTo>
                  <a:pt x="0" y="0"/>
                </a:moveTo>
                <a:cubicBezTo>
                  <a:pt x="26789" y="13494"/>
                  <a:pt x="53578" y="26988"/>
                  <a:pt x="66675" y="47625"/>
                </a:cubicBezTo>
                <a:cubicBezTo>
                  <a:pt x="79772" y="68262"/>
                  <a:pt x="63500" y="103584"/>
                  <a:pt x="78581" y="123825"/>
                </a:cubicBezTo>
                <a:cubicBezTo>
                  <a:pt x="93662" y="144066"/>
                  <a:pt x="143668" y="146050"/>
                  <a:pt x="157162" y="169069"/>
                </a:cubicBezTo>
                <a:cubicBezTo>
                  <a:pt x="170656" y="192088"/>
                  <a:pt x="161528" y="240507"/>
                  <a:pt x="159544" y="261938"/>
                </a:cubicBezTo>
              </a:path>
            </a:pathLst>
          </a:custGeom>
          <a:noFill/>
          <a:ln w="12700" cap="flat" cmpd="sng" algn="ctr">
            <a:solidFill>
              <a:srgbClr val="FF0000"/>
            </a:solidFill>
            <a:prstDash val="solid"/>
            <a:round/>
            <a:headEnd type="none" w="med" len="med"/>
            <a:tailEnd type="none" w="med" len="med"/>
          </a:ln>
        </p:spPr>
        <p:txBody>
          <a:bodyPr/>
          <a:lstStyle/>
          <a:p>
            <a:endParaRPr lang="en-US"/>
          </a:p>
        </p:txBody>
      </p:sp>
      <p:pic>
        <p:nvPicPr>
          <p:cNvPr id="18479" name="Picture 6"/>
          <p:cNvPicPr>
            <a:picLocks noChangeAspect="1" noChangeArrowheads="1"/>
          </p:cNvPicPr>
          <p:nvPr/>
        </p:nvPicPr>
        <p:blipFill>
          <a:blip r:embed="rId3"/>
          <a:srcRect/>
          <a:stretch>
            <a:fillRect/>
          </a:stretch>
        </p:blipFill>
        <p:spPr bwMode="auto">
          <a:xfrm>
            <a:off x="1143000" y="1371600"/>
            <a:ext cx="3240088" cy="3790950"/>
          </a:xfrm>
          <a:prstGeom prst="rect">
            <a:avLst/>
          </a:prstGeom>
          <a:noFill/>
          <a:ln w="9525">
            <a:noFill/>
            <a:miter lim="800000"/>
            <a:headEnd/>
            <a:tailEnd/>
          </a:ln>
        </p:spPr>
      </p:pic>
      <p:sp>
        <p:nvSpPr>
          <p:cNvPr id="18480" name="Freeform 76"/>
          <p:cNvSpPr>
            <a:spLocks/>
          </p:cNvSpPr>
          <p:nvPr/>
        </p:nvSpPr>
        <p:spPr bwMode="auto">
          <a:xfrm>
            <a:off x="131763" y="658813"/>
            <a:ext cx="468312" cy="2479675"/>
          </a:xfrm>
          <a:custGeom>
            <a:avLst/>
            <a:gdLst>
              <a:gd name="T0" fmla="*/ 290509 w 467170"/>
              <a:gd name="T1" fmla="*/ 2426838 h 2479705"/>
              <a:gd name="T2" fmla="*/ 238477 w 467170"/>
              <a:gd name="T3" fmla="*/ 2426838 h 2479705"/>
              <a:gd name="T4" fmla="*/ 82382 w 467170"/>
              <a:gd name="T5" fmla="*/ 2349927 h 2479705"/>
              <a:gd name="T6" fmla="*/ 65039 w 467170"/>
              <a:gd name="T7" fmla="*/ 1649225 h 2479705"/>
              <a:gd name="T8" fmla="*/ 472620 w 467170"/>
              <a:gd name="T9" fmla="*/ 1136514 h 2479705"/>
              <a:gd name="T10" fmla="*/ 56367 w 467170"/>
              <a:gd name="T11" fmla="*/ 324716 h 2479705"/>
              <a:gd name="T12" fmla="*/ 195117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8481" name="Freeform 77"/>
          <p:cNvSpPr>
            <a:spLocks/>
          </p:cNvSpPr>
          <p:nvPr/>
        </p:nvSpPr>
        <p:spPr bwMode="auto">
          <a:xfrm flipV="1">
            <a:off x="169863" y="3709988"/>
            <a:ext cx="466725" cy="2479675"/>
          </a:xfrm>
          <a:custGeom>
            <a:avLst/>
            <a:gdLst>
              <a:gd name="T0" fmla="*/ 284652 w 467170"/>
              <a:gd name="T1" fmla="*/ 2426838 h 2479705"/>
              <a:gd name="T2" fmla="*/ 233669 w 467170"/>
              <a:gd name="T3" fmla="*/ 2426838 h 2479705"/>
              <a:gd name="T4" fmla="*/ 80723 w 467170"/>
              <a:gd name="T5" fmla="*/ 2349927 h 2479705"/>
              <a:gd name="T6" fmla="*/ 63727 w 467170"/>
              <a:gd name="T7" fmla="*/ 1649225 h 2479705"/>
              <a:gd name="T8" fmla="*/ 463090 w 467170"/>
              <a:gd name="T9" fmla="*/ 1136514 h 2479705"/>
              <a:gd name="T10" fmla="*/ 55230 w 467170"/>
              <a:gd name="T11" fmla="*/ 324716 h 2479705"/>
              <a:gd name="T12" fmla="*/ 191184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8482" name="Freeform 78"/>
          <p:cNvSpPr>
            <a:spLocks/>
          </p:cNvSpPr>
          <p:nvPr/>
        </p:nvSpPr>
        <p:spPr bwMode="auto">
          <a:xfrm rot="1602049" flipV="1">
            <a:off x="-433388" y="3409950"/>
            <a:ext cx="468313" cy="2479675"/>
          </a:xfrm>
          <a:custGeom>
            <a:avLst/>
            <a:gdLst>
              <a:gd name="T0" fmla="*/ 290512 w 467170"/>
              <a:gd name="T1" fmla="*/ 2426838 h 2479705"/>
              <a:gd name="T2" fmla="*/ 238480 w 467170"/>
              <a:gd name="T3" fmla="*/ 2426838 h 2479705"/>
              <a:gd name="T4" fmla="*/ 82385 w 467170"/>
              <a:gd name="T5" fmla="*/ 2349927 h 2479705"/>
              <a:gd name="T6" fmla="*/ 65040 w 467170"/>
              <a:gd name="T7" fmla="*/ 1649225 h 2479705"/>
              <a:gd name="T8" fmla="*/ 472626 w 467170"/>
              <a:gd name="T9" fmla="*/ 1136514 h 2479705"/>
              <a:gd name="T10" fmla="*/ 56369 w 467170"/>
              <a:gd name="T11" fmla="*/ 324716 h 2479705"/>
              <a:gd name="T12" fmla="*/ 195120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8483" name="Freeform 79"/>
          <p:cNvSpPr>
            <a:spLocks/>
          </p:cNvSpPr>
          <p:nvPr/>
        </p:nvSpPr>
        <p:spPr bwMode="auto">
          <a:xfrm rot="-1602049">
            <a:off x="-423863" y="993775"/>
            <a:ext cx="468313" cy="2479675"/>
          </a:xfrm>
          <a:custGeom>
            <a:avLst/>
            <a:gdLst>
              <a:gd name="T0" fmla="*/ 290512 w 467170"/>
              <a:gd name="T1" fmla="*/ 2426838 h 2479705"/>
              <a:gd name="T2" fmla="*/ 238480 w 467170"/>
              <a:gd name="T3" fmla="*/ 2426838 h 2479705"/>
              <a:gd name="T4" fmla="*/ 82385 w 467170"/>
              <a:gd name="T5" fmla="*/ 2349927 h 2479705"/>
              <a:gd name="T6" fmla="*/ 65040 w 467170"/>
              <a:gd name="T7" fmla="*/ 1649225 h 2479705"/>
              <a:gd name="T8" fmla="*/ 472626 w 467170"/>
              <a:gd name="T9" fmla="*/ 1136514 h 2479705"/>
              <a:gd name="T10" fmla="*/ 56369 w 467170"/>
              <a:gd name="T11" fmla="*/ 324716 h 2479705"/>
              <a:gd name="T12" fmla="*/ 195120 w 467170"/>
              <a:gd name="T13" fmla="*/ 0 h 2479705"/>
              <a:gd name="T14" fmla="*/ 0 60000 65536"/>
              <a:gd name="T15" fmla="*/ 0 60000 65536"/>
              <a:gd name="T16" fmla="*/ 0 60000 65536"/>
              <a:gd name="T17" fmla="*/ 0 60000 65536"/>
              <a:gd name="T18" fmla="*/ 0 60000 65536"/>
              <a:gd name="T19" fmla="*/ 0 60000 65536"/>
              <a:gd name="T20" fmla="*/ 0 60000 65536"/>
              <a:gd name="T21" fmla="*/ 0 w 467170"/>
              <a:gd name="T22" fmla="*/ 0 h 2479705"/>
              <a:gd name="T23" fmla="*/ 467170 w 467170"/>
              <a:gd name="T24" fmla="*/ 2479705 h 2479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170" h="2479705">
                <a:moveTo>
                  <a:pt x="286284" y="2427006"/>
                </a:moveTo>
                <a:cubicBezTo>
                  <a:pt x="277738" y="2433415"/>
                  <a:pt x="269192" y="2439825"/>
                  <a:pt x="235009" y="2427006"/>
                </a:cubicBezTo>
                <a:cubicBezTo>
                  <a:pt x="200826" y="2414187"/>
                  <a:pt x="109671" y="2479705"/>
                  <a:pt x="81185" y="2350094"/>
                </a:cubicBezTo>
                <a:cubicBezTo>
                  <a:pt x="52699" y="2220483"/>
                  <a:pt x="0" y="1851588"/>
                  <a:pt x="64093" y="1649338"/>
                </a:cubicBezTo>
                <a:cubicBezTo>
                  <a:pt x="128186" y="1447088"/>
                  <a:pt x="467170" y="1357357"/>
                  <a:pt x="465746" y="1136591"/>
                </a:cubicBezTo>
                <a:cubicBezTo>
                  <a:pt x="464322" y="915825"/>
                  <a:pt x="101126" y="514172"/>
                  <a:pt x="55548" y="324740"/>
                </a:cubicBezTo>
                <a:cubicBezTo>
                  <a:pt x="9970" y="135308"/>
                  <a:pt x="173764" y="88306"/>
                  <a:pt x="192280" y="0"/>
                </a:cubicBezTo>
              </a:path>
            </a:pathLst>
          </a:custGeom>
          <a:noFill/>
          <a:ln w="190500" cap="flat" cmpd="sng" algn="ctr">
            <a:solidFill>
              <a:schemeClr val="tx1"/>
            </a:solidFill>
            <a:prstDash val="solid"/>
            <a:round/>
            <a:headEnd type="none" w="med" len="med"/>
            <a:tailEnd type="none" w="med" len="med"/>
          </a:ln>
        </p:spPr>
        <p:txBody>
          <a:bodyPr/>
          <a:lstStyle/>
          <a:p>
            <a:endParaRPr lang="en-US"/>
          </a:p>
        </p:txBody>
      </p:sp>
      <p:sp>
        <p:nvSpPr>
          <p:cNvPr id="18484" name="Oval 67"/>
          <p:cNvSpPr>
            <a:spLocks noChangeArrowheads="1"/>
          </p:cNvSpPr>
          <p:nvPr/>
        </p:nvSpPr>
        <p:spPr bwMode="auto">
          <a:xfrm>
            <a:off x="304800" y="28194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85" name="Oval 68"/>
          <p:cNvSpPr>
            <a:spLocks noChangeArrowheads="1"/>
          </p:cNvSpPr>
          <p:nvPr/>
        </p:nvSpPr>
        <p:spPr bwMode="auto">
          <a:xfrm>
            <a:off x="304800" y="30480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86" name="Oval 69"/>
          <p:cNvSpPr>
            <a:spLocks noChangeArrowheads="1"/>
          </p:cNvSpPr>
          <p:nvPr/>
        </p:nvSpPr>
        <p:spPr bwMode="auto">
          <a:xfrm>
            <a:off x="304800" y="32766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87" name="Oval 70"/>
          <p:cNvSpPr>
            <a:spLocks noChangeArrowheads="1"/>
          </p:cNvSpPr>
          <p:nvPr/>
        </p:nvSpPr>
        <p:spPr bwMode="auto">
          <a:xfrm>
            <a:off x="304800" y="35052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88" name="Oval 71"/>
          <p:cNvSpPr>
            <a:spLocks noChangeArrowheads="1"/>
          </p:cNvSpPr>
          <p:nvPr/>
        </p:nvSpPr>
        <p:spPr bwMode="auto">
          <a:xfrm>
            <a:off x="304800" y="3733800"/>
            <a:ext cx="838200" cy="304800"/>
          </a:xfrm>
          <a:prstGeom prst="ellipse">
            <a:avLst/>
          </a:prstGeom>
          <a:solidFill>
            <a:srgbClr val="996633"/>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89" name="TextBox 80"/>
          <p:cNvSpPr txBox="1">
            <a:spLocks noChangeArrowheads="1"/>
          </p:cNvSpPr>
          <p:nvPr/>
        </p:nvSpPr>
        <p:spPr bwMode="auto">
          <a:xfrm>
            <a:off x="228600" y="762000"/>
            <a:ext cx="1143000" cy="292100"/>
          </a:xfrm>
          <a:prstGeom prst="rect">
            <a:avLst/>
          </a:prstGeom>
          <a:noFill/>
          <a:ln w="9525">
            <a:noFill/>
            <a:miter lim="800000"/>
            <a:headEnd/>
            <a:tailEnd/>
          </a:ln>
        </p:spPr>
        <p:txBody>
          <a:bodyPr>
            <a:spAutoFit/>
          </a:bodyPr>
          <a:lstStyle/>
          <a:p>
            <a:r>
              <a:rPr lang="en-US" sz="1400" i="1"/>
              <a:t>flagella</a:t>
            </a:r>
          </a:p>
        </p:txBody>
      </p:sp>
      <p:sp>
        <p:nvSpPr>
          <p:cNvPr id="18490" name="Oval 83"/>
          <p:cNvSpPr>
            <a:spLocks noChangeArrowheads="1"/>
          </p:cNvSpPr>
          <p:nvPr/>
        </p:nvSpPr>
        <p:spPr bwMode="auto">
          <a:xfrm>
            <a:off x="5562600" y="2362200"/>
            <a:ext cx="228600" cy="76200"/>
          </a:xfrm>
          <a:prstGeom prst="ellipse">
            <a:avLst/>
          </a:prstGeom>
          <a:solidFill>
            <a:srgbClr val="7030A0"/>
          </a:solidFill>
          <a:ln w="9525" algn="ctr">
            <a:solidFill>
              <a:schemeClr val="tx1"/>
            </a:solidFill>
            <a:round/>
            <a:headEnd/>
            <a:tailEnd/>
          </a:ln>
        </p:spPr>
        <p:txBody>
          <a:bodyPr/>
          <a:lstStyle/>
          <a:p>
            <a:endParaRPr lang="en-US">
              <a:ea typeface="Arial Unicode MS" pitchFamily="34" charset="-128"/>
              <a:cs typeface="Arial Unicode MS" pitchFamily="34" charset="-128"/>
            </a:endParaRPr>
          </a:p>
        </p:txBody>
      </p:sp>
      <p:sp>
        <p:nvSpPr>
          <p:cNvPr id="18491" name="TextBox 84"/>
          <p:cNvSpPr txBox="1">
            <a:spLocks noChangeArrowheads="1"/>
          </p:cNvSpPr>
          <p:nvPr/>
        </p:nvSpPr>
        <p:spPr bwMode="auto">
          <a:xfrm>
            <a:off x="4513263" y="2130425"/>
            <a:ext cx="1219200" cy="493713"/>
          </a:xfrm>
          <a:prstGeom prst="rect">
            <a:avLst/>
          </a:prstGeom>
          <a:noFill/>
          <a:ln w="9525">
            <a:noFill/>
            <a:miter lim="800000"/>
            <a:headEnd/>
            <a:tailEnd/>
          </a:ln>
        </p:spPr>
        <p:txBody>
          <a:bodyPr>
            <a:spAutoFit/>
          </a:bodyPr>
          <a:lstStyle/>
          <a:p>
            <a:r>
              <a:rPr lang="en-US" sz="1400" i="1"/>
              <a:t>transcription factor</a:t>
            </a:r>
          </a:p>
        </p:txBody>
      </p:sp>
      <p:pic>
        <p:nvPicPr>
          <p:cNvPr id="18492" name="Picture 8"/>
          <p:cNvPicPr>
            <a:picLocks noChangeAspect="1" noChangeArrowheads="1"/>
          </p:cNvPicPr>
          <p:nvPr/>
        </p:nvPicPr>
        <p:blipFill>
          <a:blip r:embed="rId4"/>
          <a:srcRect/>
          <a:stretch>
            <a:fillRect/>
          </a:stretch>
        </p:blipFill>
        <p:spPr bwMode="auto">
          <a:xfrm>
            <a:off x="457200" y="5995988"/>
            <a:ext cx="8534400" cy="412750"/>
          </a:xfrm>
          <a:prstGeom prst="rect">
            <a:avLst/>
          </a:prstGeom>
          <a:noFill/>
          <a:ln w="9525">
            <a:noFill/>
            <a:miter lim="800000"/>
            <a:headEnd/>
            <a:tailEnd/>
          </a:ln>
        </p:spPr>
      </p:pic>
      <p:sp>
        <p:nvSpPr>
          <p:cNvPr id="18493" name="Rectangle 94"/>
          <p:cNvSpPr>
            <a:spLocks noChangeArrowheads="1"/>
          </p:cNvSpPr>
          <p:nvPr/>
        </p:nvSpPr>
        <p:spPr bwMode="auto">
          <a:xfrm>
            <a:off x="40386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8494" name="Oval 95"/>
          <p:cNvSpPr>
            <a:spLocks noChangeArrowheads="1"/>
          </p:cNvSpPr>
          <p:nvPr/>
        </p:nvSpPr>
        <p:spPr bwMode="auto">
          <a:xfrm>
            <a:off x="41656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495" name="Oval 96"/>
          <p:cNvSpPr>
            <a:spLocks noChangeArrowheads="1"/>
          </p:cNvSpPr>
          <p:nvPr/>
        </p:nvSpPr>
        <p:spPr bwMode="auto">
          <a:xfrm>
            <a:off x="39766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496" name="Rectangle 97"/>
          <p:cNvSpPr>
            <a:spLocks noChangeArrowheads="1"/>
          </p:cNvSpPr>
          <p:nvPr/>
        </p:nvSpPr>
        <p:spPr bwMode="auto">
          <a:xfrm>
            <a:off x="29210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8497" name="Oval 98"/>
          <p:cNvSpPr>
            <a:spLocks noChangeArrowheads="1"/>
          </p:cNvSpPr>
          <p:nvPr/>
        </p:nvSpPr>
        <p:spPr bwMode="auto">
          <a:xfrm>
            <a:off x="30480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498" name="Oval 99"/>
          <p:cNvSpPr>
            <a:spLocks noChangeArrowheads="1"/>
          </p:cNvSpPr>
          <p:nvPr/>
        </p:nvSpPr>
        <p:spPr bwMode="auto">
          <a:xfrm>
            <a:off x="28590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499" name="Rectangle 100"/>
          <p:cNvSpPr>
            <a:spLocks noChangeArrowheads="1"/>
          </p:cNvSpPr>
          <p:nvPr/>
        </p:nvSpPr>
        <p:spPr bwMode="auto">
          <a:xfrm>
            <a:off x="22352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8500" name="Oval 101"/>
          <p:cNvSpPr>
            <a:spLocks noChangeArrowheads="1"/>
          </p:cNvSpPr>
          <p:nvPr/>
        </p:nvSpPr>
        <p:spPr bwMode="auto">
          <a:xfrm>
            <a:off x="23622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501" name="Oval 102"/>
          <p:cNvSpPr>
            <a:spLocks noChangeArrowheads="1"/>
          </p:cNvSpPr>
          <p:nvPr/>
        </p:nvSpPr>
        <p:spPr bwMode="auto">
          <a:xfrm>
            <a:off x="21732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502" name="Rectangle 103"/>
          <p:cNvSpPr>
            <a:spLocks noChangeArrowheads="1"/>
          </p:cNvSpPr>
          <p:nvPr/>
        </p:nvSpPr>
        <p:spPr bwMode="auto">
          <a:xfrm>
            <a:off x="1625600" y="742950"/>
            <a:ext cx="152400" cy="3048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8503" name="Oval 104"/>
          <p:cNvSpPr>
            <a:spLocks noChangeArrowheads="1"/>
          </p:cNvSpPr>
          <p:nvPr/>
        </p:nvSpPr>
        <p:spPr bwMode="auto">
          <a:xfrm>
            <a:off x="1752600"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504" name="Oval 105"/>
          <p:cNvSpPr>
            <a:spLocks noChangeArrowheads="1"/>
          </p:cNvSpPr>
          <p:nvPr/>
        </p:nvSpPr>
        <p:spPr bwMode="auto">
          <a:xfrm>
            <a:off x="1563688" y="730250"/>
            <a:ext cx="76200" cy="304800"/>
          </a:xfrm>
          <a:prstGeom prst="ellipse">
            <a:avLst/>
          </a:prstGeom>
          <a:solidFill>
            <a:schemeClr val="tx1"/>
          </a:solidFill>
          <a:ln w="38100" algn="ctr">
            <a:solidFill>
              <a:srgbClr val="002060"/>
            </a:solidFill>
            <a:round/>
            <a:headEnd/>
            <a:tailEnd type="arrow" w="med" len="med"/>
          </a:ln>
        </p:spPr>
        <p:txBody>
          <a:bodyPr/>
          <a:lstStyle/>
          <a:p>
            <a:endParaRPr lang="en-US">
              <a:ea typeface="Arial Unicode MS" pitchFamily="34" charset="-128"/>
              <a:cs typeface="Arial Unicode MS" pitchFamily="34" charset="-128"/>
            </a:endParaRPr>
          </a:p>
        </p:txBody>
      </p:sp>
      <p:sp>
        <p:nvSpPr>
          <p:cNvPr id="18505" name="Freeform 106"/>
          <p:cNvSpPr>
            <a:spLocks/>
          </p:cNvSpPr>
          <p:nvPr/>
        </p:nvSpPr>
        <p:spPr bwMode="auto">
          <a:xfrm>
            <a:off x="1047750" y="665163"/>
            <a:ext cx="990600" cy="925512"/>
          </a:xfrm>
          <a:custGeom>
            <a:avLst/>
            <a:gdLst>
              <a:gd name="T0" fmla="*/ 990600 w 990600"/>
              <a:gd name="T1" fmla="*/ 921552 h 926306"/>
              <a:gd name="T2" fmla="*/ 642938 w 990600"/>
              <a:gd name="T3" fmla="*/ 547247 h 926306"/>
              <a:gd name="T4" fmla="*/ 647700 w 990600"/>
              <a:gd name="T5" fmla="*/ 281915 h 926306"/>
              <a:gd name="T6" fmla="*/ 647700 w 990600"/>
              <a:gd name="T7" fmla="*/ 63964 h 926306"/>
              <a:gd name="T8" fmla="*/ 571500 w 990600"/>
              <a:gd name="T9" fmla="*/ 2369 h 926306"/>
              <a:gd name="T10" fmla="*/ 319088 w 990600"/>
              <a:gd name="T11" fmla="*/ 78179 h 926306"/>
              <a:gd name="T12" fmla="*/ 0 w 990600"/>
              <a:gd name="T13" fmla="*/ 139774 h 926306"/>
              <a:gd name="T14" fmla="*/ 0 60000 65536"/>
              <a:gd name="T15" fmla="*/ 0 60000 65536"/>
              <a:gd name="T16" fmla="*/ 0 60000 65536"/>
              <a:gd name="T17" fmla="*/ 0 60000 65536"/>
              <a:gd name="T18" fmla="*/ 0 60000 65536"/>
              <a:gd name="T19" fmla="*/ 0 60000 65536"/>
              <a:gd name="T20" fmla="*/ 0 60000 65536"/>
              <a:gd name="T21" fmla="*/ 0 w 990600"/>
              <a:gd name="T22" fmla="*/ 0 h 926306"/>
              <a:gd name="T23" fmla="*/ 990600 w 990600"/>
              <a:gd name="T24" fmla="*/ 926306 h 9263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0600" h="926306">
                <a:moveTo>
                  <a:pt x="990600" y="926306"/>
                </a:moveTo>
                <a:cubicBezTo>
                  <a:pt x="845344" y="791765"/>
                  <a:pt x="700088" y="657225"/>
                  <a:pt x="642938" y="550069"/>
                </a:cubicBezTo>
                <a:cubicBezTo>
                  <a:pt x="585788" y="442913"/>
                  <a:pt x="646906" y="364331"/>
                  <a:pt x="647700" y="283369"/>
                </a:cubicBezTo>
                <a:cubicBezTo>
                  <a:pt x="648494" y="202407"/>
                  <a:pt x="660400" y="111125"/>
                  <a:pt x="647700" y="64294"/>
                </a:cubicBezTo>
                <a:cubicBezTo>
                  <a:pt x="635000" y="17463"/>
                  <a:pt x="626269" y="0"/>
                  <a:pt x="571500" y="2381"/>
                </a:cubicBezTo>
                <a:cubicBezTo>
                  <a:pt x="516731" y="4762"/>
                  <a:pt x="414338" y="55562"/>
                  <a:pt x="319088" y="78581"/>
                </a:cubicBezTo>
                <a:cubicBezTo>
                  <a:pt x="223838" y="101600"/>
                  <a:pt x="76200" y="89694"/>
                  <a:pt x="0" y="140494"/>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8506" name="Freeform 110"/>
          <p:cNvSpPr>
            <a:spLocks/>
          </p:cNvSpPr>
          <p:nvPr/>
        </p:nvSpPr>
        <p:spPr bwMode="auto">
          <a:xfrm>
            <a:off x="3695700" y="633413"/>
            <a:ext cx="738188" cy="1481137"/>
          </a:xfrm>
          <a:custGeom>
            <a:avLst/>
            <a:gdLst>
              <a:gd name="T0" fmla="*/ 0 w 738188"/>
              <a:gd name="T1" fmla="*/ 1481137 h 1481137"/>
              <a:gd name="T2" fmla="*/ 152400 w 738188"/>
              <a:gd name="T3" fmla="*/ 1038225 h 1481137"/>
              <a:gd name="T4" fmla="*/ 414338 w 738188"/>
              <a:gd name="T5" fmla="*/ 466725 h 1481137"/>
              <a:gd name="T6" fmla="*/ 409575 w 738188"/>
              <a:gd name="T7" fmla="*/ 66675 h 1481137"/>
              <a:gd name="T8" fmla="*/ 738188 w 738188"/>
              <a:gd name="T9" fmla="*/ 66675 h 1481137"/>
              <a:gd name="T10" fmla="*/ 0 60000 65536"/>
              <a:gd name="T11" fmla="*/ 0 60000 65536"/>
              <a:gd name="T12" fmla="*/ 0 60000 65536"/>
              <a:gd name="T13" fmla="*/ 0 60000 65536"/>
              <a:gd name="T14" fmla="*/ 0 60000 65536"/>
              <a:gd name="T15" fmla="*/ 0 w 738188"/>
              <a:gd name="T16" fmla="*/ 0 h 1481137"/>
              <a:gd name="T17" fmla="*/ 738188 w 738188"/>
              <a:gd name="T18" fmla="*/ 1481137 h 1481137"/>
            </a:gdLst>
            <a:ahLst/>
            <a:cxnLst>
              <a:cxn ang="T10">
                <a:pos x="T0" y="T1"/>
              </a:cxn>
              <a:cxn ang="T11">
                <a:pos x="T2" y="T3"/>
              </a:cxn>
              <a:cxn ang="T12">
                <a:pos x="T4" y="T5"/>
              </a:cxn>
              <a:cxn ang="T13">
                <a:pos x="T6" y="T7"/>
              </a:cxn>
              <a:cxn ang="T14">
                <a:pos x="T8" y="T9"/>
              </a:cxn>
            </a:cxnLst>
            <a:rect l="T15" t="T16" r="T17" b="T18"/>
            <a:pathLst>
              <a:path w="738188" h="1481137">
                <a:moveTo>
                  <a:pt x="0" y="1481137"/>
                </a:moveTo>
                <a:cubicBezTo>
                  <a:pt x="41672" y="1344215"/>
                  <a:pt x="83344" y="1207294"/>
                  <a:pt x="152400" y="1038225"/>
                </a:cubicBezTo>
                <a:cubicBezTo>
                  <a:pt x="221456" y="869156"/>
                  <a:pt x="371476" y="628650"/>
                  <a:pt x="414338" y="466725"/>
                </a:cubicBezTo>
                <a:cubicBezTo>
                  <a:pt x="457201" y="304800"/>
                  <a:pt x="355600" y="133350"/>
                  <a:pt x="409575" y="66675"/>
                </a:cubicBezTo>
                <a:cubicBezTo>
                  <a:pt x="463550" y="0"/>
                  <a:pt x="601663" y="46038"/>
                  <a:pt x="738188" y="66675"/>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8507" name="Left Brace 113"/>
          <p:cNvSpPr>
            <a:spLocks/>
          </p:cNvSpPr>
          <p:nvPr/>
        </p:nvSpPr>
        <p:spPr bwMode="auto">
          <a:xfrm rot="5400000">
            <a:off x="2825750" y="5480050"/>
            <a:ext cx="136525" cy="1063625"/>
          </a:xfrm>
          <a:prstGeom prst="leftBrace">
            <a:avLst>
              <a:gd name="adj1" fmla="val 8332"/>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8508" name="Left Brace 114"/>
          <p:cNvSpPr>
            <a:spLocks/>
          </p:cNvSpPr>
          <p:nvPr/>
        </p:nvSpPr>
        <p:spPr bwMode="auto">
          <a:xfrm rot="5400000">
            <a:off x="1608137" y="5326063"/>
            <a:ext cx="136525" cy="1371600"/>
          </a:xfrm>
          <a:prstGeom prst="leftBrace">
            <a:avLst>
              <a:gd name="adj1" fmla="val 8326"/>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8509" name="Left Brace 116"/>
          <p:cNvSpPr>
            <a:spLocks/>
          </p:cNvSpPr>
          <p:nvPr/>
        </p:nvSpPr>
        <p:spPr bwMode="auto">
          <a:xfrm rot="5400000">
            <a:off x="4351337" y="5630863"/>
            <a:ext cx="136525" cy="762000"/>
          </a:xfrm>
          <a:prstGeom prst="leftBrace">
            <a:avLst>
              <a:gd name="adj1" fmla="val 8320"/>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8510" name="Left Brace 119"/>
          <p:cNvSpPr>
            <a:spLocks/>
          </p:cNvSpPr>
          <p:nvPr/>
        </p:nvSpPr>
        <p:spPr bwMode="auto">
          <a:xfrm rot="5400000">
            <a:off x="6291262" y="5672138"/>
            <a:ext cx="136525" cy="679450"/>
          </a:xfrm>
          <a:prstGeom prst="leftBrace">
            <a:avLst>
              <a:gd name="adj1" fmla="val 8341"/>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8511" name="Rectangle 123"/>
          <p:cNvSpPr>
            <a:spLocks noChangeArrowheads="1"/>
          </p:cNvSpPr>
          <p:nvPr/>
        </p:nvSpPr>
        <p:spPr bwMode="auto">
          <a:xfrm>
            <a:off x="2057400" y="1371600"/>
            <a:ext cx="1447800" cy="1524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18512" name="Freeform 124"/>
          <p:cNvSpPr>
            <a:spLocks/>
          </p:cNvSpPr>
          <p:nvPr/>
        </p:nvSpPr>
        <p:spPr bwMode="auto">
          <a:xfrm>
            <a:off x="2279650" y="585788"/>
            <a:ext cx="246063" cy="1009650"/>
          </a:xfrm>
          <a:custGeom>
            <a:avLst/>
            <a:gdLst>
              <a:gd name="T0" fmla="*/ 240198 w 247253"/>
              <a:gd name="T1" fmla="*/ 1011637 h 1009253"/>
              <a:gd name="T2" fmla="*/ 55133 w 247253"/>
              <a:gd name="T3" fmla="*/ 746694 h 1009253"/>
              <a:gd name="T4" fmla="*/ 25061 w 247253"/>
              <a:gd name="T5" fmla="*/ 114173 h 1009253"/>
              <a:gd name="T6" fmla="*/ 205500 w 247253"/>
              <a:gd name="T7" fmla="*/ 61659 h 1009253"/>
              <a:gd name="T8" fmla="*/ 0 60000 65536"/>
              <a:gd name="T9" fmla="*/ 0 60000 65536"/>
              <a:gd name="T10" fmla="*/ 0 60000 65536"/>
              <a:gd name="T11" fmla="*/ 0 60000 65536"/>
              <a:gd name="T12" fmla="*/ 0 w 247253"/>
              <a:gd name="T13" fmla="*/ 0 h 1009253"/>
              <a:gd name="T14" fmla="*/ 247253 w 247253"/>
              <a:gd name="T15" fmla="*/ 1009253 h 1009253"/>
            </a:gdLst>
            <a:ahLst/>
            <a:cxnLst>
              <a:cxn ang="T8">
                <a:pos x="T0" y="T1"/>
              </a:cxn>
              <a:cxn ang="T9">
                <a:pos x="T2" y="T3"/>
              </a:cxn>
              <a:cxn ang="T10">
                <a:pos x="T4" y="T5"/>
              </a:cxn>
              <a:cxn ang="T11">
                <a:pos x="T6" y="T7"/>
              </a:cxn>
            </a:cxnLst>
            <a:rect l="T12" t="T13" r="T14" b="T15"/>
            <a:pathLst>
              <a:path w="247253" h="1009253">
                <a:moveTo>
                  <a:pt x="247253" y="1009253"/>
                </a:moveTo>
                <a:cubicBezTo>
                  <a:pt x="170457" y="951706"/>
                  <a:pt x="93662" y="894159"/>
                  <a:pt x="56753" y="744934"/>
                </a:cubicBezTo>
                <a:cubicBezTo>
                  <a:pt x="19844" y="595709"/>
                  <a:pt x="0" y="227806"/>
                  <a:pt x="25797" y="113903"/>
                </a:cubicBezTo>
                <a:cubicBezTo>
                  <a:pt x="51594" y="0"/>
                  <a:pt x="144860" y="68262"/>
                  <a:pt x="211535" y="61515"/>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8513" name="Freeform 125"/>
          <p:cNvSpPr>
            <a:spLocks/>
          </p:cNvSpPr>
          <p:nvPr/>
        </p:nvSpPr>
        <p:spPr bwMode="auto">
          <a:xfrm>
            <a:off x="2960688" y="588963"/>
            <a:ext cx="346075" cy="1544637"/>
          </a:xfrm>
          <a:custGeom>
            <a:avLst/>
            <a:gdLst>
              <a:gd name="T0" fmla="*/ 15370 w 346471"/>
              <a:gd name="T1" fmla="*/ 1548608 h 1543844"/>
              <a:gd name="T2" fmla="*/ 214030 w 346471"/>
              <a:gd name="T3" fmla="*/ 1140158 h 1543844"/>
              <a:gd name="T4" fmla="*/ 24832 w 346471"/>
              <a:gd name="T5" fmla="*/ 511957 h 1543844"/>
              <a:gd name="T6" fmla="*/ 65035 w 346471"/>
              <a:gd name="T7" fmla="*/ 70066 h 1543844"/>
              <a:gd name="T8" fmla="*/ 344101 w 346471"/>
              <a:gd name="T9" fmla="*/ 91564 h 1543844"/>
              <a:gd name="T10" fmla="*/ 0 60000 65536"/>
              <a:gd name="T11" fmla="*/ 0 60000 65536"/>
              <a:gd name="T12" fmla="*/ 0 60000 65536"/>
              <a:gd name="T13" fmla="*/ 0 60000 65536"/>
              <a:gd name="T14" fmla="*/ 0 60000 65536"/>
              <a:gd name="T15" fmla="*/ 0 w 346471"/>
              <a:gd name="T16" fmla="*/ 0 h 1543844"/>
              <a:gd name="T17" fmla="*/ 346471 w 346471"/>
              <a:gd name="T18" fmla="*/ 1543844 h 1543844"/>
            </a:gdLst>
            <a:ahLst/>
            <a:cxnLst>
              <a:cxn ang="T10">
                <a:pos x="T0" y="T1"/>
              </a:cxn>
              <a:cxn ang="T11">
                <a:pos x="T2" y="T3"/>
              </a:cxn>
              <a:cxn ang="T12">
                <a:pos x="T4" y="T5"/>
              </a:cxn>
              <a:cxn ang="T13">
                <a:pos x="T6" y="T7"/>
              </a:cxn>
              <a:cxn ang="T14">
                <a:pos x="T8" y="T9"/>
              </a:cxn>
            </a:cxnLst>
            <a:rect l="T15" t="T16" r="T17" b="T18"/>
            <a:pathLst>
              <a:path w="346471" h="1543844">
                <a:moveTo>
                  <a:pt x="15478" y="1543844"/>
                </a:moveTo>
                <a:cubicBezTo>
                  <a:pt x="114697" y="1426369"/>
                  <a:pt x="213916" y="1308894"/>
                  <a:pt x="215503" y="1136650"/>
                </a:cubicBezTo>
                <a:cubicBezTo>
                  <a:pt x="217091" y="964406"/>
                  <a:pt x="50006" y="688182"/>
                  <a:pt x="25003" y="510382"/>
                </a:cubicBezTo>
                <a:cubicBezTo>
                  <a:pt x="0" y="332582"/>
                  <a:pt x="11906" y="139700"/>
                  <a:pt x="65484" y="69850"/>
                </a:cubicBezTo>
                <a:cubicBezTo>
                  <a:pt x="119062" y="0"/>
                  <a:pt x="257174" y="79773"/>
                  <a:pt x="346471" y="91282"/>
                </a:cubicBezTo>
              </a:path>
            </a:pathLst>
          </a:custGeom>
          <a:noFill/>
          <a:ln w="9525" cap="flat" cmpd="sng" algn="ctr">
            <a:solidFill>
              <a:schemeClr val="tx1"/>
            </a:solidFill>
            <a:prstDash val="sysDash"/>
            <a:round/>
            <a:headEnd type="triangle" w="med" len="med"/>
            <a:tailEnd type="triangle" w="med" len="med"/>
          </a:ln>
        </p:spPr>
        <p:txBody>
          <a:bodyPr/>
          <a:lstStyle/>
          <a:p>
            <a:endParaRPr lang="en-US"/>
          </a:p>
        </p:txBody>
      </p:sp>
      <p:sp>
        <p:nvSpPr>
          <p:cNvPr id="18514" name="Left Brace 143"/>
          <p:cNvSpPr>
            <a:spLocks/>
          </p:cNvSpPr>
          <p:nvPr/>
        </p:nvSpPr>
        <p:spPr bwMode="auto">
          <a:xfrm rot="5400000">
            <a:off x="7480300" y="5626100"/>
            <a:ext cx="136525" cy="771525"/>
          </a:xfrm>
          <a:prstGeom prst="leftBrace">
            <a:avLst>
              <a:gd name="adj1" fmla="val 8346"/>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8515" name="Left Brace 148"/>
          <p:cNvSpPr>
            <a:spLocks/>
          </p:cNvSpPr>
          <p:nvPr/>
        </p:nvSpPr>
        <p:spPr bwMode="auto">
          <a:xfrm rot="5400000">
            <a:off x="5164137" y="5862638"/>
            <a:ext cx="136525" cy="298450"/>
          </a:xfrm>
          <a:prstGeom prst="leftBrace">
            <a:avLst>
              <a:gd name="adj1" fmla="val 8329"/>
              <a:gd name="adj2" fmla="val 50000"/>
            </a:avLst>
          </a:prstGeom>
          <a:noFill/>
          <a:ln w="25400" algn="ctr">
            <a:solidFill>
              <a:srgbClr val="FF0000"/>
            </a:solidFill>
            <a:round/>
            <a:headEnd/>
            <a:tailEnd/>
          </a:ln>
        </p:spPr>
        <p:txBody>
          <a:bodyPr/>
          <a:lstStyle/>
          <a:p>
            <a:endParaRPr lang="en-US">
              <a:ea typeface="Arial Unicode MS" pitchFamily="34" charset="-128"/>
              <a:cs typeface="Arial Unicode MS" pitchFamily="34" charset="-128"/>
            </a:endParaRPr>
          </a:p>
        </p:txBody>
      </p:sp>
      <p:sp>
        <p:nvSpPr>
          <p:cNvPr id="18516" name="TextBox 155"/>
          <p:cNvSpPr txBox="1">
            <a:spLocks noChangeArrowheads="1"/>
          </p:cNvSpPr>
          <p:nvPr/>
        </p:nvSpPr>
        <p:spPr bwMode="auto">
          <a:xfrm rot="-1452071">
            <a:off x="1552575" y="5434013"/>
            <a:ext cx="1454150" cy="350837"/>
          </a:xfrm>
          <a:prstGeom prst="rect">
            <a:avLst/>
          </a:prstGeom>
          <a:noFill/>
          <a:ln w="9525">
            <a:noFill/>
            <a:miter lim="800000"/>
            <a:headEnd/>
            <a:tailEnd/>
          </a:ln>
        </p:spPr>
        <p:txBody>
          <a:bodyPr wrap="none">
            <a:spAutoFit/>
          </a:bodyPr>
          <a:lstStyle/>
          <a:p>
            <a:r>
              <a:rPr lang="en-US" b="1">
                <a:solidFill>
                  <a:srgbClr val="C00000"/>
                </a:solidFill>
              </a:rPr>
              <a:t>chemotaxis</a:t>
            </a:r>
          </a:p>
        </p:txBody>
      </p:sp>
      <p:sp>
        <p:nvSpPr>
          <p:cNvPr id="18517" name="Oval 107"/>
          <p:cNvSpPr>
            <a:spLocks noChangeArrowheads="1"/>
          </p:cNvSpPr>
          <p:nvPr/>
        </p:nvSpPr>
        <p:spPr bwMode="auto">
          <a:xfrm>
            <a:off x="3429000" y="2514600"/>
            <a:ext cx="304800" cy="7620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8518" name="Oval 108"/>
          <p:cNvSpPr>
            <a:spLocks noChangeArrowheads="1"/>
          </p:cNvSpPr>
          <p:nvPr/>
        </p:nvSpPr>
        <p:spPr bwMode="auto">
          <a:xfrm>
            <a:off x="2133600" y="2514600"/>
            <a:ext cx="1143000" cy="304800"/>
          </a:xfrm>
          <a:prstGeom prst="ellipse">
            <a:avLst/>
          </a:prstGeom>
          <a:solidFill>
            <a:schemeClr val="bg1"/>
          </a:solidFill>
          <a:ln w="38100" algn="ctr">
            <a:solidFill>
              <a:srgbClr val="FF0000"/>
            </a:solidFill>
            <a:round/>
            <a:headEnd/>
            <a:tailEnd type="arrow" w="med" len="med"/>
          </a:ln>
        </p:spPr>
        <p:txBody>
          <a:bodyPr anchor="ctr"/>
          <a:lstStyle/>
          <a:p>
            <a:pPr algn="ctr"/>
            <a:endParaRPr lang="en-US" b="1">
              <a:solidFill>
                <a:srgbClr val="FF0000"/>
              </a:solidFill>
              <a:ea typeface="Arial Unicode MS" pitchFamily="34" charset="-128"/>
              <a:cs typeface="Arial Unicode MS" pitchFamily="34" charset="-128"/>
            </a:endParaRPr>
          </a:p>
        </p:txBody>
      </p:sp>
      <p:sp>
        <p:nvSpPr>
          <p:cNvPr id="18519" name="Oval 109"/>
          <p:cNvSpPr>
            <a:spLocks noChangeArrowheads="1"/>
          </p:cNvSpPr>
          <p:nvPr/>
        </p:nvSpPr>
        <p:spPr bwMode="auto">
          <a:xfrm>
            <a:off x="1524000" y="2819400"/>
            <a:ext cx="609600" cy="685800"/>
          </a:xfrm>
          <a:prstGeom prst="ellipse">
            <a:avLst/>
          </a:prstGeom>
          <a:solidFill>
            <a:schemeClr val="bg1"/>
          </a:solidFill>
          <a:ln w="38100" algn="ctr">
            <a:solidFill>
              <a:srgbClr val="FF0000"/>
            </a:solidFill>
            <a:round/>
            <a:headEnd/>
            <a:tailEnd type="arrow" w="med" len="med"/>
          </a:ln>
        </p:spPr>
        <p:txBody>
          <a:bodyPr anchor="ctr"/>
          <a:lstStyle/>
          <a:p>
            <a:pPr algn="ctr"/>
            <a:endParaRPr lang="en-US" b="1">
              <a:solidFill>
                <a:srgbClr val="FF0000"/>
              </a:solidFill>
              <a:ea typeface="Arial Unicode MS" pitchFamily="34" charset="-128"/>
              <a:cs typeface="Arial Unicode MS" pitchFamily="34" charset="-128"/>
            </a:endParaRPr>
          </a:p>
        </p:txBody>
      </p:sp>
      <p:sp>
        <p:nvSpPr>
          <p:cNvPr id="18520" name="Oval 111"/>
          <p:cNvSpPr>
            <a:spLocks noChangeArrowheads="1"/>
          </p:cNvSpPr>
          <p:nvPr/>
        </p:nvSpPr>
        <p:spPr bwMode="auto">
          <a:xfrm>
            <a:off x="1600200" y="3886200"/>
            <a:ext cx="685800" cy="8382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8521" name="Oval 112"/>
          <p:cNvSpPr>
            <a:spLocks noChangeArrowheads="1"/>
          </p:cNvSpPr>
          <p:nvPr/>
        </p:nvSpPr>
        <p:spPr bwMode="auto">
          <a:xfrm>
            <a:off x="3048000" y="4191000"/>
            <a:ext cx="914400" cy="914400"/>
          </a:xfrm>
          <a:prstGeom prst="ellipse">
            <a:avLst/>
          </a:prstGeom>
          <a:solidFill>
            <a:schemeClr val="bg1"/>
          </a:solidFill>
          <a:ln w="38100" algn="ctr">
            <a:solidFill>
              <a:srgbClr val="FF0000"/>
            </a:solidFill>
            <a:round/>
            <a:headEnd/>
            <a:tailEnd type="arrow" w="med" len="med"/>
          </a:ln>
        </p:spPr>
        <p:txBody>
          <a:bodyPr anchor="ctr"/>
          <a:lstStyle/>
          <a:p>
            <a:pPr algn="ctr"/>
            <a:endParaRPr lang="en-US" b="1">
              <a:solidFill>
                <a:srgbClr val="FF0000"/>
              </a:solidFill>
              <a:ea typeface="Arial Unicode MS" pitchFamily="34" charset="-128"/>
              <a:cs typeface="Arial Unicode MS" pitchFamily="34" charset="-128"/>
            </a:endParaRPr>
          </a:p>
        </p:txBody>
      </p:sp>
      <p:sp>
        <p:nvSpPr>
          <p:cNvPr id="18522" name="Oval 115"/>
          <p:cNvSpPr>
            <a:spLocks noChangeArrowheads="1"/>
          </p:cNvSpPr>
          <p:nvPr/>
        </p:nvSpPr>
        <p:spPr bwMode="auto">
          <a:xfrm>
            <a:off x="3733800" y="3124200"/>
            <a:ext cx="685800" cy="914400"/>
          </a:xfrm>
          <a:prstGeom prst="ellipse">
            <a:avLst/>
          </a:prstGeom>
          <a:solidFill>
            <a:schemeClr val="bg1"/>
          </a:solidFill>
          <a:ln w="38100" algn="ctr">
            <a:solidFill>
              <a:srgbClr val="FF0000"/>
            </a:solidFill>
            <a:round/>
            <a:headEnd/>
            <a:tailEnd type="arrow" w="med" len="med"/>
          </a:ln>
        </p:spPr>
        <p:txBody>
          <a:bodyPr anchor="ctr"/>
          <a:lstStyle/>
          <a:p>
            <a:pPr algn="ctr"/>
            <a:r>
              <a:rPr lang="en-US" b="1">
                <a:solidFill>
                  <a:srgbClr val="FF0000"/>
                </a:solidFill>
                <a:ea typeface="Arial Unicode MS" pitchFamily="34" charset="-128"/>
                <a:cs typeface="Arial Unicode MS" pitchFamily="34" charset="-128"/>
              </a:rPr>
              <a:t>?</a:t>
            </a:r>
          </a:p>
        </p:txBody>
      </p:sp>
      <p:sp>
        <p:nvSpPr>
          <p:cNvPr id="18523" name="TextBox 118"/>
          <p:cNvSpPr txBox="1">
            <a:spLocks noChangeArrowheads="1"/>
          </p:cNvSpPr>
          <p:nvPr/>
        </p:nvSpPr>
        <p:spPr bwMode="auto">
          <a:xfrm rot="-1452071">
            <a:off x="2773363" y="5270500"/>
            <a:ext cx="2363787" cy="349250"/>
          </a:xfrm>
          <a:prstGeom prst="rect">
            <a:avLst/>
          </a:prstGeom>
          <a:noFill/>
          <a:ln w="9525">
            <a:noFill/>
            <a:miter lim="800000"/>
            <a:headEnd/>
            <a:tailEnd/>
          </a:ln>
        </p:spPr>
        <p:txBody>
          <a:bodyPr wrap="none">
            <a:spAutoFit/>
          </a:bodyPr>
          <a:lstStyle/>
          <a:p>
            <a:r>
              <a:rPr lang="en-US" b="1">
                <a:solidFill>
                  <a:srgbClr val="C00000"/>
                </a:solidFill>
              </a:rPr>
              <a:t>metabolic pathways</a:t>
            </a:r>
          </a:p>
        </p:txBody>
      </p:sp>
      <p:sp>
        <p:nvSpPr>
          <p:cNvPr id="18524" name="TextBox 120"/>
          <p:cNvSpPr txBox="1">
            <a:spLocks noChangeArrowheads="1"/>
          </p:cNvSpPr>
          <p:nvPr/>
        </p:nvSpPr>
        <p:spPr bwMode="auto">
          <a:xfrm rot="-1452071">
            <a:off x="4268788" y="5416550"/>
            <a:ext cx="1595437" cy="350838"/>
          </a:xfrm>
          <a:prstGeom prst="rect">
            <a:avLst/>
          </a:prstGeom>
          <a:noFill/>
          <a:ln w="9525">
            <a:noFill/>
            <a:miter lim="800000"/>
            <a:headEnd/>
            <a:tailEnd/>
          </a:ln>
        </p:spPr>
        <p:txBody>
          <a:bodyPr wrap="none">
            <a:spAutoFit/>
          </a:bodyPr>
          <a:lstStyle/>
          <a:p>
            <a:r>
              <a:rPr lang="en-US" b="1">
                <a:solidFill>
                  <a:srgbClr val="C00000"/>
                </a:solidFill>
              </a:rPr>
              <a:t>transcription</a:t>
            </a:r>
          </a:p>
        </p:txBody>
      </p:sp>
      <p:sp>
        <p:nvSpPr>
          <p:cNvPr id="18525" name="TextBox 122"/>
          <p:cNvSpPr txBox="1">
            <a:spLocks noChangeArrowheads="1"/>
          </p:cNvSpPr>
          <p:nvPr/>
        </p:nvSpPr>
        <p:spPr bwMode="auto">
          <a:xfrm rot="-1452071">
            <a:off x="5097463" y="5416550"/>
            <a:ext cx="1801812" cy="350838"/>
          </a:xfrm>
          <a:prstGeom prst="rect">
            <a:avLst/>
          </a:prstGeom>
          <a:noFill/>
          <a:ln w="9525">
            <a:noFill/>
            <a:miter lim="800000"/>
            <a:headEnd/>
            <a:tailEnd/>
          </a:ln>
        </p:spPr>
        <p:txBody>
          <a:bodyPr wrap="none">
            <a:spAutoFit/>
          </a:bodyPr>
          <a:lstStyle/>
          <a:p>
            <a:r>
              <a:rPr lang="en-US" b="1">
                <a:solidFill>
                  <a:srgbClr val="C00000"/>
                </a:solidFill>
              </a:rPr>
              <a:t>protein folding</a:t>
            </a:r>
          </a:p>
        </p:txBody>
      </p:sp>
      <p:sp>
        <p:nvSpPr>
          <p:cNvPr id="18526" name="TextBox 129"/>
          <p:cNvSpPr txBox="1">
            <a:spLocks noChangeArrowheads="1"/>
          </p:cNvSpPr>
          <p:nvPr/>
        </p:nvSpPr>
        <p:spPr bwMode="auto">
          <a:xfrm rot="-1452071">
            <a:off x="6249988" y="5416550"/>
            <a:ext cx="1595437" cy="350838"/>
          </a:xfrm>
          <a:prstGeom prst="rect">
            <a:avLst/>
          </a:prstGeom>
          <a:noFill/>
          <a:ln w="9525">
            <a:noFill/>
            <a:miter lim="800000"/>
            <a:headEnd/>
            <a:tailEnd/>
          </a:ln>
        </p:spPr>
        <p:txBody>
          <a:bodyPr wrap="none">
            <a:spAutoFit/>
          </a:bodyPr>
          <a:lstStyle/>
          <a:p>
            <a:r>
              <a:rPr lang="en-US" b="1">
                <a:solidFill>
                  <a:srgbClr val="C00000"/>
                </a:solidFill>
              </a:rPr>
              <a:t>transcription</a:t>
            </a:r>
          </a:p>
        </p:txBody>
      </p:sp>
      <p:sp>
        <p:nvSpPr>
          <p:cNvPr id="18527" name="TextBox 130"/>
          <p:cNvSpPr txBox="1">
            <a:spLocks noChangeArrowheads="1"/>
          </p:cNvSpPr>
          <p:nvPr/>
        </p:nvSpPr>
        <p:spPr bwMode="auto">
          <a:xfrm rot="-1452071">
            <a:off x="7431088" y="5481638"/>
            <a:ext cx="1365250" cy="350837"/>
          </a:xfrm>
          <a:prstGeom prst="rect">
            <a:avLst/>
          </a:prstGeom>
          <a:noFill/>
          <a:ln w="9525">
            <a:noFill/>
            <a:miter lim="800000"/>
            <a:headEnd/>
            <a:tailEnd/>
          </a:ln>
        </p:spPr>
        <p:txBody>
          <a:bodyPr wrap="none">
            <a:spAutoFit/>
          </a:bodyPr>
          <a:lstStyle/>
          <a:p>
            <a:r>
              <a:rPr lang="en-US" b="1">
                <a:solidFill>
                  <a:srgbClr val="C00000"/>
                </a:solidFill>
              </a:rPr>
              <a:t>translation</a:t>
            </a:r>
          </a:p>
        </p:txBody>
      </p:sp>
      <p:sp>
        <p:nvSpPr>
          <p:cNvPr id="18528" name="TextBox 132"/>
          <p:cNvSpPr txBox="1">
            <a:spLocks noChangeArrowheads="1"/>
          </p:cNvSpPr>
          <p:nvPr/>
        </p:nvSpPr>
        <p:spPr bwMode="auto">
          <a:xfrm rot="-1452071">
            <a:off x="8337550" y="5684838"/>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8529" name="TextBox 133"/>
          <p:cNvSpPr txBox="1">
            <a:spLocks noChangeArrowheads="1"/>
          </p:cNvSpPr>
          <p:nvPr/>
        </p:nvSpPr>
        <p:spPr bwMode="auto">
          <a:xfrm rot="-1452071">
            <a:off x="6667500" y="5684838"/>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8530" name="TextBox 135"/>
          <p:cNvSpPr txBox="1">
            <a:spLocks noChangeArrowheads="1"/>
          </p:cNvSpPr>
          <p:nvPr/>
        </p:nvSpPr>
        <p:spPr bwMode="auto">
          <a:xfrm rot="-1452071">
            <a:off x="3556000" y="5684838"/>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18531" name="TextBox 136"/>
          <p:cNvSpPr txBox="1">
            <a:spLocks noChangeArrowheads="1"/>
          </p:cNvSpPr>
          <p:nvPr/>
        </p:nvSpPr>
        <p:spPr bwMode="auto">
          <a:xfrm rot="-1452071">
            <a:off x="523875" y="5700713"/>
            <a:ext cx="749300" cy="349250"/>
          </a:xfrm>
          <a:prstGeom prst="rect">
            <a:avLst/>
          </a:prstGeom>
          <a:noFill/>
          <a:ln w="9525">
            <a:noFill/>
            <a:miter lim="800000"/>
            <a:headEnd/>
            <a:tailEnd/>
          </a:ln>
        </p:spPr>
        <p:txBody>
          <a:bodyPr wrap="none">
            <a:spAutoFit/>
          </a:bodyPr>
          <a:lstStyle/>
          <a:p>
            <a:r>
              <a:rPr lang="en-US" b="1">
                <a:solidFill>
                  <a:srgbClr val="C00000"/>
                </a:solidFill>
              </a:rPr>
              <a:t>????</a:t>
            </a:r>
          </a:p>
        </p:txBody>
      </p:sp>
      <p:cxnSp>
        <p:nvCxnSpPr>
          <p:cNvPr id="122" name="Straight Connector 121"/>
          <p:cNvCxnSpPr>
            <a:cxnSpLocks noChangeShapeType="1"/>
          </p:cNvCxnSpPr>
          <p:nvPr/>
        </p:nvCxnSpPr>
        <p:spPr bwMode="auto">
          <a:xfrm rot="5400000">
            <a:off x="2362200" y="2667000"/>
            <a:ext cx="304800" cy="0"/>
          </a:xfrm>
          <a:prstGeom prst="line">
            <a:avLst/>
          </a:prstGeom>
          <a:noFill/>
          <a:ln w="28575" algn="ctr">
            <a:solidFill>
              <a:srgbClr val="0070C0"/>
            </a:solidFill>
            <a:round/>
            <a:headEnd/>
            <a:tailEnd/>
          </a:ln>
        </p:spPr>
      </p:cxnSp>
      <p:sp>
        <p:nvSpPr>
          <p:cNvPr id="128" name="Freeform 127"/>
          <p:cNvSpPr>
            <a:spLocks/>
          </p:cNvSpPr>
          <p:nvPr/>
        </p:nvSpPr>
        <p:spPr bwMode="auto">
          <a:xfrm>
            <a:off x="1781175" y="2809875"/>
            <a:ext cx="352425" cy="314325"/>
          </a:xfrm>
          <a:custGeom>
            <a:avLst/>
            <a:gdLst>
              <a:gd name="T0" fmla="*/ 0 w 352425"/>
              <a:gd name="T1" fmla="*/ 0 h 314325"/>
              <a:gd name="T2" fmla="*/ 66675 w 352425"/>
              <a:gd name="T3" fmla="*/ 200025 h 314325"/>
              <a:gd name="T4" fmla="*/ 352425 w 352425"/>
              <a:gd name="T5" fmla="*/ 314325 h 314325"/>
              <a:gd name="T6" fmla="*/ 0 60000 65536"/>
              <a:gd name="T7" fmla="*/ 0 60000 65536"/>
              <a:gd name="T8" fmla="*/ 0 60000 65536"/>
              <a:gd name="T9" fmla="*/ 0 w 352425"/>
              <a:gd name="T10" fmla="*/ 0 h 314325"/>
              <a:gd name="T11" fmla="*/ 352425 w 352425"/>
              <a:gd name="T12" fmla="*/ 314325 h 314325"/>
            </a:gdLst>
            <a:ahLst/>
            <a:cxnLst>
              <a:cxn ang="T6">
                <a:pos x="T0" y="T1"/>
              </a:cxn>
              <a:cxn ang="T7">
                <a:pos x="T2" y="T3"/>
              </a:cxn>
              <a:cxn ang="T8">
                <a:pos x="T4" y="T5"/>
              </a:cxn>
            </a:cxnLst>
            <a:rect l="T9" t="T10" r="T11" b="T12"/>
            <a:pathLst>
              <a:path w="352425" h="314325">
                <a:moveTo>
                  <a:pt x="0" y="0"/>
                </a:moveTo>
                <a:cubicBezTo>
                  <a:pt x="3969" y="73819"/>
                  <a:pt x="7938" y="147638"/>
                  <a:pt x="66675" y="200025"/>
                </a:cubicBezTo>
                <a:cubicBezTo>
                  <a:pt x="125412" y="252412"/>
                  <a:pt x="211138" y="285750"/>
                  <a:pt x="352425" y="314325"/>
                </a:cubicBezTo>
              </a:path>
            </a:pathLst>
          </a:custGeom>
          <a:noFill/>
          <a:ln w="25400" cap="flat" cmpd="sng" algn="ctr">
            <a:solidFill>
              <a:srgbClr val="00B050"/>
            </a:solidFill>
            <a:prstDash val="solid"/>
            <a:round/>
            <a:headEnd type="none" w="med" len="med"/>
            <a:tailEnd type="none" w="med" len="med"/>
          </a:ln>
        </p:spPr>
        <p:txBody>
          <a:bodyPr/>
          <a:lstStyle/>
          <a:p>
            <a:endParaRPr lang="en-US"/>
          </a:p>
        </p:txBody>
      </p:sp>
      <p:sp>
        <p:nvSpPr>
          <p:cNvPr id="129" name="Freeform 128"/>
          <p:cNvSpPr>
            <a:spLocks/>
          </p:cNvSpPr>
          <p:nvPr/>
        </p:nvSpPr>
        <p:spPr bwMode="auto">
          <a:xfrm>
            <a:off x="3276600" y="4248150"/>
            <a:ext cx="542925" cy="827088"/>
          </a:xfrm>
          <a:custGeom>
            <a:avLst/>
            <a:gdLst>
              <a:gd name="T0" fmla="*/ 542925 w 542925"/>
              <a:gd name="T1" fmla="*/ 771525 h 827088"/>
              <a:gd name="T2" fmla="*/ 190500 w 542925"/>
              <a:gd name="T3" fmla="*/ 733425 h 827088"/>
              <a:gd name="T4" fmla="*/ 28575 w 542925"/>
              <a:gd name="T5" fmla="*/ 209550 h 827088"/>
              <a:gd name="T6" fmla="*/ 19050 w 542925"/>
              <a:gd name="T7" fmla="*/ 0 h 827088"/>
              <a:gd name="T8" fmla="*/ 0 60000 65536"/>
              <a:gd name="T9" fmla="*/ 0 60000 65536"/>
              <a:gd name="T10" fmla="*/ 0 60000 65536"/>
              <a:gd name="T11" fmla="*/ 0 60000 65536"/>
              <a:gd name="T12" fmla="*/ 0 w 542925"/>
              <a:gd name="T13" fmla="*/ 0 h 827088"/>
              <a:gd name="T14" fmla="*/ 542925 w 542925"/>
              <a:gd name="T15" fmla="*/ 827088 h 827088"/>
            </a:gdLst>
            <a:ahLst/>
            <a:cxnLst>
              <a:cxn ang="T8">
                <a:pos x="T0" y="T1"/>
              </a:cxn>
              <a:cxn ang="T9">
                <a:pos x="T2" y="T3"/>
              </a:cxn>
              <a:cxn ang="T10">
                <a:pos x="T4" y="T5"/>
              </a:cxn>
              <a:cxn ang="T11">
                <a:pos x="T6" y="T7"/>
              </a:cxn>
            </a:cxnLst>
            <a:rect l="T12" t="T13" r="T14" b="T15"/>
            <a:pathLst>
              <a:path w="542925" h="827088">
                <a:moveTo>
                  <a:pt x="542925" y="771525"/>
                </a:moveTo>
                <a:cubicBezTo>
                  <a:pt x="409575" y="799306"/>
                  <a:pt x="276225" y="827088"/>
                  <a:pt x="190500" y="733425"/>
                </a:cubicBezTo>
                <a:cubicBezTo>
                  <a:pt x="104775" y="639762"/>
                  <a:pt x="57150" y="331787"/>
                  <a:pt x="28575" y="209550"/>
                </a:cubicBezTo>
                <a:cubicBezTo>
                  <a:pt x="0" y="87313"/>
                  <a:pt x="14288" y="66675"/>
                  <a:pt x="19050" y="0"/>
                </a:cubicBezTo>
              </a:path>
            </a:pathLst>
          </a:custGeom>
          <a:noFill/>
          <a:ln w="25400" cap="flat" cmpd="sng" algn="ctr">
            <a:solidFill>
              <a:srgbClr val="FFC000"/>
            </a:solidFill>
            <a:prstDash val="solid"/>
            <a:round/>
            <a:headEnd type="none" w="med" len="med"/>
            <a:tailEnd type="none" w="med" len="med"/>
          </a:ln>
        </p:spPr>
        <p:txBody>
          <a:bodyPr/>
          <a:lstStyle/>
          <a:p>
            <a:endParaRPr lang="en-US"/>
          </a:p>
        </p:txBody>
      </p:sp>
      <p:cxnSp>
        <p:nvCxnSpPr>
          <p:cNvPr id="135" name="Straight Connector 134"/>
          <p:cNvCxnSpPr>
            <a:cxnSpLocks noChangeShapeType="1"/>
            <a:endCxn id="18531" idx="0"/>
          </p:cNvCxnSpPr>
          <p:nvPr/>
        </p:nvCxnSpPr>
        <p:spPr bwMode="auto">
          <a:xfrm rot="5400000">
            <a:off x="69850" y="3881438"/>
            <a:ext cx="2592388" cy="1077912"/>
          </a:xfrm>
          <a:prstGeom prst="line">
            <a:avLst/>
          </a:prstGeom>
          <a:noFill/>
          <a:ln w="25400" algn="ctr">
            <a:solidFill>
              <a:srgbClr val="0070C0"/>
            </a:solidFill>
            <a:round/>
            <a:headEnd/>
            <a:tailEnd/>
          </a:ln>
        </p:spPr>
      </p:cxnSp>
      <p:cxnSp>
        <p:nvCxnSpPr>
          <p:cNvPr id="138" name="Straight Connector 137"/>
          <p:cNvCxnSpPr>
            <a:cxnSpLocks noChangeShapeType="1"/>
            <a:endCxn id="18530" idx="0"/>
          </p:cNvCxnSpPr>
          <p:nvPr/>
        </p:nvCxnSpPr>
        <p:spPr bwMode="auto">
          <a:xfrm rot="16200000" flipH="1">
            <a:off x="3117850" y="4959350"/>
            <a:ext cx="1050925" cy="428625"/>
          </a:xfrm>
          <a:prstGeom prst="line">
            <a:avLst/>
          </a:prstGeom>
          <a:noFill/>
          <a:ln w="25400" algn="ctr">
            <a:solidFill>
              <a:srgbClr val="0070C0"/>
            </a:solidFill>
            <a:round/>
            <a:headEnd/>
            <a:tailEnd/>
          </a:ln>
        </p:spPr>
      </p:cxnSp>
      <p:cxnSp>
        <p:nvCxnSpPr>
          <p:cNvPr id="141" name="Straight Connector 140"/>
          <p:cNvCxnSpPr>
            <a:cxnSpLocks noChangeShapeType="1"/>
            <a:endCxn id="18529" idx="0"/>
          </p:cNvCxnSpPr>
          <p:nvPr/>
        </p:nvCxnSpPr>
        <p:spPr bwMode="auto">
          <a:xfrm>
            <a:off x="2590800" y="2667000"/>
            <a:ext cx="4379913" cy="3032125"/>
          </a:xfrm>
          <a:prstGeom prst="line">
            <a:avLst/>
          </a:prstGeom>
          <a:noFill/>
          <a:ln w="25400" algn="ctr">
            <a:solidFill>
              <a:srgbClr val="0070C0"/>
            </a:solidFill>
            <a:round/>
            <a:headEnd/>
            <a:tailEnd/>
          </a:ln>
        </p:spPr>
      </p:cxnSp>
      <p:sp>
        <p:nvSpPr>
          <p:cNvPr id="108"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5"/>
          <p:cNvSpPr>
            <a:spLocks noChangeArrowheads="1"/>
          </p:cNvSpPr>
          <p:nvPr/>
        </p:nvSpPr>
        <p:spPr bwMode="auto">
          <a:xfrm>
            <a:off x="0" y="0"/>
            <a:ext cx="8763000" cy="861774"/>
          </a:xfrm>
          <a:prstGeom prst="rect">
            <a:avLst/>
          </a:prstGeom>
          <a:noFill/>
          <a:ln w="9525">
            <a:noFill/>
            <a:miter lim="800000"/>
            <a:headEnd/>
            <a:tailEnd/>
          </a:ln>
        </p:spPr>
        <p:txBody>
          <a:bodyPr>
            <a:prstTxWarp prst="textNoShape">
              <a:avLst/>
            </a:prstTxWarp>
            <a:spAutoFit/>
          </a:bodyPr>
          <a:lstStyle/>
          <a:p>
            <a:pPr algn="ctr"/>
            <a:r>
              <a:rPr lang="en-US" sz="2500" b="1" dirty="0" smtClean="0"/>
              <a:t>Metabolic Modeling is One Key to Predicting Phenotype from Genotype</a:t>
            </a:r>
            <a:endParaRPr lang="en-US" sz="2500" b="1" dirty="0"/>
          </a:p>
        </p:txBody>
      </p:sp>
      <p:sp>
        <p:nvSpPr>
          <p:cNvPr id="3" name="Text Box 6"/>
          <p:cNvSpPr txBox="1">
            <a:spLocks noChangeArrowheads="1"/>
          </p:cNvSpPr>
          <p:nvPr/>
        </p:nvSpPr>
        <p:spPr bwMode="auto">
          <a:xfrm>
            <a:off x="0" y="861774"/>
            <a:ext cx="9144000" cy="1492716"/>
          </a:xfrm>
          <a:prstGeom prst="rect">
            <a:avLst/>
          </a:prstGeom>
          <a:noFill/>
          <a:ln w="9525">
            <a:noFill/>
            <a:miter lim="800000"/>
            <a:headEnd/>
            <a:tailEnd/>
          </a:ln>
        </p:spPr>
        <p:txBody>
          <a:bodyPr wrap="square">
            <a:spAutoFit/>
          </a:bodyPr>
          <a:lstStyle/>
          <a:p>
            <a:r>
              <a:rPr lang="en-US" sz="2500" dirty="0" smtClean="0"/>
              <a:t>What can a metabolic model do?</a:t>
            </a:r>
          </a:p>
          <a:p>
            <a:r>
              <a:rPr lang="en-US" sz="2200" dirty="0" smtClean="0"/>
              <a:t>1.) Predict culture conditions and possible responses to environment changes.</a:t>
            </a:r>
          </a:p>
          <a:p>
            <a:r>
              <a:rPr lang="en-US" sz="2200" dirty="0" smtClean="0"/>
              <a:t>2.) Predict metabolic capabilities from genotype.</a:t>
            </a:r>
          </a:p>
          <a:p>
            <a:r>
              <a:rPr lang="en-US" sz="2200" dirty="0" smtClean="0"/>
              <a:t>3.) Predict impact of genetic perturbations</a:t>
            </a:r>
            <a:endParaRPr lang="en-US" sz="2200" dirty="0"/>
          </a:p>
        </p:txBody>
      </p:sp>
      <p:sp>
        <p:nvSpPr>
          <p:cNvPr id="6" name="Text Box 45"/>
          <p:cNvSpPr txBox="1">
            <a:spLocks noChangeArrowheads="1"/>
          </p:cNvSpPr>
          <p:nvPr/>
        </p:nvSpPr>
        <p:spPr bwMode="auto">
          <a:xfrm>
            <a:off x="3881439" y="2946384"/>
            <a:ext cx="869149" cy="369332"/>
          </a:xfrm>
          <a:prstGeom prst="rect">
            <a:avLst/>
          </a:prstGeom>
          <a:noFill/>
          <a:ln w="9525">
            <a:noFill/>
            <a:miter lim="800000"/>
            <a:headEnd/>
            <a:tailEnd/>
          </a:ln>
          <a:effectLst/>
        </p:spPr>
        <p:txBody>
          <a:bodyPr wrap="none">
            <a:spAutoFit/>
          </a:bodyPr>
          <a:lstStyle/>
          <a:p>
            <a:r>
              <a:rPr lang="en-US" dirty="0" smtClean="0"/>
              <a:t>Gene A</a:t>
            </a:r>
            <a:endParaRPr lang="en-US" dirty="0"/>
          </a:p>
        </p:txBody>
      </p:sp>
      <p:sp>
        <p:nvSpPr>
          <p:cNvPr id="7" name="Text Box 46"/>
          <p:cNvSpPr txBox="1">
            <a:spLocks noChangeArrowheads="1"/>
          </p:cNvSpPr>
          <p:nvPr/>
        </p:nvSpPr>
        <p:spPr bwMode="auto">
          <a:xfrm>
            <a:off x="3716339" y="3508374"/>
            <a:ext cx="1190625" cy="366713"/>
          </a:xfrm>
          <a:prstGeom prst="rect">
            <a:avLst/>
          </a:prstGeom>
          <a:noFill/>
          <a:ln w="9525">
            <a:noFill/>
            <a:miter lim="800000"/>
            <a:headEnd/>
            <a:tailEnd/>
          </a:ln>
          <a:effectLst/>
        </p:spPr>
        <p:txBody>
          <a:bodyPr wrap="none">
            <a:spAutoFit/>
          </a:bodyPr>
          <a:lstStyle/>
          <a:p>
            <a:r>
              <a:rPr lang="en-US" dirty="0"/>
              <a:t>Function</a:t>
            </a:r>
          </a:p>
        </p:txBody>
      </p:sp>
      <p:cxnSp>
        <p:nvCxnSpPr>
          <p:cNvPr id="8" name="AutoShape 47"/>
          <p:cNvCxnSpPr>
            <a:cxnSpLocks noChangeShapeType="1"/>
            <a:stCxn id="6" idx="2"/>
            <a:endCxn id="7" idx="0"/>
          </p:cNvCxnSpPr>
          <p:nvPr/>
        </p:nvCxnSpPr>
        <p:spPr bwMode="auto">
          <a:xfrm rot="5400000">
            <a:off x="4217504" y="3409864"/>
            <a:ext cx="192658" cy="4362"/>
          </a:xfrm>
          <a:prstGeom prst="straightConnector1">
            <a:avLst/>
          </a:prstGeom>
          <a:noFill/>
          <a:ln w="25400">
            <a:solidFill>
              <a:srgbClr val="000000"/>
            </a:solidFill>
            <a:round/>
            <a:headEnd/>
            <a:tailEnd type="triangle" w="lg" len="med"/>
          </a:ln>
          <a:effectLst/>
        </p:spPr>
      </p:cxnSp>
      <p:cxnSp>
        <p:nvCxnSpPr>
          <p:cNvPr id="12" name="AutoShape 51"/>
          <p:cNvCxnSpPr>
            <a:cxnSpLocks noChangeShapeType="1"/>
            <a:stCxn id="7" idx="2"/>
            <a:endCxn id="19" idx="0"/>
          </p:cNvCxnSpPr>
          <p:nvPr/>
        </p:nvCxnSpPr>
        <p:spPr bwMode="auto">
          <a:xfrm rot="16200000" flipH="1">
            <a:off x="4492417" y="3694322"/>
            <a:ext cx="134143" cy="495672"/>
          </a:xfrm>
          <a:prstGeom prst="straightConnector1">
            <a:avLst/>
          </a:prstGeom>
          <a:noFill/>
          <a:ln w="25400">
            <a:solidFill>
              <a:srgbClr val="000000"/>
            </a:solidFill>
            <a:round/>
            <a:headEnd/>
            <a:tailEnd type="triangle" w="lg" len="med"/>
          </a:ln>
          <a:effectLst/>
        </p:spPr>
      </p:cxnSp>
      <p:sp>
        <p:nvSpPr>
          <p:cNvPr id="15" name="Text Box 58"/>
          <p:cNvSpPr txBox="1">
            <a:spLocks noChangeArrowheads="1"/>
          </p:cNvSpPr>
          <p:nvPr/>
        </p:nvSpPr>
        <p:spPr bwMode="auto">
          <a:xfrm>
            <a:off x="4895806" y="2946384"/>
            <a:ext cx="861133" cy="369332"/>
          </a:xfrm>
          <a:prstGeom prst="rect">
            <a:avLst/>
          </a:prstGeom>
          <a:noFill/>
          <a:ln w="9525">
            <a:noFill/>
            <a:miter lim="800000"/>
            <a:headEnd/>
            <a:tailEnd/>
          </a:ln>
          <a:effectLst/>
        </p:spPr>
        <p:txBody>
          <a:bodyPr wrap="none">
            <a:spAutoFit/>
          </a:bodyPr>
          <a:lstStyle/>
          <a:p>
            <a:r>
              <a:rPr lang="en-US" dirty="0" smtClean="0"/>
              <a:t>Gene B</a:t>
            </a:r>
            <a:endParaRPr lang="en-US" dirty="0"/>
          </a:p>
        </p:txBody>
      </p:sp>
      <p:sp>
        <p:nvSpPr>
          <p:cNvPr id="16" name="Text Box 59"/>
          <p:cNvSpPr txBox="1">
            <a:spLocks noChangeArrowheads="1"/>
          </p:cNvSpPr>
          <p:nvPr/>
        </p:nvSpPr>
        <p:spPr bwMode="auto">
          <a:xfrm>
            <a:off x="4730706" y="3508374"/>
            <a:ext cx="1190625" cy="366713"/>
          </a:xfrm>
          <a:prstGeom prst="rect">
            <a:avLst/>
          </a:prstGeom>
          <a:noFill/>
          <a:ln w="9525">
            <a:noFill/>
            <a:miter lim="800000"/>
            <a:headEnd/>
            <a:tailEnd/>
          </a:ln>
          <a:effectLst/>
        </p:spPr>
        <p:txBody>
          <a:bodyPr wrap="none">
            <a:spAutoFit/>
          </a:bodyPr>
          <a:lstStyle/>
          <a:p>
            <a:r>
              <a:rPr lang="en-US" dirty="0"/>
              <a:t>Function</a:t>
            </a:r>
          </a:p>
        </p:txBody>
      </p:sp>
      <p:cxnSp>
        <p:nvCxnSpPr>
          <p:cNvPr id="17" name="AutoShape 60"/>
          <p:cNvCxnSpPr>
            <a:cxnSpLocks noChangeShapeType="1"/>
            <a:stCxn id="15" idx="2"/>
            <a:endCxn id="16" idx="0"/>
          </p:cNvCxnSpPr>
          <p:nvPr/>
        </p:nvCxnSpPr>
        <p:spPr bwMode="auto">
          <a:xfrm rot="5400000">
            <a:off x="5229867" y="3411868"/>
            <a:ext cx="192658" cy="354"/>
          </a:xfrm>
          <a:prstGeom prst="straightConnector1">
            <a:avLst/>
          </a:prstGeom>
          <a:noFill/>
          <a:ln w="25400">
            <a:solidFill>
              <a:srgbClr val="000000"/>
            </a:solidFill>
            <a:round/>
            <a:headEnd/>
            <a:tailEnd type="triangle" w="lg" len="med"/>
          </a:ln>
          <a:effectLst/>
        </p:spPr>
      </p:cxnSp>
      <p:cxnSp>
        <p:nvCxnSpPr>
          <p:cNvPr id="18" name="AutoShape 61"/>
          <p:cNvCxnSpPr>
            <a:cxnSpLocks noChangeShapeType="1"/>
            <a:stCxn id="16" idx="2"/>
            <a:endCxn id="19" idx="0"/>
          </p:cNvCxnSpPr>
          <p:nvPr/>
        </p:nvCxnSpPr>
        <p:spPr bwMode="auto">
          <a:xfrm rot="5400000">
            <a:off x="4999601" y="3682811"/>
            <a:ext cx="134143" cy="518695"/>
          </a:xfrm>
          <a:prstGeom prst="straightConnector1">
            <a:avLst/>
          </a:prstGeom>
          <a:noFill/>
          <a:ln w="25400">
            <a:solidFill>
              <a:srgbClr val="000000"/>
            </a:solidFill>
            <a:round/>
            <a:headEnd/>
            <a:tailEnd type="triangle" w="lg" len="med"/>
          </a:ln>
          <a:effectLst/>
        </p:spPr>
      </p:cxnSp>
      <p:sp>
        <p:nvSpPr>
          <p:cNvPr id="19" name="Text Box 62"/>
          <p:cNvSpPr txBox="1">
            <a:spLocks noChangeArrowheads="1"/>
          </p:cNvSpPr>
          <p:nvPr/>
        </p:nvSpPr>
        <p:spPr bwMode="auto">
          <a:xfrm>
            <a:off x="4351333" y="4009230"/>
            <a:ext cx="911981" cy="369332"/>
          </a:xfrm>
          <a:prstGeom prst="rect">
            <a:avLst/>
          </a:prstGeom>
          <a:noFill/>
          <a:ln w="9525">
            <a:noFill/>
            <a:miter lim="800000"/>
            <a:headEnd/>
            <a:tailEnd/>
          </a:ln>
          <a:effectLst/>
        </p:spPr>
        <p:txBody>
          <a:bodyPr wrap="none">
            <a:spAutoFit/>
          </a:bodyPr>
          <a:lstStyle/>
          <a:p>
            <a:r>
              <a:rPr lang="en-US" dirty="0" smtClean="0"/>
              <a:t>Enzyme</a:t>
            </a:r>
            <a:endParaRPr lang="en-US" dirty="0"/>
          </a:p>
        </p:txBody>
      </p:sp>
      <p:pic>
        <p:nvPicPr>
          <p:cNvPr id="28" name="Picture 19"/>
          <p:cNvPicPr>
            <a:picLocks noChangeAspect="1" noChangeArrowheads="1"/>
          </p:cNvPicPr>
          <p:nvPr/>
        </p:nvPicPr>
        <p:blipFill>
          <a:blip r:embed="rId2"/>
          <a:srcRect/>
          <a:stretch>
            <a:fillRect/>
          </a:stretch>
        </p:blipFill>
        <p:spPr bwMode="auto">
          <a:xfrm>
            <a:off x="125317" y="4548981"/>
            <a:ext cx="3906933" cy="2125662"/>
          </a:xfrm>
          <a:prstGeom prst="rect">
            <a:avLst/>
          </a:prstGeom>
          <a:noFill/>
          <a:ln w="9525">
            <a:noFill/>
            <a:miter lim="800000"/>
            <a:headEnd/>
            <a:tailEnd/>
          </a:ln>
          <a:effectLst/>
        </p:spPr>
      </p:pic>
      <p:grpSp>
        <p:nvGrpSpPr>
          <p:cNvPr id="4" name="Group 28"/>
          <p:cNvGrpSpPr>
            <a:grpSpLocks/>
          </p:cNvGrpSpPr>
          <p:nvPr/>
        </p:nvGrpSpPr>
        <p:grpSpPr bwMode="auto">
          <a:xfrm>
            <a:off x="7543800" y="4548981"/>
            <a:ext cx="1447800" cy="1722438"/>
            <a:chOff x="4752" y="1920"/>
            <a:chExt cx="912" cy="1085"/>
          </a:xfrm>
        </p:grpSpPr>
        <p:sp>
          <p:nvSpPr>
            <p:cNvPr id="31" name="Text Box 19"/>
            <p:cNvSpPr txBox="1">
              <a:spLocks noChangeArrowheads="1"/>
            </p:cNvSpPr>
            <p:nvPr/>
          </p:nvSpPr>
          <p:spPr bwMode="auto">
            <a:xfrm>
              <a:off x="4848" y="2772"/>
              <a:ext cx="674" cy="233"/>
            </a:xfrm>
            <a:prstGeom prst="rect">
              <a:avLst/>
            </a:prstGeom>
            <a:noFill/>
            <a:ln w="9525">
              <a:noFill/>
              <a:miter lim="800000"/>
              <a:headEnd/>
              <a:tailEnd/>
            </a:ln>
          </p:spPr>
          <p:txBody>
            <a:bodyPr wrap="none">
              <a:spAutoFit/>
            </a:bodyPr>
            <a:lstStyle/>
            <a:p>
              <a:pPr algn="ctr" eaLnBrk="0">
                <a:spcBef>
                  <a:spcPct val="50000"/>
                </a:spcBef>
              </a:pPr>
              <a:r>
                <a:rPr lang="en-US">
                  <a:solidFill>
                    <a:srgbClr val="008000"/>
                  </a:solidFill>
                </a:rPr>
                <a:t>Biomass</a:t>
              </a:r>
            </a:p>
          </p:txBody>
        </p:sp>
        <p:pic>
          <p:nvPicPr>
            <p:cNvPr id="32" name="Picture 20"/>
            <p:cNvPicPr>
              <a:picLocks noChangeAspect="1" noChangeArrowheads="1"/>
            </p:cNvPicPr>
            <p:nvPr/>
          </p:nvPicPr>
          <p:blipFill>
            <a:blip r:embed="rId3"/>
            <a:srcRect/>
            <a:stretch>
              <a:fillRect/>
            </a:stretch>
          </p:blipFill>
          <p:spPr bwMode="auto">
            <a:xfrm>
              <a:off x="4752" y="1920"/>
              <a:ext cx="912" cy="858"/>
            </a:xfrm>
            <a:prstGeom prst="rect">
              <a:avLst/>
            </a:prstGeom>
            <a:noFill/>
            <a:ln w="25400">
              <a:solidFill>
                <a:srgbClr val="0000FF"/>
              </a:solidFill>
              <a:miter lim="800000"/>
              <a:headEnd/>
              <a:tailEnd/>
            </a:ln>
          </p:spPr>
        </p:pic>
      </p:grpSp>
      <p:cxnSp>
        <p:nvCxnSpPr>
          <p:cNvPr id="45" name="Curved Connector 44"/>
          <p:cNvCxnSpPr>
            <a:stCxn id="19" idx="2"/>
            <a:endCxn id="46" idx="0"/>
          </p:cNvCxnSpPr>
          <p:nvPr/>
        </p:nvCxnSpPr>
        <p:spPr>
          <a:xfrm rot="5400000">
            <a:off x="3434851" y="3698001"/>
            <a:ext cx="691913" cy="2053035"/>
          </a:xfrm>
          <a:prstGeom prst="curvedConnector3">
            <a:avLst>
              <a:gd name="adj1" fmla="val 50000"/>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2668542" y="5070475"/>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 Box 62"/>
          <p:cNvSpPr txBox="1">
            <a:spLocks noChangeArrowheads="1"/>
          </p:cNvSpPr>
          <p:nvPr/>
        </p:nvSpPr>
        <p:spPr bwMode="auto">
          <a:xfrm>
            <a:off x="4649783" y="4701143"/>
            <a:ext cx="1324402" cy="369332"/>
          </a:xfrm>
          <a:prstGeom prst="rect">
            <a:avLst/>
          </a:prstGeom>
          <a:noFill/>
          <a:ln w="9525">
            <a:noFill/>
            <a:miter lim="800000"/>
            <a:headEnd/>
            <a:tailEnd/>
          </a:ln>
          <a:effectLst/>
        </p:spPr>
        <p:txBody>
          <a:bodyPr wrap="none">
            <a:spAutoFit/>
          </a:bodyPr>
          <a:lstStyle/>
          <a:p>
            <a:r>
              <a:rPr lang="en-US" dirty="0" smtClean="0"/>
              <a:t>Amino acids</a:t>
            </a:r>
            <a:endParaRPr lang="en-US" dirty="0"/>
          </a:p>
        </p:txBody>
      </p:sp>
      <p:sp>
        <p:nvSpPr>
          <p:cNvPr id="53" name="Text Box 62"/>
          <p:cNvSpPr txBox="1">
            <a:spLocks noChangeArrowheads="1"/>
          </p:cNvSpPr>
          <p:nvPr/>
        </p:nvSpPr>
        <p:spPr bwMode="auto">
          <a:xfrm>
            <a:off x="4649783" y="5066784"/>
            <a:ext cx="1300356" cy="369332"/>
          </a:xfrm>
          <a:prstGeom prst="rect">
            <a:avLst/>
          </a:prstGeom>
          <a:noFill/>
          <a:ln w="9525">
            <a:noFill/>
            <a:miter lim="800000"/>
            <a:headEnd/>
            <a:tailEnd/>
          </a:ln>
          <a:effectLst/>
        </p:spPr>
        <p:txBody>
          <a:bodyPr wrap="none">
            <a:spAutoFit/>
          </a:bodyPr>
          <a:lstStyle/>
          <a:p>
            <a:r>
              <a:rPr lang="en-US" dirty="0" smtClean="0"/>
              <a:t>Nucleotides</a:t>
            </a:r>
            <a:endParaRPr lang="en-US" dirty="0"/>
          </a:p>
        </p:txBody>
      </p:sp>
      <p:sp>
        <p:nvSpPr>
          <p:cNvPr id="54" name="Text Box 62"/>
          <p:cNvSpPr txBox="1">
            <a:spLocks noChangeArrowheads="1"/>
          </p:cNvSpPr>
          <p:nvPr/>
        </p:nvSpPr>
        <p:spPr bwMode="auto">
          <a:xfrm>
            <a:off x="4649783" y="5436116"/>
            <a:ext cx="721672" cy="369332"/>
          </a:xfrm>
          <a:prstGeom prst="rect">
            <a:avLst/>
          </a:prstGeom>
          <a:noFill/>
          <a:ln w="9525">
            <a:noFill/>
            <a:miter lim="800000"/>
            <a:headEnd/>
            <a:tailEnd/>
          </a:ln>
          <a:effectLst/>
        </p:spPr>
        <p:txBody>
          <a:bodyPr wrap="none">
            <a:spAutoFit/>
          </a:bodyPr>
          <a:lstStyle/>
          <a:p>
            <a:r>
              <a:rPr lang="en-US" dirty="0" smtClean="0"/>
              <a:t>Lipids</a:t>
            </a:r>
            <a:endParaRPr lang="en-US" dirty="0"/>
          </a:p>
        </p:txBody>
      </p:sp>
      <p:sp>
        <p:nvSpPr>
          <p:cNvPr id="55" name="Text Box 62"/>
          <p:cNvSpPr txBox="1">
            <a:spLocks noChangeArrowheads="1"/>
          </p:cNvSpPr>
          <p:nvPr/>
        </p:nvSpPr>
        <p:spPr bwMode="auto">
          <a:xfrm>
            <a:off x="4649783" y="5770840"/>
            <a:ext cx="1066831" cy="369332"/>
          </a:xfrm>
          <a:prstGeom prst="rect">
            <a:avLst/>
          </a:prstGeom>
          <a:noFill/>
          <a:ln w="9525">
            <a:noFill/>
            <a:miter lim="800000"/>
            <a:headEnd/>
            <a:tailEnd/>
          </a:ln>
          <a:effectLst/>
        </p:spPr>
        <p:txBody>
          <a:bodyPr wrap="none">
            <a:spAutoFit/>
          </a:bodyPr>
          <a:lstStyle/>
          <a:p>
            <a:r>
              <a:rPr lang="en-US" dirty="0" smtClean="0"/>
              <a:t>Cofactors</a:t>
            </a:r>
            <a:endParaRPr lang="en-US" dirty="0"/>
          </a:p>
        </p:txBody>
      </p:sp>
      <p:sp>
        <p:nvSpPr>
          <p:cNvPr id="56" name="Text Box 62"/>
          <p:cNvSpPr txBox="1">
            <a:spLocks noChangeArrowheads="1"/>
          </p:cNvSpPr>
          <p:nvPr/>
        </p:nvSpPr>
        <p:spPr bwMode="auto">
          <a:xfrm>
            <a:off x="4649783" y="6086753"/>
            <a:ext cx="1050929" cy="369332"/>
          </a:xfrm>
          <a:prstGeom prst="rect">
            <a:avLst/>
          </a:prstGeom>
          <a:noFill/>
          <a:ln w="9525">
            <a:noFill/>
            <a:miter lim="800000"/>
            <a:headEnd/>
            <a:tailEnd/>
          </a:ln>
          <a:effectLst/>
        </p:spPr>
        <p:txBody>
          <a:bodyPr wrap="none">
            <a:spAutoFit/>
          </a:bodyPr>
          <a:lstStyle/>
          <a:p>
            <a:r>
              <a:rPr lang="en-US" dirty="0" smtClean="0"/>
              <a:t>Cell walls</a:t>
            </a:r>
            <a:endParaRPr lang="en-US" dirty="0"/>
          </a:p>
        </p:txBody>
      </p:sp>
      <p:sp>
        <p:nvSpPr>
          <p:cNvPr id="57" name="Text Box 62"/>
          <p:cNvSpPr txBox="1">
            <a:spLocks noChangeArrowheads="1"/>
          </p:cNvSpPr>
          <p:nvPr/>
        </p:nvSpPr>
        <p:spPr bwMode="auto">
          <a:xfrm>
            <a:off x="4649783" y="6456085"/>
            <a:ext cx="824328" cy="369332"/>
          </a:xfrm>
          <a:prstGeom prst="rect">
            <a:avLst/>
          </a:prstGeom>
          <a:noFill/>
          <a:ln w="9525">
            <a:noFill/>
            <a:miter lim="800000"/>
            <a:headEnd/>
            <a:tailEnd/>
          </a:ln>
          <a:effectLst/>
        </p:spPr>
        <p:txBody>
          <a:bodyPr wrap="none">
            <a:spAutoFit/>
          </a:bodyPr>
          <a:lstStyle/>
          <a:p>
            <a:r>
              <a:rPr lang="en-US" dirty="0" smtClean="0"/>
              <a:t>Energy</a:t>
            </a:r>
            <a:endParaRPr lang="en-US" dirty="0"/>
          </a:p>
        </p:txBody>
      </p:sp>
      <p:cxnSp>
        <p:nvCxnSpPr>
          <p:cNvPr id="58" name="Curved Connector 57"/>
          <p:cNvCxnSpPr>
            <a:stCxn id="60" idx="6"/>
            <a:endCxn id="52" idx="1"/>
          </p:cNvCxnSpPr>
          <p:nvPr/>
        </p:nvCxnSpPr>
        <p:spPr>
          <a:xfrm flipV="1">
            <a:off x="3365544" y="4885809"/>
            <a:ext cx="1284239" cy="975519"/>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3194050" y="5770840"/>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978106" y="5022333"/>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980965" y="4931846"/>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066712" y="6430685"/>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1238206" y="5822156"/>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625556" y="5901531"/>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Curved Connector 67"/>
          <p:cNvCxnSpPr>
            <a:stCxn id="63" idx="6"/>
            <a:endCxn id="53" idx="1"/>
          </p:cNvCxnSpPr>
          <p:nvPr/>
        </p:nvCxnSpPr>
        <p:spPr>
          <a:xfrm>
            <a:off x="3149600" y="5112821"/>
            <a:ext cx="1500183" cy="138629"/>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Curved Connector 68"/>
          <p:cNvCxnSpPr>
            <a:stCxn id="66" idx="6"/>
          </p:cNvCxnSpPr>
          <p:nvPr/>
        </p:nvCxnSpPr>
        <p:spPr>
          <a:xfrm flipV="1">
            <a:off x="1409700" y="5589867"/>
            <a:ext cx="3340888" cy="322777"/>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65" idx="6"/>
            <a:endCxn id="55" idx="1"/>
          </p:cNvCxnSpPr>
          <p:nvPr/>
        </p:nvCxnSpPr>
        <p:spPr>
          <a:xfrm flipV="1">
            <a:off x="1238206" y="5955506"/>
            <a:ext cx="3411577" cy="565667"/>
          </a:xfrm>
          <a:prstGeom prst="curvedConnector3">
            <a:avLst>
              <a:gd name="adj1" fmla="val 69544"/>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1" name="Curved Connector 70"/>
          <p:cNvCxnSpPr>
            <a:stCxn id="64" idx="6"/>
            <a:endCxn id="56" idx="1"/>
          </p:cNvCxnSpPr>
          <p:nvPr/>
        </p:nvCxnSpPr>
        <p:spPr>
          <a:xfrm>
            <a:off x="1152459" y="5022334"/>
            <a:ext cx="3497324" cy="1249085"/>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67" idx="6"/>
            <a:endCxn id="57" idx="1"/>
          </p:cNvCxnSpPr>
          <p:nvPr/>
        </p:nvCxnSpPr>
        <p:spPr>
          <a:xfrm>
            <a:off x="1797050" y="5992019"/>
            <a:ext cx="2852733" cy="648732"/>
          </a:xfrm>
          <a:prstGeom prst="curvedConnector3">
            <a:avLst>
              <a:gd name="adj1" fmla="val 39093"/>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52" idx="3"/>
            <a:endCxn id="32" idx="1"/>
          </p:cNvCxnSpPr>
          <p:nvPr/>
        </p:nvCxnSpPr>
        <p:spPr>
          <a:xfrm>
            <a:off x="5974185" y="4885809"/>
            <a:ext cx="1569615" cy="344210"/>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53" idx="3"/>
          </p:cNvCxnSpPr>
          <p:nvPr/>
        </p:nvCxnSpPr>
        <p:spPr>
          <a:xfrm>
            <a:off x="5950139" y="5251450"/>
            <a:ext cx="1593661" cy="1588"/>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4" idx="3"/>
            <a:endCxn id="32" idx="1"/>
          </p:cNvCxnSpPr>
          <p:nvPr/>
        </p:nvCxnSpPr>
        <p:spPr>
          <a:xfrm flipV="1">
            <a:off x="5371455" y="5230019"/>
            <a:ext cx="2172345" cy="390763"/>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5" idx="3"/>
          </p:cNvCxnSpPr>
          <p:nvPr/>
        </p:nvCxnSpPr>
        <p:spPr>
          <a:xfrm flipV="1">
            <a:off x="5716614" y="5230019"/>
            <a:ext cx="1827186" cy="725487"/>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56" idx="3"/>
            <a:endCxn id="32" idx="1"/>
          </p:cNvCxnSpPr>
          <p:nvPr/>
        </p:nvCxnSpPr>
        <p:spPr>
          <a:xfrm flipV="1">
            <a:off x="5700712" y="5230019"/>
            <a:ext cx="1843088" cy="1041400"/>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57" idx="3"/>
            <a:endCxn id="32" idx="1"/>
          </p:cNvCxnSpPr>
          <p:nvPr/>
        </p:nvCxnSpPr>
        <p:spPr>
          <a:xfrm flipV="1">
            <a:off x="5474111" y="5230019"/>
            <a:ext cx="2069689" cy="1410732"/>
          </a:xfrm>
          <a:prstGeom prst="curvedConnector3">
            <a:avLst>
              <a:gd name="adj1" fmla="val 57977"/>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124" name="Text Box 62"/>
          <p:cNvSpPr txBox="1">
            <a:spLocks noChangeArrowheads="1"/>
          </p:cNvSpPr>
          <p:nvPr/>
        </p:nvSpPr>
        <p:spPr bwMode="auto">
          <a:xfrm>
            <a:off x="154731" y="4009230"/>
            <a:ext cx="1067408" cy="369332"/>
          </a:xfrm>
          <a:prstGeom prst="rect">
            <a:avLst/>
          </a:prstGeom>
          <a:noFill/>
          <a:ln w="9525">
            <a:noFill/>
            <a:miter lim="800000"/>
            <a:headEnd/>
            <a:tailEnd/>
          </a:ln>
          <a:effectLst/>
        </p:spPr>
        <p:txBody>
          <a:bodyPr wrap="none">
            <a:spAutoFit/>
          </a:bodyPr>
          <a:lstStyle/>
          <a:p>
            <a:r>
              <a:rPr lang="en-US" dirty="0" smtClean="0"/>
              <a:t>Nutrients</a:t>
            </a:r>
            <a:endParaRPr lang="en-US" dirty="0"/>
          </a:p>
        </p:txBody>
      </p:sp>
      <p:cxnSp>
        <p:nvCxnSpPr>
          <p:cNvPr id="126" name="Curved Connector 125"/>
          <p:cNvCxnSpPr>
            <a:stCxn id="124" idx="2"/>
            <a:endCxn id="127" idx="0"/>
          </p:cNvCxnSpPr>
          <p:nvPr/>
        </p:nvCxnSpPr>
        <p:spPr>
          <a:xfrm rot="16200000" flipH="1">
            <a:off x="1058440" y="4008557"/>
            <a:ext cx="362370" cy="1102380"/>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p:cNvSpPr/>
          <p:nvPr/>
        </p:nvSpPr>
        <p:spPr>
          <a:xfrm>
            <a:off x="1705068" y="4740932"/>
            <a:ext cx="171494" cy="18097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 Box 62"/>
          <p:cNvSpPr txBox="1">
            <a:spLocks noChangeArrowheads="1"/>
          </p:cNvSpPr>
          <p:nvPr/>
        </p:nvSpPr>
        <p:spPr bwMode="auto">
          <a:xfrm>
            <a:off x="2082192" y="4009230"/>
            <a:ext cx="1239891" cy="369332"/>
          </a:xfrm>
          <a:prstGeom prst="rect">
            <a:avLst/>
          </a:prstGeom>
          <a:noFill/>
          <a:ln w="9525">
            <a:noFill/>
            <a:miter lim="800000"/>
            <a:headEnd/>
            <a:tailEnd/>
          </a:ln>
          <a:effectLst/>
        </p:spPr>
        <p:txBody>
          <a:bodyPr wrap="none">
            <a:spAutoFit/>
          </a:bodyPr>
          <a:lstStyle/>
          <a:p>
            <a:r>
              <a:rPr lang="en-US" dirty="0" smtClean="0"/>
              <a:t>Byproducts</a:t>
            </a:r>
            <a:endParaRPr lang="en-US" dirty="0"/>
          </a:p>
        </p:txBody>
      </p:sp>
      <p:cxnSp>
        <p:nvCxnSpPr>
          <p:cNvPr id="49" name="Curved Connector 48"/>
          <p:cNvCxnSpPr>
            <a:stCxn id="67" idx="0"/>
            <a:endCxn id="48" idx="2"/>
          </p:cNvCxnSpPr>
          <p:nvPr/>
        </p:nvCxnSpPr>
        <p:spPr>
          <a:xfrm rot="5400000" flipH="1" flipV="1">
            <a:off x="1445236" y="4644630"/>
            <a:ext cx="1522969" cy="990835"/>
          </a:xfrm>
          <a:prstGeom prst="curvedConnector3">
            <a:avLst>
              <a:gd name="adj1" fmla="val 50000"/>
            </a:avLst>
          </a:prstGeom>
          <a:ln w="19050">
            <a:solidFill>
              <a:srgbClr val="006600"/>
            </a:solidFill>
            <a:tailEnd type="triangl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347870" y="4009230"/>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816817" y="4921907"/>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4807325" y="6082506"/>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7897383" y="5912644"/>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4016688" y="2946384"/>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995104" y="3508374"/>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4414158" y="4030106"/>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2523488" y="4921907"/>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4895806" y="5106573"/>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7696200" y="5951815"/>
            <a:ext cx="633095" cy="3693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7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2"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1" name="Rectangle 311"/>
          <p:cNvSpPr>
            <a:spLocks noChangeArrowheads="1"/>
          </p:cNvSpPr>
          <p:nvPr/>
        </p:nvSpPr>
        <p:spPr bwMode="auto">
          <a:xfrm>
            <a:off x="5683250" y="1025525"/>
            <a:ext cx="23002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130 new metabolic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9" name="Freeform 329"/>
          <p:cNvSpPr>
            <a:spLocks/>
          </p:cNvSpPr>
          <p:nvPr/>
        </p:nvSpPr>
        <p:spPr bwMode="auto">
          <a:xfrm>
            <a:off x="3216275" y="3111500"/>
            <a:ext cx="2043112" cy="485775"/>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0" name="Freeform 330"/>
          <p:cNvSpPr>
            <a:spLocks noEditPoints="1"/>
          </p:cNvSpPr>
          <p:nvPr/>
        </p:nvSpPr>
        <p:spPr bwMode="auto">
          <a:xfrm>
            <a:off x="3194050" y="3089275"/>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1" name="Rectangle 331"/>
          <p:cNvSpPr>
            <a:spLocks noChangeArrowheads="1"/>
          </p:cNvSpPr>
          <p:nvPr/>
        </p:nvSpPr>
        <p:spPr bwMode="auto">
          <a:xfrm>
            <a:off x="3876675" y="3113088"/>
            <a:ext cx="7715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32" name="Rectangle 332"/>
          <p:cNvSpPr>
            <a:spLocks noChangeArrowheads="1"/>
          </p:cNvSpPr>
          <p:nvPr/>
        </p:nvSpPr>
        <p:spPr bwMode="auto">
          <a:xfrm>
            <a:off x="4527550" y="3113088"/>
            <a:ext cx="16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33" name="Rectangle 333"/>
          <p:cNvSpPr>
            <a:spLocks noChangeArrowheads="1"/>
          </p:cNvSpPr>
          <p:nvPr/>
        </p:nvSpPr>
        <p:spPr bwMode="auto">
          <a:xfrm>
            <a:off x="3679825" y="3354388"/>
            <a:ext cx="12096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ready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09956" name="Rectangle 356"/>
          <p:cNvSpPr>
            <a:spLocks noChangeArrowheads="1"/>
          </p:cNvSpPr>
          <p:nvPr/>
        </p:nvSpPr>
        <p:spPr bwMode="auto">
          <a:xfrm>
            <a:off x="7867650" y="1984375"/>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7" name="Rectangle 357"/>
          <p:cNvSpPr>
            <a:spLocks noChangeArrowheads="1"/>
          </p:cNvSpPr>
          <p:nvPr/>
        </p:nvSpPr>
        <p:spPr bwMode="auto">
          <a:xfrm>
            <a:off x="7715250" y="2227263"/>
            <a:ext cx="12255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growth media</a:t>
            </a:r>
            <a:endParaRPr kumimoji="0" lang="en-US" sz="1800" b="0" i="0" u="none" strike="noStrike" cap="none" normalizeH="0" baseline="0" smtClean="0">
              <a:ln>
                <a:noFill/>
              </a:ln>
              <a:solidFill>
                <a:schemeClr val="tx1"/>
              </a:solidFill>
              <a:effectLst/>
              <a:latin typeface="Arial" pitchFamily="34" charset="0"/>
            </a:endParaRPr>
          </a:p>
        </p:txBody>
      </p:sp>
      <p:sp>
        <p:nvSpPr>
          <p:cNvPr id="409970" name="Rectangle 370"/>
          <p:cNvSpPr>
            <a:spLocks noChangeArrowheads="1"/>
          </p:cNvSpPr>
          <p:nvPr/>
        </p:nvSpPr>
        <p:spPr bwMode="auto">
          <a:xfrm>
            <a:off x="2844800" y="348932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66%</a:t>
            </a:r>
            <a:endParaRPr kumimoji="0" lang="en-US" sz="1800" b="0" i="0" u="none" strike="noStrike" cap="none" normalizeH="0" baseline="0" smtClean="0">
              <a:ln>
                <a:noFill/>
              </a:ln>
              <a:solidFill>
                <a:schemeClr val="tx1"/>
              </a:solidFill>
              <a:effectLst/>
              <a:latin typeface="Arial" pitchFamily="34" charset="0"/>
            </a:endParaRPr>
          </a:p>
        </p:txBody>
      </p:sp>
      <p:sp>
        <p:nvSpPr>
          <p:cNvPr id="409975" name="Rectangle 375"/>
          <p:cNvSpPr>
            <a:spLocks noChangeArrowheads="1"/>
          </p:cNvSpPr>
          <p:nvPr/>
        </p:nvSpPr>
        <p:spPr bwMode="auto">
          <a:xfrm>
            <a:off x="2665413" y="3024188"/>
            <a:ext cx="6651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Model </a:t>
            </a:r>
            <a:endParaRPr kumimoji="0" lang="en-US" sz="1800" b="0" i="0" u="none" strike="noStrike" cap="none" normalizeH="0" baseline="0" smtClean="0">
              <a:ln>
                <a:noFill/>
              </a:ln>
              <a:solidFill>
                <a:schemeClr val="tx1"/>
              </a:solidFill>
              <a:effectLst/>
              <a:latin typeface="Arial" pitchFamily="34" charset="0"/>
            </a:endParaRPr>
          </a:p>
        </p:txBody>
      </p:sp>
      <p:sp>
        <p:nvSpPr>
          <p:cNvPr id="409976" name="Rectangle 376"/>
          <p:cNvSpPr>
            <a:spLocks noChangeArrowheads="1"/>
          </p:cNvSpPr>
          <p:nvPr/>
        </p:nvSpPr>
        <p:spPr bwMode="auto">
          <a:xfrm>
            <a:off x="2468563" y="3265488"/>
            <a:ext cx="8159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accuracy</a:t>
            </a:r>
            <a:endParaRPr kumimoji="0" lang="en-US" sz="1800" b="0" i="0" u="none" strike="noStrike" cap="none" normalizeH="0" baseline="0" smtClean="0">
              <a:ln>
                <a:noFill/>
              </a:ln>
              <a:solidFill>
                <a:schemeClr val="tx1"/>
              </a:solidFill>
              <a:effectLst/>
              <a:latin typeface="Arial" pitchFamily="34" charset="0"/>
            </a:endParaRPr>
          </a:p>
        </p:txBody>
      </p:sp>
      <p:sp>
        <p:nvSpPr>
          <p:cNvPr id="409977" name="Rectangle 377"/>
          <p:cNvSpPr>
            <a:spLocks noChangeArrowheads="1"/>
          </p:cNvSpPr>
          <p:nvPr/>
        </p:nvSpPr>
        <p:spPr bwMode="auto">
          <a:xfrm>
            <a:off x="7654925" y="1379538"/>
            <a:ext cx="13462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gene </a:t>
            </a:r>
            <a:endParaRPr kumimoji="0" lang="en-US" sz="1800" b="0" i="0" u="none" strike="noStrike" cap="none" normalizeH="0" baseline="0" smtClean="0">
              <a:ln>
                <a:noFill/>
              </a:ln>
              <a:solidFill>
                <a:schemeClr val="tx1"/>
              </a:solidFill>
              <a:effectLst/>
              <a:latin typeface="Arial" pitchFamily="34" charset="0"/>
            </a:endParaRPr>
          </a:p>
        </p:txBody>
      </p:sp>
      <p:sp>
        <p:nvSpPr>
          <p:cNvPr id="409978" name="Rectangle 378"/>
          <p:cNvSpPr>
            <a:spLocks noChangeArrowheads="1"/>
          </p:cNvSpPr>
          <p:nvPr/>
        </p:nvSpPr>
        <p:spPr bwMode="auto">
          <a:xfrm>
            <a:off x="7821613" y="1620838"/>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essentiality</a:t>
            </a:r>
            <a:endParaRPr kumimoji="0" lang="en-US" sz="1800" b="0" i="0" u="none" strike="noStrike" cap="none" normalizeH="0" baseline="0" smtClean="0">
              <a:ln>
                <a:noFill/>
              </a:ln>
              <a:solidFill>
                <a:schemeClr val="tx1"/>
              </a:solidFill>
              <a:effectLst/>
              <a:latin typeface="Arial" pitchFamily="34" charset="0"/>
            </a:endParaRPr>
          </a:p>
        </p:txBody>
      </p:sp>
      <p:sp>
        <p:nvSpPr>
          <p:cNvPr id="409979" name="Rectangle 379"/>
          <p:cNvSpPr>
            <a:spLocks noChangeArrowheads="1"/>
          </p:cNvSpPr>
          <p:nvPr/>
        </p:nvSpPr>
        <p:spPr bwMode="auto">
          <a:xfrm>
            <a:off x="7867650" y="2609850"/>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80" name="Rectangle 380"/>
          <p:cNvSpPr>
            <a:spLocks noChangeArrowheads="1"/>
          </p:cNvSpPr>
          <p:nvPr/>
        </p:nvSpPr>
        <p:spPr bwMode="auto">
          <a:xfrm>
            <a:off x="7791450" y="2852738"/>
            <a:ext cx="10429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phenotypes</a:t>
            </a:r>
            <a:endParaRPr kumimoji="0" lang="en-US" sz="1800" b="0" i="0" u="none" strike="noStrike" cap="none" normalizeH="0" baseline="0" smtClean="0">
              <a:ln>
                <a:noFill/>
              </a:ln>
              <a:solidFill>
                <a:schemeClr val="tx1"/>
              </a:solidFill>
              <a:effectLst/>
              <a:latin typeface="Arial" pitchFamily="34" charset="0"/>
            </a:endParaRPr>
          </a:p>
        </p:txBody>
      </p:sp>
      <p:pic>
        <p:nvPicPr>
          <p:cNvPr id="409981" name="Picture 381"/>
          <p:cNvPicPr>
            <a:picLocks noChangeAspect="1" noChangeArrowheads="1"/>
          </p:cNvPicPr>
          <p:nvPr/>
        </p:nvPicPr>
        <p:blipFill>
          <a:blip r:embed="rId3"/>
          <a:srcRect/>
          <a:stretch>
            <a:fillRect/>
          </a:stretch>
        </p:blipFill>
        <p:spPr bwMode="auto">
          <a:xfrm>
            <a:off x="5803900" y="2219325"/>
            <a:ext cx="1362075" cy="727075"/>
          </a:xfrm>
          <a:prstGeom prst="rect">
            <a:avLst/>
          </a:prstGeom>
          <a:noFill/>
          <a:ln w="9525">
            <a:noFill/>
            <a:miter lim="800000"/>
            <a:headEnd/>
            <a:tailEnd/>
          </a:ln>
        </p:spPr>
      </p:pic>
      <p:sp>
        <p:nvSpPr>
          <p:cNvPr id="409982" name="Rectangle 382"/>
          <p:cNvSpPr>
            <a:spLocks noChangeArrowheads="1"/>
          </p:cNvSpPr>
          <p:nvPr/>
        </p:nvSpPr>
        <p:spPr bwMode="auto">
          <a:xfrm>
            <a:off x="6629400" y="2257425"/>
            <a:ext cx="438150" cy="4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3" name="Rectangle 383"/>
          <p:cNvSpPr>
            <a:spLocks noChangeArrowheads="1"/>
          </p:cNvSpPr>
          <p:nvPr/>
        </p:nvSpPr>
        <p:spPr bwMode="auto">
          <a:xfrm>
            <a:off x="5811838" y="2922588"/>
            <a:ext cx="211137"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4" name="Rectangle 384"/>
          <p:cNvSpPr>
            <a:spLocks noChangeArrowheads="1"/>
          </p:cNvSpPr>
          <p:nvPr/>
        </p:nvSpPr>
        <p:spPr bwMode="auto">
          <a:xfrm>
            <a:off x="5795963" y="2181225"/>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5" name="Rectangle 385"/>
          <p:cNvSpPr>
            <a:spLocks noChangeArrowheads="1"/>
          </p:cNvSpPr>
          <p:nvPr/>
        </p:nvSpPr>
        <p:spPr bwMode="auto">
          <a:xfrm>
            <a:off x="5795963" y="2922588"/>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6" name="Rectangle 386"/>
          <p:cNvSpPr>
            <a:spLocks noChangeArrowheads="1"/>
          </p:cNvSpPr>
          <p:nvPr/>
        </p:nvSpPr>
        <p:spPr bwMode="auto">
          <a:xfrm>
            <a:off x="5751513" y="2211388"/>
            <a:ext cx="60325" cy="757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7" name="Rectangle 387"/>
          <p:cNvSpPr>
            <a:spLocks noChangeArrowheads="1"/>
          </p:cNvSpPr>
          <p:nvPr/>
        </p:nvSpPr>
        <p:spPr bwMode="auto">
          <a:xfrm>
            <a:off x="7127875" y="2227263"/>
            <a:ext cx="76200" cy="7413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8" name="Freeform 388"/>
          <p:cNvSpPr>
            <a:spLocks noEditPoints="1"/>
          </p:cNvSpPr>
          <p:nvPr/>
        </p:nvSpPr>
        <p:spPr bwMode="auto">
          <a:xfrm>
            <a:off x="5721350" y="2151063"/>
            <a:ext cx="1527175" cy="863600"/>
          </a:xfrm>
          <a:custGeom>
            <a:avLst/>
            <a:gdLst/>
            <a:ahLst/>
            <a:cxnLst>
              <a:cxn ang="0">
                <a:pos x="3" y="128"/>
              </a:cxn>
              <a:cxn ang="0">
                <a:pos x="13" y="98"/>
              </a:cxn>
              <a:cxn ang="0">
                <a:pos x="46" y="48"/>
              </a:cxn>
              <a:cxn ang="0">
                <a:pos x="96" y="14"/>
              </a:cxn>
              <a:cxn ang="0">
                <a:pos x="126" y="4"/>
              </a:cxn>
              <a:cxn ang="0">
                <a:pos x="158" y="0"/>
              </a:cxn>
              <a:cxn ang="0">
                <a:pos x="1490" y="3"/>
              </a:cxn>
              <a:cxn ang="0">
                <a:pos x="1520" y="13"/>
              </a:cxn>
              <a:cxn ang="0">
                <a:pos x="1570" y="46"/>
              </a:cxn>
              <a:cxn ang="0">
                <a:pos x="1603" y="96"/>
              </a:cxn>
              <a:cxn ang="0">
                <a:pos x="1613" y="126"/>
              </a:cxn>
              <a:cxn ang="0">
                <a:pos x="1616" y="158"/>
              </a:cxn>
              <a:cxn ang="0">
                <a:pos x="1613" y="786"/>
              </a:cxn>
              <a:cxn ang="0">
                <a:pos x="1604" y="816"/>
              </a:cxn>
              <a:cxn ang="0">
                <a:pos x="1572" y="866"/>
              </a:cxn>
              <a:cxn ang="0">
                <a:pos x="1522" y="899"/>
              </a:cxn>
              <a:cxn ang="0">
                <a:pos x="1492" y="909"/>
              </a:cxn>
              <a:cxn ang="0">
                <a:pos x="1460" y="912"/>
              </a:cxn>
              <a:cxn ang="0">
                <a:pos x="128" y="909"/>
              </a:cxn>
              <a:cxn ang="0">
                <a:pos x="98" y="900"/>
              </a:cxn>
              <a:cxn ang="0">
                <a:pos x="48" y="868"/>
              </a:cxn>
              <a:cxn ang="0">
                <a:pos x="14" y="818"/>
              </a:cxn>
              <a:cxn ang="0">
                <a:pos x="4" y="788"/>
              </a:cxn>
              <a:cxn ang="0">
                <a:pos x="0" y="756"/>
              </a:cxn>
              <a:cxn ang="0">
                <a:pos x="16" y="755"/>
              </a:cxn>
              <a:cxn ang="0">
                <a:pos x="19" y="783"/>
              </a:cxn>
              <a:cxn ang="0">
                <a:pos x="27" y="809"/>
              </a:cxn>
              <a:cxn ang="0">
                <a:pos x="57" y="855"/>
              </a:cxn>
              <a:cxn ang="0">
                <a:pos x="103" y="885"/>
              </a:cxn>
              <a:cxn ang="0">
                <a:pos x="129" y="893"/>
              </a:cxn>
              <a:cxn ang="0">
                <a:pos x="1459" y="896"/>
              </a:cxn>
              <a:cxn ang="0">
                <a:pos x="1487" y="894"/>
              </a:cxn>
              <a:cxn ang="0">
                <a:pos x="1513" y="886"/>
              </a:cxn>
              <a:cxn ang="0">
                <a:pos x="1559" y="857"/>
              </a:cxn>
              <a:cxn ang="0">
                <a:pos x="1589" y="811"/>
              </a:cxn>
              <a:cxn ang="0">
                <a:pos x="1597" y="785"/>
              </a:cxn>
              <a:cxn ang="0">
                <a:pos x="1600" y="159"/>
              </a:cxn>
              <a:cxn ang="0">
                <a:pos x="1598" y="131"/>
              </a:cxn>
              <a:cxn ang="0">
                <a:pos x="1590" y="105"/>
              </a:cxn>
              <a:cxn ang="0">
                <a:pos x="1561" y="59"/>
              </a:cxn>
              <a:cxn ang="0">
                <a:pos x="1515" y="28"/>
              </a:cxn>
              <a:cxn ang="0">
                <a:pos x="1489" y="19"/>
              </a:cxn>
              <a:cxn ang="0">
                <a:pos x="159" y="16"/>
              </a:cxn>
              <a:cxn ang="0">
                <a:pos x="131" y="19"/>
              </a:cxn>
              <a:cxn ang="0">
                <a:pos x="105" y="27"/>
              </a:cxn>
              <a:cxn ang="0">
                <a:pos x="59" y="57"/>
              </a:cxn>
              <a:cxn ang="0">
                <a:pos x="28" y="103"/>
              </a:cxn>
              <a:cxn ang="0">
                <a:pos x="19" y="129"/>
              </a:cxn>
              <a:cxn ang="0">
                <a:pos x="16" y="755"/>
              </a:cxn>
            </a:cxnLst>
            <a:rect l="0" t="0" r="r" b="b"/>
            <a:pathLst>
              <a:path w="1616"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59" y="0"/>
                </a:lnTo>
                <a:lnTo>
                  <a:pt x="1490" y="3"/>
                </a:lnTo>
                <a:cubicBezTo>
                  <a:pt x="1491" y="4"/>
                  <a:pt x="1491" y="4"/>
                  <a:pt x="1492" y="4"/>
                </a:cubicBezTo>
                <a:lnTo>
                  <a:pt x="1520" y="13"/>
                </a:lnTo>
                <a:cubicBezTo>
                  <a:pt x="1521" y="13"/>
                  <a:pt x="1521" y="13"/>
                  <a:pt x="1522" y="14"/>
                </a:cubicBezTo>
                <a:lnTo>
                  <a:pt x="1570" y="46"/>
                </a:lnTo>
                <a:cubicBezTo>
                  <a:pt x="1571" y="46"/>
                  <a:pt x="1572" y="47"/>
                  <a:pt x="1572" y="48"/>
                </a:cubicBezTo>
                <a:lnTo>
                  <a:pt x="1603" y="96"/>
                </a:lnTo>
                <a:cubicBezTo>
                  <a:pt x="1604" y="97"/>
                  <a:pt x="1604" y="97"/>
                  <a:pt x="1604" y="98"/>
                </a:cubicBezTo>
                <a:lnTo>
                  <a:pt x="1613" y="126"/>
                </a:lnTo>
                <a:cubicBezTo>
                  <a:pt x="1613" y="127"/>
                  <a:pt x="1613" y="127"/>
                  <a:pt x="1613" y="128"/>
                </a:cubicBezTo>
                <a:lnTo>
                  <a:pt x="1616" y="158"/>
                </a:lnTo>
                <a:lnTo>
                  <a:pt x="1616" y="755"/>
                </a:lnTo>
                <a:lnTo>
                  <a:pt x="1613" y="786"/>
                </a:lnTo>
                <a:cubicBezTo>
                  <a:pt x="1613" y="787"/>
                  <a:pt x="1613" y="787"/>
                  <a:pt x="1613" y="788"/>
                </a:cubicBezTo>
                <a:lnTo>
                  <a:pt x="1604" y="816"/>
                </a:lnTo>
                <a:cubicBezTo>
                  <a:pt x="1604" y="817"/>
                  <a:pt x="1604" y="817"/>
                  <a:pt x="1603" y="818"/>
                </a:cubicBezTo>
                <a:lnTo>
                  <a:pt x="1572" y="866"/>
                </a:lnTo>
                <a:cubicBezTo>
                  <a:pt x="1572" y="867"/>
                  <a:pt x="1571" y="868"/>
                  <a:pt x="1570" y="868"/>
                </a:cubicBezTo>
                <a:lnTo>
                  <a:pt x="1522" y="899"/>
                </a:lnTo>
                <a:cubicBezTo>
                  <a:pt x="1521" y="900"/>
                  <a:pt x="1521" y="900"/>
                  <a:pt x="1520" y="900"/>
                </a:cubicBezTo>
                <a:lnTo>
                  <a:pt x="1492" y="909"/>
                </a:lnTo>
                <a:cubicBezTo>
                  <a:pt x="1491" y="909"/>
                  <a:pt x="1491" y="909"/>
                  <a:pt x="1490" y="909"/>
                </a:cubicBezTo>
                <a:lnTo>
                  <a:pt x="1460"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59" y="896"/>
                </a:lnTo>
                <a:lnTo>
                  <a:pt x="1489" y="893"/>
                </a:lnTo>
                <a:lnTo>
                  <a:pt x="1487" y="894"/>
                </a:lnTo>
                <a:lnTo>
                  <a:pt x="1515" y="885"/>
                </a:lnTo>
                <a:lnTo>
                  <a:pt x="1513" y="886"/>
                </a:lnTo>
                <a:lnTo>
                  <a:pt x="1561" y="855"/>
                </a:lnTo>
                <a:lnTo>
                  <a:pt x="1559" y="857"/>
                </a:lnTo>
                <a:lnTo>
                  <a:pt x="1590" y="809"/>
                </a:lnTo>
                <a:lnTo>
                  <a:pt x="1589" y="811"/>
                </a:lnTo>
                <a:lnTo>
                  <a:pt x="1598" y="783"/>
                </a:lnTo>
                <a:lnTo>
                  <a:pt x="1597" y="785"/>
                </a:lnTo>
                <a:lnTo>
                  <a:pt x="1600" y="755"/>
                </a:lnTo>
                <a:lnTo>
                  <a:pt x="1600" y="159"/>
                </a:lnTo>
                <a:lnTo>
                  <a:pt x="1597" y="129"/>
                </a:lnTo>
                <a:lnTo>
                  <a:pt x="1598" y="131"/>
                </a:lnTo>
                <a:lnTo>
                  <a:pt x="1589" y="103"/>
                </a:lnTo>
                <a:lnTo>
                  <a:pt x="1590" y="105"/>
                </a:lnTo>
                <a:lnTo>
                  <a:pt x="1559" y="57"/>
                </a:lnTo>
                <a:lnTo>
                  <a:pt x="1561" y="59"/>
                </a:lnTo>
                <a:lnTo>
                  <a:pt x="1513" y="27"/>
                </a:lnTo>
                <a:lnTo>
                  <a:pt x="1515" y="28"/>
                </a:lnTo>
                <a:lnTo>
                  <a:pt x="1487" y="19"/>
                </a:lnTo>
                <a:lnTo>
                  <a:pt x="1489" y="19"/>
                </a:lnTo>
                <a:lnTo>
                  <a:pt x="1459"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9" name="Freeform 389"/>
          <p:cNvSpPr>
            <a:spLocks noEditPoints="1"/>
          </p:cNvSpPr>
          <p:nvPr/>
        </p:nvSpPr>
        <p:spPr bwMode="auto">
          <a:xfrm>
            <a:off x="5751513" y="2211388"/>
            <a:ext cx="1466850" cy="757237"/>
          </a:xfrm>
          <a:custGeom>
            <a:avLst/>
            <a:gdLst/>
            <a:ahLst/>
            <a:cxnLst>
              <a:cxn ang="0">
                <a:pos x="1" y="138"/>
              </a:cxn>
              <a:cxn ang="0">
                <a:pos x="12" y="84"/>
              </a:cxn>
              <a:cxn ang="0">
                <a:pos x="43" y="41"/>
              </a:cxn>
              <a:cxn ang="0">
                <a:pos x="87" y="11"/>
              </a:cxn>
              <a:cxn ang="0">
                <a:pos x="139" y="0"/>
              </a:cxn>
              <a:cxn ang="0">
                <a:pos x="1416" y="1"/>
              </a:cxn>
              <a:cxn ang="0">
                <a:pos x="1470" y="12"/>
              </a:cxn>
              <a:cxn ang="0">
                <a:pos x="1513" y="43"/>
              </a:cxn>
              <a:cxn ang="0">
                <a:pos x="1542" y="87"/>
              </a:cxn>
              <a:cxn ang="0">
                <a:pos x="1552" y="139"/>
              </a:cxn>
              <a:cxn ang="0">
                <a:pos x="1552" y="664"/>
              </a:cxn>
              <a:cxn ang="0">
                <a:pos x="1541" y="718"/>
              </a:cxn>
              <a:cxn ang="0">
                <a:pos x="1511" y="761"/>
              </a:cxn>
              <a:cxn ang="0">
                <a:pos x="1467" y="790"/>
              </a:cxn>
              <a:cxn ang="0">
                <a:pos x="1414" y="800"/>
              </a:cxn>
              <a:cxn ang="0">
                <a:pos x="138" y="800"/>
              </a:cxn>
              <a:cxn ang="0">
                <a:pos x="84" y="789"/>
              </a:cxn>
              <a:cxn ang="0">
                <a:pos x="41" y="759"/>
              </a:cxn>
              <a:cxn ang="0">
                <a:pos x="11" y="715"/>
              </a:cxn>
              <a:cxn ang="0">
                <a:pos x="0" y="662"/>
              </a:cxn>
              <a:cxn ang="0">
                <a:pos x="16" y="662"/>
              </a:cxn>
              <a:cxn ang="0">
                <a:pos x="26" y="712"/>
              </a:cxn>
              <a:cxn ang="0">
                <a:pos x="54" y="750"/>
              </a:cxn>
              <a:cxn ang="0">
                <a:pos x="93" y="776"/>
              </a:cxn>
              <a:cxn ang="0">
                <a:pos x="141" y="785"/>
              </a:cxn>
              <a:cxn ang="0">
                <a:pos x="1414" y="784"/>
              </a:cxn>
              <a:cxn ang="0">
                <a:pos x="1464" y="775"/>
              </a:cxn>
              <a:cxn ang="0">
                <a:pos x="1502" y="748"/>
              </a:cxn>
              <a:cxn ang="0">
                <a:pos x="1528" y="709"/>
              </a:cxn>
              <a:cxn ang="0">
                <a:pos x="1537" y="661"/>
              </a:cxn>
              <a:cxn ang="0">
                <a:pos x="1536" y="139"/>
              </a:cxn>
              <a:cxn ang="0">
                <a:pos x="1527" y="90"/>
              </a:cxn>
              <a:cxn ang="0">
                <a:pos x="1500" y="52"/>
              </a:cxn>
              <a:cxn ang="0">
                <a:pos x="1461" y="25"/>
              </a:cxn>
              <a:cxn ang="0">
                <a:pos x="1413" y="16"/>
              </a:cxn>
              <a:cxn ang="0">
                <a:pos x="139" y="16"/>
              </a:cxn>
              <a:cxn ang="0">
                <a:pos x="90" y="26"/>
              </a:cxn>
              <a:cxn ang="0">
                <a:pos x="52" y="54"/>
              </a:cxn>
              <a:cxn ang="0">
                <a:pos x="25" y="93"/>
              </a:cxn>
              <a:cxn ang="0">
                <a:pos x="16" y="141"/>
              </a:cxn>
              <a:cxn ang="0">
                <a:pos x="16" y="662"/>
              </a:cxn>
            </a:cxnLst>
            <a:rect l="0" t="0" r="r" b="b"/>
            <a:pathLst>
              <a:path w="1552" h="800">
                <a:moveTo>
                  <a:pt x="0" y="139"/>
                </a:moveTo>
                <a:cubicBezTo>
                  <a:pt x="0" y="139"/>
                  <a:pt x="1"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1"/>
                  <a:pt x="139" y="0"/>
                  <a:pt x="139" y="0"/>
                </a:cubicBezTo>
                <a:lnTo>
                  <a:pt x="1414" y="0"/>
                </a:lnTo>
                <a:cubicBezTo>
                  <a:pt x="1415" y="0"/>
                  <a:pt x="1415" y="1"/>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4"/>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1" y="664"/>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0" name="Freeform 390"/>
          <p:cNvSpPr>
            <a:spLocks/>
          </p:cNvSpPr>
          <p:nvPr/>
        </p:nvSpPr>
        <p:spPr bwMode="auto">
          <a:xfrm>
            <a:off x="6356350"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1" name="Freeform 391"/>
          <p:cNvSpPr>
            <a:spLocks/>
          </p:cNvSpPr>
          <p:nvPr/>
        </p:nvSpPr>
        <p:spPr bwMode="auto">
          <a:xfrm>
            <a:off x="64023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2" name="Freeform 392"/>
          <p:cNvSpPr>
            <a:spLocks/>
          </p:cNvSpPr>
          <p:nvPr/>
        </p:nvSpPr>
        <p:spPr bwMode="auto">
          <a:xfrm>
            <a:off x="676433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3" name="Freeform 393"/>
          <p:cNvSpPr>
            <a:spLocks/>
          </p:cNvSpPr>
          <p:nvPr/>
        </p:nvSpPr>
        <p:spPr bwMode="auto">
          <a:xfrm>
            <a:off x="681037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4" name="Freeform 394"/>
          <p:cNvSpPr>
            <a:spLocks/>
          </p:cNvSpPr>
          <p:nvPr/>
        </p:nvSpPr>
        <p:spPr bwMode="auto">
          <a:xfrm>
            <a:off x="58562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5" name="Freeform 395"/>
          <p:cNvSpPr>
            <a:spLocks/>
          </p:cNvSpPr>
          <p:nvPr/>
        </p:nvSpPr>
        <p:spPr bwMode="auto">
          <a:xfrm>
            <a:off x="590232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6" name="Freeform 396"/>
          <p:cNvSpPr>
            <a:spLocks/>
          </p:cNvSpPr>
          <p:nvPr/>
        </p:nvSpPr>
        <p:spPr bwMode="auto">
          <a:xfrm>
            <a:off x="597852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7" name="Freeform 397"/>
          <p:cNvSpPr>
            <a:spLocks/>
          </p:cNvSpPr>
          <p:nvPr/>
        </p:nvSpPr>
        <p:spPr bwMode="auto">
          <a:xfrm>
            <a:off x="602297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8" name="Freeform 398"/>
          <p:cNvSpPr>
            <a:spLocks/>
          </p:cNvSpPr>
          <p:nvPr/>
        </p:nvSpPr>
        <p:spPr bwMode="auto">
          <a:xfrm>
            <a:off x="665956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9" name="Freeform 399"/>
          <p:cNvSpPr>
            <a:spLocks/>
          </p:cNvSpPr>
          <p:nvPr/>
        </p:nvSpPr>
        <p:spPr bwMode="auto">
          <a:xfrm>
            <a:off x="670401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0" name="Freeform 400"/>
          <p:cNvSpPr>
            <a:spLocks noEditPoints="1"/>
          </p:cNvSpPr>
          <p:nvPr/>
        </p:nvSpPr>
        <p:spPr bwMode="auto">
          <a:xfrm>
            <a:off x="5978525" y="2854325"/>
            <a:ext cx="79375" cy="241300"/>
          </a:xfrm>
          <a:custGeom>
            <a:avLst/>
            <a:gdLst/>
            <a:ahLst/>
            <a:cxnLst>
              <a:cxn ang="0">
                <a:pos x="19" y="152"/>
              </a:cxn>
              <a:cxn ang="0">
                <a:pos x="20" y="39"/>
              </a:cxn>
              <a:cxn ang="0">
                <a:pos x="29" y="39"/>
              </a:cxn>
              <a:cxn ang="0">
                <a:pos x="28" y="152"/>
              </a:cxn>
              <a:cxn ang="0">
                <a:pos x="19" y="152"/>
              </a:cxn>
              <a:cxn ang="0">
                <a:pos x="0" y="51"/>
              </a:cxn>
              <a:cxn ang="0">
                <a:pos x="25" y="0"/>
              </a:cxn>
              <a:cxn ang="0">
                <a:pos x="50" y="52"/>
              </a:cxn>
              <a:cxn ang="0">
                <a:pos x="0" y="51"/>
              </a:cxn>
            </a:cxnLst>
            <a:rect l="0" t="0" r="r" b="b"/>
            <a:pathLst>
              <a:path w="50" h="152">
                <a:moveTo>
                  <a:pt x="19" y="152"/>
                </a:moveTo>
                <a:lnTo>
                  <a:pt x="20" y="39"/>
                </a:lnTo>
                <a:lnTo>
                  <a:pt x="29" y="39"/>
                </a:lnTo>
                <a:lnTo>
                  <a:pt x="28" y="152"/>
                </a:lnTo>
                <a:lnTo>
                  <a:pt x="19" y="152"/>
                </a:lnTo>
                <a:close/>
                <a:moveTo>
                  <a:pt x="0" y="51"/>
                </a:moveTo>
                <a:lnTo>
                  <a:pt x="25" y="0"/>
                </a:lnTo>
                <a:lnTo>
                  <a:pt x="50" y="52"/>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1" name="Freeform 401"/>
          <p:cNvSpPr>
            <a:spLocks noEditPoints="1"/>
          </p:cNvSpPr>
          <p:nvPr/>
        </p:nvSpPr>
        <p:spPr bwMode="auto">
          <a:xfrm>
            <a:off x="6659563" y="2884488"/>
            <a:ext cx="79375" cy="241300"/>
          </a:xfrm>
          <a:custGeom>
            <a:avLst/>
            <a:gdLst/>
            <a:ahLst/>
            <a:cxnLst>
              <a:cxn ang="0">
                <a:pos x="28" y="0"/>
              </a:cxn>
              <a:cxn ang="0">
                <a:pos x="29" y="114"/>
              </a:cxn>
              <a:cxn ang="0">
                <a:pos x="20" y="114"/>
              </a:cxn>
              <a:cxn ang="0">
                <a:pos x="19" y="1"/>
              </a:cxn>
              <a:cxn ang="0">
                <a:pos x="28" y="0"/>
              </a:cxn>
              <a:cxn ang="0">
                <a:pos x="50" y="101"/>
              </a:cxn>
              <a:cxn ang="0">
                <a:pos x="25" y="152"/>
              </a:cxn>
              <a:cxn ang="0">
                <a:pos x="0" y="101"/>
              </a:cxn>
              <a:cxn ang="0">
                <a:pos x="50" y="101"/>
              </a:cxn>
            </a:cxnLst>
            <a:rect l="0" t="0" r="r" b="b"/>
            <a:pathLst>
              <a:path w="50" h="152">
                <a:moveTo>
                  <a:pt x="28" y="0"/>
                </a:moveTo>
                <a:lnTo>
                  <a:pt x="29" y="114"/>
                </a:lnTo>
                <a:lnTo>
                  <a:pt x="20" y="114"/>
                </a:lnTo>
                <a:lnTo>
                  <a:pt x="19" y="1"/>
                </a:lnTo>
                <a:lnTo>
                  <a:pt x="28" y="0"/>
                </a:lnTo>
                <a:close/>
                <a:moveTo>
                  <a:pt x="50" y="101"/>
                </a:moveTo>
                <a:lnTo>
                  <a:pt x="25" y="152"/>
                </a:lnTo>
                <a:lnTo>
                  <a:pt x="0" y="101"/>
                </a:lnTo>
                <a:lnTo>
                  <a:pt x="50" y="10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2" name="Freeform 402"/>
          <p:cNvSpPr>
            <a:spLocks noEditPoints="1"/>
          </p:cNvSpPr>
          <p:nvPr/>
        </p:nvSpPr>
        <p:spPr bwMode="auto">
          <a:xfrm>
            <a:off x="6780213" y="2082800"/>
            <a:ext cx="79375" cy="242887"/>
          </a:xfrm>
          <a:custGeom>
            <a:avLst/>
            <a:gdLst/>
            <a:ahLst/>
            <a:cxnLst>
              <a:cxn ang="0">
                <a:pos x="28" y="0"/>
              </a:cxn>
              <a:cxn ang="0">
                <a:pos x="30" y="115"/>
              </a:cxn>
              <a:cxn ang="0">
                <a:pos x="20" y="115"/>
              </a:cxn>
              <a:cxn ang="0">
                <a:pos x="19" y="1"/>
              </a:cxn>
              <a:cxn ang="0">
                <a:pos x="28" y="0"/>
              </a:cxn>
              <a:cxn ang="0">
                <a:pos x="50" y="102"/>
              </a:cxn>
              <a:cxn ang="0">
                <a:pos x="25" y="153"/>
              </a:cxn>
              <a:cxn ang="0">
                <a:pos x="0" y="102"/>
              </a:cxn>
              <a:cxn ang="0">
                <a:pos x="50" y="102"/>
              </a:cxn>
            </a:cxnLst>
            <a:rect l="0" t="0" r="r" b="b"/>
            <a:pathLst>
              <a:path w="50" h="153">
                <a:moveTo>
                  <a:pt x="28" y="0"/>
                </a:moveTo>
                <a:lnTo>
                  <a:pt x="30" y="115"/>
                </a:lnTo>
                <a:lnTo>
                  <a:pt x="20" y="115"/>
                </a:lnTo>
                <a:lnTo>
                  <a:pt x="19" y="1"/>
                </a:lnTo>
                <a:lnTo>
                  <a:pt x="28" y="0"/>
                </a:lnTo>
                <a:close/>
                <a:moveTo>
                  <a:pt x="50" y="102"/>
                </a:moveTo>
                <a:lnTo>
                  <a:pt x="25" y="153"/>
                </a:lnTo>
                <a:lnTo>
                  <a:pt x="0" y="102"/>
                </a:lnTo>
                <a:lnTo>
                  <a:pt x="50"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3" name="Freeform 403"/>
          <p:cNvSpPr>
            <a:spLocks noEditPoints="1"/>
          </p:cNvSpPr>
          <p:nvPr/>
        </p:nvSpPr>
        <p:spPr bwMode="auto">
          <a:xfrm>
            <a:off x="5872163" y="2082800"/>
            <a:ext cx="80962" cy="242887"/>
          </a:xfrm>
          <a:custGeom>
            <a:avLst/>
            <a:gdLst/>
            <a:ahLst/>
            <a:cxnLst>
              <a:cxn ang="0">
                <a:pos x="29" y="0"/>
              </a:cxn>
              <a:cxn ang="0">
                <a:pos x="30" y="115"/>
              </a:cxn>
              <a:cxn ang="0">
                <a:pos x="20" y="115"/>
              </a:cxn>
              <a:cxn ang="0">
                <a:pos x="19" y="1"/>
              </a:cxn>
              <a:cxn ang="0">
                <a:pos x="29" y="0"/>
              </a:cxn>
              <a:cxn ang="0">
                <a:pos x="51" y="102"/>
              </a:cxn>
              <a:cxn ang="0">
                <a:pos x="26" y="153"/>
              </a:cxn>
              <a:cxn ang="0">
                <a:pos x="0" y="102"/>
              </a:cxn>
              <a:cxn ang="0">
                <a:pos x="51" y="102"/>
              </a:cxn>
            </a:cxnLst>
            <a:rect l="0" t="0" r="r" b="b"/>
            <a:pathLst>
              <a:path w="51" h="153">
                <a:moveTo>
                  <a:pt x="29" y="0"/>
                </a:moveTo>
                <a:lnTo>
                  <a:pt x="30" y="115"/>
                </a:lnTo>
                <a:lnTo>
                  <a:pt x="20" y="115"/>
                </a:lnTo>
                <a:lnTo>
                  <a:pt x="19" y="1"/>
                </a:lnTo>
                <a:lnTo>
                  <a:pt x="29" y="0"/>
                </a:lnTo>
                <a:close/>
                <a:moveTo>
                  <a:pt x="51" y="102"/>
                </a:moveTo>
                <a:lnTo>
                  <a:pt x="26" y="153"/>
                </a:lnTo>
                <a:lnTo>
                  <a:pt x="0" y="102"/>
                </a:lnTo>
                <a:lnTo>
                  <a:pt x="51"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4" name="Freeform 404"/>
          <p:cNvSpPr>
            <a:spLocks noEditPoints="1"/>
          </p:cNvSpPr>
          <p:nvPr/>
        </p:nvSpPr>
        <p:spPr bwMode="auto">
          <a:xfrm>
            <a:off x="6370638" y="2052638"/>
            <a:ext cx="80962" cy="241300"/>
          </a:xfrm>
          <a:custGeom>
            <a:avLst/>
            <a:gdLst/>
            <a:ahLst/>
            <a:cxnLst>
              <a:cxn ang="0">
                <a:pos x="20" y="152"/>
              </a:cxn>
              <a:cxn ang="0">
                <a:pos x="21" y="38"/>
              </a:cxn>
              <a:cxn ang="0">
                <a:pos x="30" y="39"/>
              </a:cxn>
              <a:cxn ang="0">
                <a:pos x="29" y="152"/>
              </a:cxn>
              <a:cxn ang="0">
                <a:pos x="20" y="152"/>
              </a:cxn>
              <a:cxn ang="0">
                <a:pos x="0" y="51"/>
              </a:cxn>
              <a:cxn ang="0">
                <a:pos x="26" y="0"/>
              </a:cxn>
              <a:cxn ang="0">
                <a:pos x="51" y="51"/>
              </a:cxn>
              <a:cxn ang="0">
                <a:pos x="0" y="51"/>
              </a:cxn>
            </a:cxnLst>
            <a:rect l="0" t="0" r="r" b="b"/>
            <a:pathLst>
              <a:path w="51" h="152">
                <a:moveTo>
                  <a:pt x="20" y="152"/>
                </a:moveTo>
                <a:lnTo>
                  <a:pt x="21" y="38"/>
                </a:lnTo>
                <a:lnTo>
                  <a:pt x="30" y="39"/>
                </a:lnTo>
                <a:lnTo>
                  <a:pt x="29" y="152"/>
                </a:lnTo>
                <a:lnTo>
                  <a:pt x="20" y="152"/>
                </a:lnTo>
                <a:close/>
                <a:moveTo>
                  <a:pt x="0" y="51"/>
                </a:moveTo>
                <a:lnTo>
                  <a:pt x="26" y="0"/>
                </a:lnTo>
                <a:lnTo>
                  <a:pt x="51" y="51"/>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5" name="Rectangle 405"/>
          <p:cNvSpPr>
            <a:spLocks noChangeArrowheads="1"/>
          </p:cNvSpPr>
          <p:nvPr/>
        </p:nvSpPr>
        <p:spPr bwMode="auto">
          <a:xfrm>
            <a:off x="5694363" y="1308100"/>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6" name="Rectangle 406"/>
          <p:cNvSpPr>
            <a:spLocks noChangeArrowheads="1"/>
          </p:cNvSpPr>
          <p:nvPr/>
        </p:nvSpPr>
        <p:spPr bwMode="auto">
          <a:xfrm>
            <a:off x="5770563" y="1308100"/>
            <a:ext cx="1181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965 reactions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07" name="Rectangle 407"/>
          <p:cNvSpPr>
            <a:spLocks noChangeArrowheads="1"/>
          </p:cNvSpPr>
          <p:nvPr/>
        </p:nvSpPr>
        <p:spPr bwMode="auto">
          <a:xfrm>
            <a:off x="5694363" y="1550988"/>
            <a:ext cx="16668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8" name="Rectangle 408"/>
          <p:cNvSpPr>
            <a:spLocks noChangeArrowheads="1"/>
          </p:cNvSpPr>
          <p:nvPr/>
        </p:nvSpPr>
        <p:spPr bwMode="auto">
          <a:xfrm>
            <a:off x="5770563" y="1550988"/>
            <a:ext cx="9239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688 genes</a:t>
            </a:r>
            <a:endParaRPr kumimoji="0" lang="en-US" sz="1800" b="0" i="0" u="none" strike="noStrike" cap="none" normalizeH="0" baseline="0" smtClean="0">
              <a:ln>
                <a:noFill/>
              </a:ln>
              <a:solidFill>
                <a:schemeClr val="tx1"/>
              </a:solidFill>
              <a:effectLst/>
              <a:latin typeface="Arial" pitchFamily="34" charset="0"/>
            </a:endParaRPr>
          </a:p>
        </p:txBody>
      </p:sp>
      <p:sp>
        <p:nvSpPr>
          <p:cNvPr id="410009" name="Rectangle 409"/>
          <p:cNvSpPr>
            <a:spLocks noChangeArrowheads="1"/>
          </p:cNvSpPr>
          <p:nvPr/>
        </p:nvSpPr>
        <p:spPr bwMode="auto">
          <a:xfrm>
            <a:off x="5694363" y="1792288"/>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0" name="Rectangle 410"/>
          <p:cNvSpPr>
            <a:spLocks noChangeArrowheads="1"/>
          </p:cNvSpPr>
          <p:nvPr/>
        </p:nvSpPr>
        <p:spPr bwMode="auto">
          <a:xfrm>
            <a:off x="5770563" y="1792288"/>
            <a:ext cx="139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876 metabolites</a:t>
            </a:r>
            <a:endParaRPr kumimoji="0" lang="en-US" sz="1800" b="0" i="0" u="none" strike="noStrike" cap="none" normalizeH="0" baseline="0" smtClean="0">
              <a:ln>
                <a:noFill/>
              </a:ln>
              <a:solidFill>
                <a:schemeClr val="tx1"/>
              </a:solidFill>
              <a:effectLst/>
              <a:latin typeface="Arial" pitchFamily="34" charset="0"/>
            </a:endParaRPr>
          </a:p>
        </p:txBody>
      </p:sp>
      <p:sp>
        <p:nvSpPr>
          <p:cNvPr id="410011" name="Freeform 411"/>
          <p:cNvSpPr>
            <a:spLocks noEditPoints="1"/>
          </p:cNvSpPr>
          <p:nvPr/>
        </p:nvSpPr>
        <p:spPr bwMode="auto">
          <a:xfrm>
            <a:off x="7234238" y="1622425"/>
            <a:ext cx="542925" cy="1016000"/>
          </a:xfrm>
          <a:custGeom>
            <a:avLst/>
            <a:gdLst/>
            <a:ahLst/>
            <a:cxnLst>
              <a:cxn ang="0">
                <a:pos x="0" y="947"/>
              </a:cxn>
              <a:cxn ang="0">
                <a:pos x="119" y="947"/>
              </a:cxn>
              <a:cxn ang="0">
                <a:pos x="55" y="1011"/>
              </a:cxn>
              <a:cxn ang="0">
                <a:pos x="55" y="128"/>
              </a:cxn>
              <a:cxn ang="0">
                <a:pos x="119" y="64"/>
              </a:cxn>
              <a:cxn ang="0">
                <a:pos x="382" y="64"/>
              </a:cxn>
              <a:cxn ang="0">
                <a:pos x="382" y="192"/>
              </a:cxn>
              <a:cxn ang="0">
                <a:pos x="119" y="192"/>
              </a:cxn>
              <a:cxn ang="0">
                <a:pos x="183" y="128"/>
              </a:cxn>
              <a:cxn ang="0">
                <a:pos x="183" y="1011"/>
              </a:cxn>
              <a:cxn ang="0">
                <a:pos x="119" y="1075"/>
              </a:cxn>
              <a:cxn ang="0">
                <a:pos x="0" y="1075"/>
              </a:cxn>
              <a:cxn ang="0">
                <a:pos x="0" y="947"/>
              </a:cxn>
              <a:cxn ang="0">
                <a:pos x="318" y="0"/>
              </a:cxn>
              <a:cxn ang="0">
                <a:pos x="574" y="128"/>
              </a:cxn>
              <a:cxn ang="0">
                <a:pos x="318" y="256"/>
              </a:cxn>
              <a:cxn ang="0">
                <a:pos x="318" y="0"/>
              </a:cxn>
            </a:cxnLst>
            <a:rect l="0" t="0" r="r" b="b"/>
            <a:pathLst>
              <a:path w="574" h="1075">
                <a:moveTo>
                  <a:pt x="0" y="947"/>
                </a:moveTo>
                <a:lnTo>
                  <a:pt x="119" y="947"/>
                </a:lnTo>
                <a:lnTo>
                  <a:pt x="55" y="1011"/>
                </a:lnTo>
                <a:lnTo>
                  <a:pt x="55" y="128"/>
                </a:lnTo>
                <a:cubicBezTo>
                  <a:pt x="55" y="93"/>
                  <a:pt x="84" y="64"/>
                  <a:pt x="119" y="64"/>
                </a:cubicBezTo>
                <a:lnTo>
                  <a:pt x="382" y="64"/>
                </a:lnTo>
                <a:lnTo>
                  <a:pt x="382" y="192"/>
                </a:lnTo>
                <a:lnTo>
                  <a:pt x="119" y="192"/>
                </a:lnTo>
                <a:lnTo>
                  <a:pt x="183" y="128"/>
                </a:lnTo>
                <a:lnTo>
                  <a:pt x="183" y="1011"/>
                </a:lnTo>
                <a:cubicBezTo>
                  <a:pt x="183" y="1046"/>
                  <a:pt x="154" y="1075"/>
                  <a:pt x="119" y="1075"/>
                </a:cubicBezTo>
                <a:lnTo>
                  <a:pt x="0" y="1075"/>
                </a:lnTo>
                <a:lnTo>
                  <a:pt x="0" y="947"/>
                </a:lnTo>
                <a:close/>
                <a:moveTo>
                  <a:pt x="318" y="0"/>
                </a:moveTo>
                <a:lnTo>
                  <a:pt x="574" y="128"/>
                </a:lnTo>
                <a:lnTo>
                  <a:pt x="318" y="256"/>
                </a:lnTo>
                <a:lnTo>
                  <a:pt x="318"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2" name="Freeform 412"/>
          <p:cNvSpPr>
            <a:spLocks noEditPoints="1"/>
          </p:cNvSpPr>
          <p:nvPr/>
        </p:nvSpPr>
        <p:spPr bwMode="auto">
          <a:xfrm>
            <a:off x="7234238" y="1970088"/>
            <a:ext cx="615950" cy="660400"/>
          </a:xfrm>
          <a:custGeom>
            <a:avLst/>
            <a:gdLst/>
            <a:ahLst/>
            <a:cxnLst>
              <a:cxn ang="0">
                <a:pos x="0" y="571"/>
              </a:cxn>
              <a:cxn ang="0">
                <a:pos x="118" y="571"/>
              </a:cxn>
              <a:cxn ang="0">
                <a:pos x="54" y="635"/>
              </a:cxn>
              <a:cxn ang="0">
                <a:pos x="54" y="128"/>
              </a:cxn>
              <a:cxn ang="0">
                <a:pos x="118" y="64"/>
              </a:cxn>
              <a:cxn ang="0">
                <a:pos x="459" y="64"/>
              </a:cxn>
              <a:cxn ang="0">
                <a:pos x="459" y="192"/>
              </a:cxn>
              <a:cxn ang="0">
                <a:pos x="118" y="192"/>
              </a:cxn>
              <a:cxn ang="0">
                <a:pos x="182" y="128"/>
              </a:cxn>
              <a:cxn ang="0">
                <a:pos x="182" y="635"/>
              </a:cxn>
              <a:cxn ang="0">
                <a:pos x="118" y="699"/>
              </a:cxn>
              <a:cxn ang="0">
                <a:pos x="0" y="699"/>
              </a:cxn>
              <a:cxn ang="0">
                <a:pos x="0" y="571"/>
              </a:cxn>
              <a:cxn ang="0">
                <a:pos x="395" y="0"/>
              </a:cxn>
              <a:cxn ang="0">
                <a:pos x="651" y="128"/>
              </a:cxn>
              <a:cxn ang="0">
                <a:pos x="395" y="256"/>
              </a:cxn>
              <a:cxn ang="0">
                <a:pos x="395" y="0"/>
              </a:cxn>
            </a:cxnLst>
            <a:rect l="0" t="0" r="r" b="b"/>
            <a:pathLst>
              <a:path w="651" h="699">
                <a:moveTo>
                  <a:pt x="0" y="571"/>
                </a:moveTo>
                <a:lnTo>
                  <a:pt x="118" y="571"/>
                </a:lnTo>
                <a:lnTo>
                  <a:pt x="54" y="635"/>
                </a:lnTo>
                <a:lnTo>
                  <a:pt x="54" y="128"/>
                </a:lnTo>
                <a:cubicBezTo>
                  <a:pt x="54" y="93"/>
                  <a:pt x="82" y="64"/>
                  <a:pt x="118" y="64"/>
                </a:cubicBezTo>
                <a:lnTo>
                  <a:pt x="459" y="64"/>
                </a:lnTo>
                <a:lnTo>
                  <a:pt x="459" y="192"/>
                </a:lnTo>
                <a:lnTo>
                  <a:pt x="118" y="192"/>
                </a:lnTo>
                <a:lnTo>
                  <a:pt x="182" y="128"/>
                </a:lnTo>
                <a:lnTo>
                  <a:pt x="182" y="635"/>
                </a:lnTo>
                <a:cubicBezTo>
                  <a:pt x="182" y="670"/>
                  <a:pt x="153" y="699"/>
                  <a:pt x="118" y="699"/>
                </a:cubicBezTo>
                <a:lnTo>
                  <a:pt x="0" y="699"/>
                </a:lnTo>
                <a:lnTo>
                  <a:pt x="0" y="571"/>
                </a:lnTo>
                <a:close/>
                <a:moveTo>
                  <a:pt x="395" y="0"/>
                </a:moveTo>
                <a:lnTo>
                  <a:pt x="651" y="128"/>
                </a:lnTo>
                <a:lnTo>
                  <a:pt x="395" y="256"/>
                </a:lnTo>
                <a:lnTo>
                  <a:pt x="395"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3" name="Freeform 413"/>
          <p:cNvSpPr>
            <a:spLocks noEditPoints="1"/>
          </p:cNvSpPr>
          <p:nvPr/>
        </p:nvSpPr>
        <p:spPr bwMode="auto">
          <a:xfrm>
            <a:off x="7234238" y="2514600"/>
            <a:ext cx="611187" cy="328612"/>
          </a:xfrm>
          <a:custGeom>
            <a:avLst/>
            <a:gdLst/>
            <a:ahLst/>
            <a:cxnLst>
              <a:cxn ang="0">
                <a:pos x="0" y="0"/>
              </a:cxn>
              <a:cxn ang="0">
                <a:pos x="120" y="0"/>
              </a:cxn>
              <a:cxn ang="0">
                <a:pos x="184" y="64"/>
              </a:cxn>
              <a:cxn ang="0">
                <a:pos x="184" y="219"/>
              </a:cxn>
              <a:cxn ang="0">
                <a:pos x="120" y="155"/>
              </a:cxn>
              <a:cxn ang="0">
                <a:pos x="454" y="155"/>
              </a:cxn>
              <a:cxn ang="0">
                <a:pos x="454" y="283"/>
              </a:cxn>
              <a:cxn ang="0">
                <a:pos x="120" y="283"/>
              </a:cxn>
              <a:cxn ang="0">
                <a:pos x="56" y="219"/>
              </a:cxn>
              <a:cxn ang="0">
                <a:pos x="56" y="64"/>
              </a:cxn>
              <a:cxn ang="0">
                <a:pos x="120" y="128"/>
              </a:cxn>
              <a:cxn ang="0">
                <a:pos x="0" y="128"/>
              </a:cxn>
              <a:cxn ang="0">
                <a:pos x="0" y="0"/>
              </a:cxn>
              <a:cxn ang="0">
                <a:pos x="390" y="91"/>
              </a:cxn>
              <a:cxn ang="0">
                <a:pos x="646" y="219"/>
              </a:cxn>
              <a:cxn ang="0">
                <a:pos x="390" y="347"/>
              </a:cxn>
              <a:cxn ang="0">
                <a:pos x="390" y="91"/>
              </a:cxn>
            </a:cxnLst>
            <a:rect l="0" t="0" r="r" b="b"/>
            <a:pathLst>
              <a:path w="646" h="347">
                <a:moveTo>
                  <a:pt x="0" y="0"/>
                </a:moveTo>
                <a:lnTo>
                  <a:pt x="120" y="0"/>
                </a:lnTo>
                <a:cubicBezTo>
                  <a:pt x="155" y="0"/>
                  <a:pt x="184" y="29"/>
                  <a:pt x="184" y="64"/>
                </a:cubicBezTo>
                <a:lnTo>
                  <a:pt x="184" y="219"/>
                </a:lnTo>
                <a:lnTo>
                  <a:pt x="120" y="155"/>
                </a:lnTo>
                <a:lnTo>
                  <a:pt x="454" y="155"/>
                </a:lnTo>
                <a:lnTo>
                  <a:pt x="454" y="283"/>
                </a:lnTo>
                <a:lnTo>
                  <a:pt x="120" y="283"/>
                </a:lnTo>
                <a:cubicBezTo>
                  <a:pt x="84" y="283"/>
                  <a:pt x="56" y="254"/>
                  <a:pt x="56" y="219"/>
                </a:cubicBezTo>
                <a:lnTo>
                  <a:pt x="56" y="64"/>
                </a:lnTo>
                <a:lnTo>
                  <a:pt x="120" y="128"/>
                </a:lnTo>
                <a:lnTo>
                  <a:pt x="0" y="128"/>
                </a:lnTo>
                <a:lnTo>
                  <a:pt x="0" y="0"/>
                </a:lnTo>
                <a:close/>
                <a:moveTo>
                  <a:pt x="390" y="91"/>
                </a:moveTo>
                <a:lnTo>
                  <a:pt x="646" y="219"/>
                </a:lnTo>
                <a:lnTo>
                  <a:pt x="390" y="347"/>
                </a:lnTo>
                <a:lnTo>
                  <a:pt x="390" y="9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7" name="Rectangle 487"/>
          <p:cNvSpPr>
            <a:spLocks noChangeArrowheads="1"/>
          </p:cNvSpPr>
          <p:nvPr/>
        </p:nvSpPr>
        <p:spPr bwMode="auto">
          <a:xfrm>
            <a:off x="6905625" y="2216150"/>
            <a:ext cx="2127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5" name="Freeform 495"/>
          <p:cNvSpPr>
            <a:spLocks noEditPoints="1"/>
          </p:cNvSpPr>
          <p:nvPr/>
        </p:nvSpPr>
        <p:spPr bwMode="auto">
          <a:xfrm>
            <a:off x="5251450" y="2468563"/>
            <a:ext cx="496887" cy="936625"/>
          </a:xfrm>
          <a:custGeom>
            <a:avLst/>
            <a:gdLst/>
            <a:ahLst/>
            <a:cxnLst>
              <a:cxn ang="0">
                <a:pos x="0" y="862"/>
              </a:cxn>
              <a:cxn ang="0">
                <a:pos x="146" y="862"/>
              </a:cxn>
              <a:cxn ang="0">
                <a:pos x="82" y="926"/>
              </a:cxn>
              <a:cxn ang="0">
                <a:pos x="82" y="128"/>
              </a:cxn>
              <a:cxn ang="0">
                <a:pos x="146" y="64"/>
              </a:cxn>
              <a:cxn ang="0">
                <a:pos x="334" y="64"/>
              </a:cxn>
              <a:cxn ang="0">
                <a:pos x="334" y="192"/>
              </a:cxn>
              <a:cxn ang="0">
                <a:pos x="146" y="192"/>
              </a:cxn>
              <a:cxn ang="0">
                <a:pos x="210" y="128"/>
              </a:cxn>
              <a:cxn ang="0">
                <a:pos x="210" y="926"/>
              </a:cxn>
              <a:cxn ang="0">
                <a:pos x="146" y="990"/>
              </a:cxn>
              <a:cxn ang="0">
                <a:pos x="0" y="990"/>
              </a:cxn>
              <a:cxn ang="0">
                <a:pos x="0" y="862"/>
              </a:cxn>
              <a:cxn ang="0">
                <a:pos x="270" y="0"/>
              </a:cxn>
              <a:cxn ang="0">
                <a:pos x="526" y="128"/>
              </a:cxn>
              <a:cxn ang="0">
                <a:pos x="270" y="256"/>
              </a:cxn>
              <a:cxn ang="0">
                <a:pos x="270" y="0"/>
              </a:cxn>
            </a:cxnLst>
            <a:rect l="0" t="0" r="r" b="b"/>
            <a:pathLst>
              <a:path w="526" h="990">
                <a:moveTo>
                  <a:pt x="0" y="862"/>
                </a:moveTo>
                <a:lnTo>
                  <a:pt x="146" y="862"/>
                </a:lnTo>
                <a:lnTo>
                  <a:pt x="82" y="926"/>
                </a:lnTo>
                <a:lnTo>
                  <a:pt x="82" y="128"/>
                </a:lnTo>
                <a:cubicBezTo>
                  <a:pt x="82" y="93"/>
                  <a:pt x="110" y="64"/>
                  <a:pt x="146" y="64"/>
                </a:cubicBezTo>
                <a:lnTo>
                  <a:pt x="334" y="64"/>
                </a:lnTo>
                <a:lnTo>
                  <a:pt x="334" y="192"/>
                </a:lnTo>
                <a:lnTo>
                  <a:pt x="146" y="192"/>
                </a:lnTo>
                <a:lnTo>
                  <a:pt x="210" y="128"/>
                </a:lnTo>
                <a:lnTo>
                  <a:pt x="210" y="926"/>
                </a:lnTo>
                <a:cubicBezTo>
                  <a:pt x="210" y="961"/>
                  <a:pt x="181" y="990"/>
                  <a:pt x="146" y="990"/>
                </a:cubicBezTo>
                <a:lnTo>
                  <a:pt x="0" y="990"/>
                </a:lnTo>
                <a:lnTo>
                  <a:pt x="0" y="862"/>
                </a:lnTo>
                <a:close/>
                <a:moveTo>
                  <a:pt x="270" y="0"/>
                </a:moveTo>
                <a:lnTo>
                  <a:pt x="526" y="128"/>
                </a:lnTo>
                <a:lnTo>
                  <a:pt x="270" y="256"/>
                </a:lnTo>
                <a:lnTo>
                  <a:pt x="270"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5922"/>
            <a:ext cx="8229600" cy="1143000"/>
          </a:xfrm>
        </p:spPr>
        <p:txBody>
          <a:bodyPr/>
          <a:lstStyle/>
          <a:p>
            <a:pPr algn="ctr" eaLnBrk="1"/>
            <a:r>
              <a:rPr lang="en-US" smtClean="0"/>
              <a:t>Seed Model Statistics</a:t>
            </a:r>
          </a:p>
        </p:txBody>
      </p:sp>
      <p:pic>
        <p:nvPicPr>
          <p:cNvPr id="19459" name="Picture 3"/>
          <p:cNvPicPr>
            <a:picLocks noChangeAspect="1" noChangeArrowheads="1"/>
          </p:cNvPicPr>
          <p:nvPr/>
        </p:nvPicPr>
        <p:blipFill>
          <a:blip r:embed="rId2"/>
          <a:srcRect/>
          <a:stretch>
            <a:fillRect/>
          </a:stretch>
        </p:blipFill>
        <p:spPr bwMode="auto">
          <a:xfrm>
            <a:off x="-128588" y="609600"/>
            <a:ext cx="9367838" cy="3651250"/>
          </a:xfrm>
          <a:prstGeom prst="rect">
            <a:avLst/>
          </a:prstGeom>
          <a:noFill/>
          <a:ln w="9525">
            <a:noFill/>
            <a:miter lim="800000"/>
            <a:headEnd/>
            <a:tailEnd/>
          </a:ln>
        </p:spPr>
      </p:pic>
      <p:sp>
        <p:nvSpPr>
          <p:cNvPr id="20485" name="TextBox 9"/>
          <p:cNvSpPr txBox="1">
            <a:spLocks noChangeArrowheads="1"/>
          </p:cNvSpPr>
          <p:nvPr/>
        </p:nvSpPr>
        <p:spPr bwMode="auto">
          <a:xfrm>
            <a:off x="-66675" y="4154488"/>
            <a:ext cx="9286875" cy="2324100"/>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solidFill>
                  <a:srgbClr val="C00000"/>
                </a:solidFill>
                <a:cs typeface="Arial" pitchFamily="34" charset="0"/>
              </a:rPr>
              <a:t>Models contained an average of 965 reactions</a:t>
            </a:r>
            <a:endParaRPr lang="en-US">
              <a:cs typeface="Arial" pitchFamily="34" charset="0"/>
            </a:endParaRPr>
          </a:p>
          <a:p>
            <a:pPr lvl="1" eaLnBrk="0">
              <a:spcBef>
                <a:spcPct val="50000"/>
              </a:spcBef>
              <a:buFont typeface="Arial" pitchFamily="34" charset="0"/>
              <a:buChar char="•"/>
            </a:pPr>
            <a:r>
              <a:rPr lang="en-US">
                <a:cs typeface="Arial" pitchFamily="34" charset="0"/>
              </a:rPr>
              <a:t>Minimum of 243 reactions (</a:t>
            </a:r>
            <a:r>
              <a:rPr lang="en-US" i="1">
                <a:cs typeface="Arial" pitchFamily="34" charset="0"/>
              </a:rPr>
              <a:t>Onion yellows phytoplasma</a:t>
            </a:r>
            <a:r>
              <a:rPr lang="en-US">
                <a:cs typeface="Arial" pitchFamily="34" charset="0"/>
              </a:rPr>
              <a:t> OY-M – 856 genes)</a:t>
            </a:r>
          </a:p>
          <a:p>
            <a:pPr lvl="1" eaLnBrk="0">
              <a:spcBef>
                <a:spcPct val="50000"/>
              </a:spcBef>
              <a:buFont typeface="Arial" pitchFamily="34" charset="0"/>
              <a:buChar char="•"/>
            </a:pPr>
            <a:r>
              <a:rPr lang="en-US">
                <a:cs typeface="Arial" pitchFamily="34" charset="0"/>
              </a:rPr>
              <a:t>Maximum of 1529 reactions (</a:t>
            </a:r>
            <a:r>
              <a:rPr lang="en-US" i="1">
                <a:cs typeface="Arial" pitchFamily="34" charset="0"/>
              </a:rPr>
              <a:t>Escherichia coli</a:t>
            </a:r>
            <a:r>
              <a:rPr lang="en-US">
                <a:cs typeface="Arial" pitchFamily="34" charset="0"/>
              </a:rPr>
              <a:t> K12 – 4313 genes)</a:t>
            </a:r>
          </a:p>
          <a:p>
            <a:pPr eaLnBrk="0">
              <a:spcBef>
                <a:spcPct val="50000"/>
              </a:spcBef>
              <a:buFont typeface="Arial" pitchFamily="34" charset="0"/>
              <a:buChar char="•"/>
            </a:pPr>
            <a:r>
              <a:rPr lang="en-US">
                <a:solidFill>
                  <a:srgbClr val="C00000"/>
                </a:solidFill>
                <a:cs typeface="Arial" pitchFamily="34" charset="0"/>
              </a:rPr>
              <a:t>Models contained an average of 688 genes</a:t>
            </a:r>
          </a:p>
          <a:p>
            <a:pPr lvl="1" eaLnBrk="0">
              <a:spcBef>
                <a:spcPct val="50000"/>
              </a:spcBef>
              <a:buFont typeface="Arial" pitchFamily="34" charset="0"/>
              <a:buChar char="•"/>
            </a:pPr>
            <a:r>
              <a:rPr lang="en-US">
                <a:cs typeface="Arial" pitchFamily="34" charset="0"/>
              </a:rPr>
              <a:t>Minimum of 193 genes (</a:t>
            </a:r>
            <a:r>
              <a:rPr lang="en-US" i="1">
                <a:cs typeface="Arial" pitchFamily="34" charset="0"/>
              </a:rPr>
              <a:t>Onion yellows phytoplasma</a:t>
            </a:r>
            <a:r>
              <a:rPr lang="en-US">
                <a:cs typeface="Arial" pitchFamily="34" charset="0"/>
              </a:rPr>
              <a:t> OY-M – 856 genes)</a:t>
            </a:r>
          </a:p>
          <a:p>
            <a:pPr lvl="1" eaLnBrk="0">
              <a:spcBef>
                <a:spcPct val="50000"/>
              </a:spcBef>
              <a:buFont typeface="Arial" pitchFamily="34" charset="0"/>
              <a:buChar char="•"/>
            </a:pPr>
            <a:r>
              <a:rPr lang="en-US">
                <a:cs typeface="Arial" pitchFamily="34" charset="0"/>
              </a:rPr>
              <a:t>Maximum of 1586 genes (</a:t>
            </a:r>
            <a:r>
              <a:rPr lang="en-US" i="1">
                <a:cs typeface="Arial" pitchFamily="34" charset="0"/>
              </a:rPr>
              <a:t>Burkholderia xenovorans</a:t>
            </a:r>
            <a:r>
              <a:rPr lang="en-US">
                <a:cs typeface="Arial" pitchFamily="34" charset="0"/>
              </a:rPr>
              <a:t> LB400 – 8748 genes)</a:t>
            </a:r>
          </a:p>
        </p:txBody>
      </p:sp>
      <p:sp>
        <p:nvSpPr>
          <p:cNvPr id="19462" name="TextBox 192"/>
          <p:cNvSpPr txBox="1">
            <a:spLocks noChangeArrowheads="1"/>
          </p:cNvSpPr>
          <p:nvPr/>
        </p:nvSpPr>
        <p:spPr bwMode="auto">
          <a:xfrm>
            <a:off x="1643063" y="704850"/>
            <a:ext cx="1633537" cy="363538"/>
          </a:xfrm>
          <a:prstGeom prst="rect">
            <a:avLst/>
          </a:prstGeom>
          <a:solidFill>
            <a:schemeClr val="bg1"/>
          </a:solidFill>
          <a:ln w="9525">
            <a:noFill/>
            <a:miter lim="800000"/>
            <a:headEnd/>
            <a:tailEnd/>
          </a:ln>
        </p:spPr>
        <p:txBody>
          <a:bodyPr wrap="none">
            <a:spAutoFit/>
          </a:bodyPr>
          <a:lstStyle/>
          <a:p>
            <a:r>
              <a:rPr lang="en-US" sz="1900">
                <a:solidFill>
                  <a:srgbClr val="FF0000"/>
                </a:solidFill>
              </a:rPr>
              <a:t>Average: 965</a:t>
            </a:r>
          </a:p>
        </p:txBody>
      </p:sp>
      <p:sp>
        <p:nvSpPr>
          <p:cNvPr id="19463" name="AutoShape 6"/>
          <p:cNvSpPr>
            <a:spLocks noChangeAspect="1" noChangeArrowheads="1"/>
          </p:cNvSpPr>
          <p:nvPr/>
        </p:nvSpPr>
        <p:spPr bwMode="auto">
          <a:xfrm>
            <a:off x="-128588" y="609600"/>
            <a:ext cx="9367838" cy="3651250"/>
          </a:xfrm>
          <a:prstGeom prst="rect">
            <a:avLst/>
          </a:prstGeom>
          <a:noFill/>
          <a:ln w="9525">
            <a:noFill/>
            <a:miter lim="800000"/>
            <a:headEnd/>
            <a:tailEnd/>
          </a:ln>
        </p:spPr>
        <p:txBody>
          <a:bodyPr/>
          <a:lstStyle/>
          <a:p>
            <a:endParaRPr lang="en-US"/>
          </a:p>
        </p:txBody>
      </p:sp>
      <p:sp>
        <p:nvSpPr>
          <p:cNvPr id="9"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46268"/>
            <a:ext cx="8229600" cy="1143000"/>
          </a:xfrm>
        </p:spPr>
        <p:txBody>
          <a:bodyPr/>
          <a:lstStyle/>
          <a:p>
            <a:pPr algn="ctr" eaLnBrk="1"/>
            <a:r>
              <a:rPr lang="en-US" dirty="0" smtClean="0"/>
              <a:t>Seed Models </a:t>
            </a:r>
            <a:r>
              <a:rPr lang="en-US" dirty="0" err="1" smtClean="0"/>
              <a:t>vs</a:t>
            </a:r>
            <a:r>
              <a:rPr lang="en-US" dirty="0" smtClean="0"/>
              <a:t> Published Models</a:t>
            </a:r>
          </a:p>
        </p:txBody>
      </p:sp>
      <p:graphicFrame>
        <p:nvGraphicFramePr>
          <p:cNvPr id="4" name="Table 3"/>
          <p:cNvGraphicFramePr>
            <a:graphicFrameLocks noGrp="1"/>
          </p:cNvGraphicFramePr>
          <p:nvPr/>
        </p:nvGraphicFramePr>
        <p:xfrm>
          <a:off x="63500" y="1143000"/>
          <a:ext cx="9035585" cy="5181593"/>
        </p:xfrm>
        <a:graphic>
          <a:graphicData uri="http://schemas.openxmlformats.org/drawingml/2006/table">
            <a:tbl>
              <a:tblPr/>
              <a:tblGrid>
                <a:gridCol w="1884427"/>
                <a:gridCol w="1497878"/>
                <a:gridCol w="1739471"/>
                <a:gridCol w="1401240"/>
                <a:gridCol w="1449559"/>
                <a:gridCol w="1063010"/>
              </a:tblGrid>
              <a:tr h="241593">
                <a:tc>
                  <a:txBody>
                    <a:bodyPr/>
                    <a:lstStyle/>
                    <a:p>
                      <a:pPr marL="0" marR="0">
                        <a:lnSpc>
                          <a:spcPts val="1800"/>
                        </a:lnSpc>
                        <a:spcBef>
                          <a:spcPts val="0"/>
                        </a:spcBef>
                        <a:spcAft>
                          <a:spcPts val="1200"/>
                        </a:spcAft>
                      </a:pPr>
                      <a:r>
                        <a:rPr lang="en-GB" sz="1500" b="1" dirty="0">
                          <a:latin typeface="+mn-lt"/>
                          <a:ea typeface="Times New Roman"/>
                          <a:cs typeface="Times New Roman"/>
                        </a:rPr>
                        <a:t>Organism name</a:t>
                      </a:r>
                      <a:endParaRPr lang="en-US" sz="1500" dirty="0">
                        <a:latin typeface="+mn-lt"/>
                        <a:ea typeface="Times New Roman"/>
                        <a:cs typeface="Times New Roman"/>
                      </a:endParaRPr>
                    </a:p>
                  </a:txBody>
                  <a:tcPr marL="43487" marR="4348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ts val="1800"/>
                        </a:lnSpc>
                        <a:spcBef>
                          <a:spcPts val="0"/>
                        </a:spcBef>
                        <a:spcAft>
                          <a:spcPts val="1200"/>
                        </a:spcAft>
                      </a:pPr>
                      <a:r>
                        <a:rPr lang="en-GB" sz="1500" b="1" dirty="0">
                          <a:latin typeface="+mn-lt"/>
                          <a:ea typeface="Times New Roman"/>
                          <a:cs typeface="Times New Roman"/>
                        </a:rPr>
                        <a:t>Published model</a:t>
                      </a:r>
                      <a:endParaRPr lang="en-US" sz="1500" dirty="0">
                        <a:latin typeface="+mn-lt"/>
                        <a:ea typeface="Times New Roman"/>
                        <a:cs typeface="Times New Roman"/>
                      </a:endParaRPr>
                    </a:p>
                  </a:txBody>
                  <a:tcPr marL="46305" marR="46305"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ts val="1800"/>
                        </a:lnSpc>
                        <a:spcBef>
                          <a:spcPts val="0"/>
                        </a:spcBef>
                        <a:spcAft>
                          <a:spcPts val="1200"/>
                        </a:spcAft>
                      </a:pPr>
                      <a:r>
                        <a:rPr lang="en-GB" sz="1500" b="1" dirty="0">
                          <a:latin typeface="+mn-lt"/>
                          <a:ea typeface="Times New Roman"/>
                          <a:cs typeface="Times New Roman"/>
                        </a:rPr>
                        <a:t>Published reactions</a:t>
                      </a:r>
                      <a:endParaRPr lang="en-US" sz="1500" dirty="0">
                        <a:latin typeface="+mn-lt"/>
                        <a:ea typeface="Times New Roman"/>
                        <a:cs typeface="Times New Roman"/>
                      </a:endParaRPr>
                    </a:p>
                  </a:txBody>
                  <a:tcPr marL="43487" marR="4348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ts val="1800"/>
                        </a:lnSpc>
                        <a:spcBef>
                          <a:spcPts val="0"/>
                        </a:spcBef>
                        <a:spcAft>
                          <a:spcPts val="1200"/>
                        </a:spcAft>
                      </a:pPr>
                      <a:r>
                        <a:rPr lang="en-GB" sz="1500" b="1" dirty="0">
                          <a:latin typeface="+mn-lt"/>
                          <a:ea typeface="Times New Roman"/>
                          <a:cs typeface="Times New Roman"/>
                        </a:rPr>
                        <a:t>SEED Reactions</a:t>
                      </a:r>
                      <a:endParaRPr lang="en-US" sz="1500" dirty="0">
                        <a:latin typeface="+mn-lt"/>
                        <a:ea typeface="Times New Roman"/>
                        <a:cs typeface="Times New Roman"/>
                      </a:endParaRPr>
                    </a:p>
                  </a:txBody>
                  <a:tcPr marL="43487" marR="4348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ts val="1800"/>
                        </a:lnSpc>
                        <a:spcBef>
                          <a:spcPts val="0"/>
                        </a:spcBef>
                        <a:spcAft>
                          <a:spcPts val="1200"/>
                        </a:spcAft>
                      </a:pPr>
                      <a:r>
                        <a:rPr lang="en-GB" sz="1500" b="1" dirty="0">
                          <a:latin typeface="+mn-lt"/>
                          <a:ea typeface="Times New Roman"/>
                          <a:cs typeface="Times New Roman"/>
                        </a:rPr>
                        <a:t>Published genes</a:t>
                      </a:r>
                      <a:endParaRPr lang="en-US" sz="1500" dirty="0">
                        <a:latin typeface="+mn-lt"/>
                        <a:ea typeface="Times New Roman"/>
                        <a:cs typeface="Times New Roman"/>
                      </a:endParaRPr>
                    </a:p>
                  </a:txBody>
                  <a:tcPr marL="43487" marR="43487"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nSpc>
                          <a:spcPts val="1800"/>
                        </a:lnSpc>
                        <a:spcBef>
                          <a:spcPts val="0"/>
                        </a:spcBef>
                        <a:spcAft>
                          <a:spcPts val="1200"/>
                        </a:spcAft>
                      </a:pPr>
                      <a:r>
                        <a:rPr lang="en-GB" sz="1500" b="1" dirty="0">
                          <a:latin typeface="+mn-lt"/>
                          <a:ea typeface="Times New Roman"/>
                          <a:cs typeface="Times New Roman"/>
                        </a:rPr>
                        <a:t>SEED genes</a:t>
                      </a:r>
                      <a:endParaRPr lang="en-US" sz="1500" dirty="0">
                        <a:latin typeface="+mn-lt"/>
                        <a:ea typeface="Times New Roman"/>
                        <a:cs typeface="Times New Roman"/>
                      </a:endParaRPr>
                    </a:p>
                  </a:txBody>
                  <a:tcPr marL="43487" marR="43487" marT="0" marB="0" anchor="b">
                    <a:lnL>
                      <a:noFill/>
                    </a:lnL>
                    <a:lnR>
                      <a:noFill/>
                    </a:lnR>
                    <a:lnT w="19050" cap="flat" cmpd="sng" algn="ctr">
                      <a:solidFill>
                        <a:srgbClr val="000000"/>
                      </a:solidFill>
                      <a:prstDash val="solid"/>
                      <a:round/>
                      <a:headEnd type="none" w="med" len="med"/>
                      <a:tailEnd type="none" w="med" len="med"/>
                    </a:lnT>
                    <a:lnB>
                      <a:noFill/>
                    </a:lnB>
                  </a:tcPr>
                </a:tc>
              </a:tr>
              <a:tr h="260000">
                <a:tc>
                  <a:txBody>
                    <a:bodyPr/>
                    <a:lstStyle/>
                    <a:p>
                      <a:pPr marL="0" marR="0">
                        <a:lnSpc>
                          <a:spcPts val="1800"/>
                        </a:lnSpc>
                        <a:spcBef>
                          <a:spcPts val="0"/>
                        </a:spcBef>
                        <a:spcAft>
                          <a:spcPts val="1200"/>
                        </a:spcAft>
                      </a:pPr>
                      <a:r>
                        <a:rPr lang="en-GB" sz="1500" i="1" dirty="0" err="1">
                          <a:solidFill>
                            <a:schemeClr val="tx1"/>
                          </a:solidFill>
                          <a:latin typeface="+mn-lt"/>
                          <a:ea typeface="Times New Roman"/>
                          <a:cs typeface="Times New Roman"/>
                        </a:rPr>
                        <a:t>Acinetobacter</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iAbaylyiv4</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868</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1196</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775</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785</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chemeClr val="tx1"/>
                          </a:solidFill>
                          <a:latin typeface="+mn-lt"/>
                          <a:ea typeface="Times New Roman"/>
                          <a:cs typeface="Times New Roman"/>
                        </a:rPr>
                        <a:t>B. subtilis</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iYO844</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1020</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1463</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844</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1041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chemeClr val="tx1"/>
                          </a:solidFill>
                          <a:latin typeface="+mn-lt"/>
                          <a:ea typeface="Times New Roman"/>
                          <a:cs typeface="Times New Roman"/>
                        </a:rPr>
                        <a:t>C. </a:t>
                      </a:r>
                      <a:r>
                        <a:rPr lang="en-GB" sz="1500" i="1" dirty="0" err="1">
                          <a:solidFill>
                            <a:schemeClr val="tx1"/>
                          </a:solidFill>
                          <a:latin typeface="+mn-lt"/>
                          <a:ea typeface="Times New Roman"/>
                          <a:cs typeface="Times New Roman"/>
                        </a:rPr>
                        <a:t>acetobutylicum</a:t>
                      </a:r>
                      <a:r>
                        <a:rPr lang="en-GB" sz="1500" i="1" dirty="0">
                          <a:solidFill>
                            <a:schemeClr val="tx1"/>
                          </a:solidFill>
                          <a:latin typeface="+mn-lt"/>
                          <a:ea typeface="Times New Roman"/>
                          <a:cs typeface="Times New Roman"/>
                        </a:rPr>
                        <a:t> </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iJL432</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502</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989</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432</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721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rgbClr val="FF0000"/>
                          </a:solidFill>
                          <a:latin typeface="+mn-lt"/>
                          <a:ea typeface="Times New Roman"/>
                          <a:cs typeface="Times New Roman"/>
                        </a:rPr>
                        <a:t>E. coli </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rgbClr val="FF0000"/>
                          </a:solidFill>
                          <a:latin typeface="+mn-lt"/>
                          <a:ea typeface="Times New Roman"/>
                          <a:cs typeface="Times New Roman"/>
                        </a:rPr>
                        <a:t>iAF1260</a:t>
                      </a:r>
                      <a:endParaRPr lang="en-US" sz="1500" dirty="0">
                        <a:solidFill>
                          <a:srgbClr val="FF0000"/>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rgbClr val="FF0000"/>
                          </a:solidFill>
                          <a:latin typeface="+mn-lt"/>
                          <a:ea typeface="Times New Roman"/>
                          <a:cs typeface="Times New Roman"/>
                        </a:rPr>
                        <a:t>2013</a:t>
                      </a:r>
                      <a:endParaRPr lang="en-US" sz="150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rgbClr val="FF0000"/>
                          </a:solidFill>
                          <a:latin typeface="+mn-lt"/>
                          <a:ea typeface="Times New Roman"/>
                          <a:cs typeface="Times New Roman"/>
                        </a:rPr>
                        <a:t>1529</a:t>
                      </a:r>
                      <a:endParaRPr lang="en-US" sz="150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rgbClr val="FF0000"/>
                          </a:solidFill>
                          <a:latin typeface="+mn-lt"/>
                          <a:ea typeface="Times New Roman"/>
                          <a:cs typeface="Times New Roman"/>
                        </a:rPr>
                        <a:t>1261</a:t>
                      </a:r>
                      <a:endParaRPr lang="en-US" sz="150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1083</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rgbClr val="FF0000"/>
                          </a:solidFill>
                          <a:latin typeface="+mn-lt"/>
                          <a:ea typeface="Times New Roman"/>
                          <a:cs typeface="Times New Roman"/>
                        </a:rPr>
                        <a:t>G. </a:t>
                      </a:r>
                      <a:r>
                        <a:rPr lang="en-GB" sz="1500" i="1" dirty="0" err="1">
                          <a:solidFill>
                            <a:srgbClr val="FF0000"/>
                          </a:solidFill>
                          <a:latin typeface="+mn-lt"/>
                          <a:ea typeface="Times New Roman"/>
                          <a:cs typeface="Times New Roman"/>
                        </a:rPr>
                        <a:t>sulfurreducens</a:t>
                      </a:r>
                      <a:r>
                        <a:rPr lang="en-GB" sz="1500" i="1" dirty="0">
                          <a:solidFill>
                            <a:srgbClr val="FF0000"/>
                          </a:solidFill>
                          <a:latin typeface="+mn-lt"/>
                          <a:ea typeface="Times New Roman"/>
                          <a:cs typeface="Times New Roman"/>
                        </a:rPr>
                        <a:t> </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rgbClr val="FF0000"/>
                          </a:solidFill>
                          <a:latin typeface="+mn-lt"/>
                          <a:ea typeface="Times New Roman"/>
                          <a:cs typeface="Times New Roman"/>
                        </a:rPr>
                        <a:t>iRM588</a:t>
                      </a:r>
                      <a:endParaRPr lang="en-US" sz="1500" dirty="0">
                        <a:solidFill>
                          <a:srgbClr val="FF0000"/>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523</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721</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588</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468</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chemeClr val="tx1"/>
                          </a:solidFill>
                          <a:latin typeface="+mn-lt"/>
                          <a:ea typeface="Times New Roman"/>
                          <a:cs typeface="Times New Roman"/>
                        </a:rPr>
                        <a:t>H. </a:t>
                      </a:r>
                      <a:r>
                        <a:rPr lang="en-GB" sz="1500" i="1" dirty="0" err="1">
                          <a:solidFill>
                            <a:schemeClr val="tx1"/>
                          </a:solidFill>
                          <a:latin typeface="+mn-lt"/>
                          <a:ea typeface="Times New Roman"/>
                          <a:cs typeface="Times New Roman"/>
                        </a:rPr>
                        <a:t>influenzae</a:t>
                      </a:r>
                      <a:r>
                        <a:rPr lang="en-GB" sz="1500" i="1" dirty="0">
                          <a:solidFill>
                            <a:schemeClr val="tx1"/>
                          </a:solidFill>
                          <a:latin typeface="+mn-lt"/>
                          <a:ea typeface="Times New Roman"/>
                          <a:cs typeface="Times New Roman"/>
                        </a:rPr>
                        <a:t> </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iCS400</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461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969</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400</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575</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H. pylori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iIT341</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476</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731</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341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421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rgbClr val="FF0000"/>
                          </a:solidFill>
                          <a:latin typeface="+mn-lt"/>
                          <a:ea typeface="Times New Roman"/>
                          <a:cs typeface="Times New Roman"/>
                        </a:rPr>
                        <a:t>L. </a:t>
                      </a:r>
                      <a:r>
                        <a:rPr lang="en-GB" sz="1500" i="1" dirty="0" err="1">
                          <a:solidFill>
                            <a:srgbClr val="FF0000"/>
                          </a:solidFill>
                          <a:latin typeface="+mn-lt"/>
                          <a:ea typeface="Times New Roman"/>
                          <a:cs typeface="Times New Roman"/>
                        </a:rPr>
                        <a:t>plantarum</a:t>
                      </a:r>
                      <a:r>
                        <a:rPr lang="en-GB" sz="1500" i="1" dirty="0">
                          <a:solidFill>
                            <a:srgbClr val="FF0000"/>
                          </a:solidFill>
                          <a:latin typeface="+mn-lt"/>
                          <a:ea typeface="Times New Roman"/>
                          <a:cs typeface="Times New Roman"/>
                        </a:rPr>
                        <a:t> </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rgbClr val="FF0000"/>
                          </a:solidFill>
                          <a:latin typeface="+mn-lt"/>
                          <a:ea typeface="Times New Roman"/>
                          <a:cs typeface="Times New Roman"/>
                        </a:rPr>
                        <a:t>iBT721</a:t>
                      </a:r>
                      <a:endParaRPr lang="en-US" sz="1500" dirty="0">
                        <a:solidFill>
                          <a:srgbClr val="FF0000"/>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643</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908</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721</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rgbClr val="FF0000"/>
                          </a:solidFill>
                          <a:latin typeface="+mn-lt"/>
                          <a:ea typeface="Times New Roman"/>
                          <a:cs typeface="Times New Roman"/>
                        </a:rPr>
                        <a:t>699</a:t>
                      </a:r>
                      <a:endParaRPr lang="en-US" sz="1500" dirty="0">
                        <a:solidFill>
                          <a:srgbClr val="FF0000"/>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chemeClr val="tx1"/>
                          </a:solidFill>
                          <a:latin typeface="+mn-lt"/>
                          <a:ea typeface="Times New Roman"/>
                          <a:cs typeface="Times New Roman"/>
                        </a:rPr>
                        <a:t>L. </a:t>
                      </a:r>
                      <a:r>
                        <a:rPr lang="en-GB" sz="1500" i="1" dirty="0" err="1">
                          <a:solidFill>
                            <a:schemeClr val="tx1"/>
                          </a:solidFill>
                          <a:latin typeface="+mn-lt"/>
                          <a:ea typeface="Times New Roman"/>
                          <a:cs typeface="Times New Roman"/>
                        </a:rPr>
                        <a:t>lactis</a:t>
                      </a:r>
                      <a:r>
                        <a:rPr lang="en-GB" sz="1500" i="1" dirty="0">
                          <a:solidFill>
                            <a:schemeClr val="tx1"/>
                          </a:solidFill>
                          <a:latin typeface="+mn-lt"/>
                          <a:ea typeface="Times New Roman"/>
                          <a:cs typeface="Times New Roman"/>
                        </a:rPr>
                        <a:t> </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iAO358</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621</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965</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358</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646</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dirty="0">
                          <a:solidFill>
                            <a:schemeClr val="tx1"/>
                          </a:solidFill>
                          <a:latin typeface="+mn-lt"/>
                          <a:ea typeface="Times New Roman"/>
                          <a:cs typeface="Times New Roman"/>
                        </a:rPr>
                        <a:t>M. </a:t>
                      </a:r>
                      <a:r>
                        <a:rPr lang="en-GB" sz="1500" i="1" dirty="0" err="1">
                          <a:solidFill>
                            <a:schemeClr val="tx1"/>
                          </a:solidFill>
                          <a:latin typeface="+mn-lt"/>
                          <a:ea typeface="Times New Roman"/>
                          <a:cs typeface="Times New Roman"/>
                        </a:rPr>
                        <a:t>succiniciproducens</a:t>
                      </a:r>
                      <a:r>
                        <a:rPr lang="en-GB" sz="1500" i="1" dirty="0">
                          <a:solidFill>
                            <a:schemeClr val="tx1"/>
                          </a:solidFill>
                          <a:latin typeface="+mn-lt"/>
                          <a:ea typeface="Times New Roman"/>
                          <a:cs typeface="Times New Roman"/>
                        </a:rPr>
                        <a:t> </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iTK425</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686</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1048</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425</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659</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M. tuberculosis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iNJ661</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939</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1021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661</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728</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M. genitalium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iPS189</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264</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294</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189</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214</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N. meningitidis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iGB555</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496</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903</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555</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560</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P. gingivalis</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iVM679</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679</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744</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0*</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399</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P. aeruginosa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iMO1056</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883</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1386</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1056</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1094</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P. putida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iNJ746</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950</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1261</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746</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1053</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R. etli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iOR363</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387</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1264</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363</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1242</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S. aureus </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iSB619</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641</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1115</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619</a:t>
                      </a:r>
                      <a:endParaRPr lang="en-US" sz="1500">
                        <a:solidFill>
                          <a:schemeClr val="tx1"/>
                        </a:solidFill>
                        <a:latin typeface="+mn-lt"/>
                        <a:ea typeface="Times New Roman"/>
                        <a:cs typeface="Times New Roman"/>
                      </a:endParaRPr>
                    </a:p>
                  </a:txBody>
                  <a:tcPr marL="43487" marR="43487" marT="0" marB="0" anchor="b">
                    <a:lnL>
                      <a:noFill/>
                    </a:lnL>
                    <a:lnR>
                      <a:noFill/>
                    </a:lnR>
                    <a:lnT>
                      <a:noFill/>
                    </a:lnT>
                    <a:lnB>
                      <a:noFill/>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770</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a:noFill/>
                    </a:lnB>
                  </a:tcPr>
                </a:tc>
              </a:tr>
              <a:tr h="260000">
                <a:tc>
                  <a:txBody>
                    <a:bodyPr/>
                    <a:lstStyle/>
                    <a:p>
                      <a:pPr marL="0" marR="0">
                        <a:lnSpc>
                          <a:spcPts val="1800"/>
                        </a:lnSpc>
                        <a:spcBef>
                          <a:spcPts val="0"/>
                        </a:spcBef>
                        <a:spcAft>
                          <a:spcPts val="1200"/>
                        </a:spcAft>
                      </a:pPr>
                      <a:r>
                        <a:rPr lang="en-GB" sz="1500" i="1">
                          <a:solidFill>
                            <a:schemeClr val="tx1"/>
                          </a:solidFill>
                          <a:latin typeface="+mn-lt"/>
                          <a:ea typeface="Times New Roman"/>
                          <a:cs typeface="Times New Roman"/>
                        </a:rPr>
                        <a:t>S. coelicolor</a:t>
                      </a:r>
                      <a:endParaRPr lang="en-US" sz="1500">
                        <a:solidFill>
                          <a:schemeClr val="tx1"/>
                        </a:solidFill>
                        <a:latin typeface="+mn-lt"/>
                        <a:ea typeface="Times New Roman"/>
                        <a:cs typeface="Times New Roman"/>
                      </a:endParaRPr>
                    </a:p>
                  </a:txBody>
                  <a:tcPr marL="43487" marR="4348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ts val="1800"/>
                        </a:lnSpc>
                        <a:spcBef>
                          <a:spcPts val="0"/>
                        </a:spcBef>
                        <a:spcAft>
                          <a:spcPts val="1200"/>
                        </a:spcAft>
                      </a:pPr>
                      <a:r>
                        <a:rPr lang="en-GB" sz="1500" dirty="0" smtClean="0">
                          <a:solidFill>
                            <a:schemeClr val="tx1"/>
                          </a:solidFill>
                          <a:latin typeface="+mn-lt"/>
                          <a:ea typeface="Times New Roman"/>
                          <a:cs typeface="Times New Roman"/>
                        </a:rPr>
                        <a:t>iIB700</a:t>
                      </a:r>
                      <a:endParaRPr lang="en-US" sz="1500" dirty="0">
                        <a:solidFill>
                          <a:schemeClr val="tx1"/>
                        </a:solidFill>
                        <a:latin typeface="+mn-lt"/>
                        <a:ea typeface="Times New Roman"/>
                        <a:cs typeface="Times New Roman"/>
                      </a:endParaRPr>
                    </a:p>
                  </a:txBody>
                  <a:tcPr marL="46305" marR="46305"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700</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1159</a:t>
                      </a:r>
                      <a:endParaRPr lang="en-US" sz="1500">
                        <a:solidFill>
                          <a:schemeClr val="tx1"/>
                        </a:solidFill>
                        <a:latin typeface="+mn-lt"/>
                        <a:ea typeface="Times New Roman"/>
                        <a:cs typeface="Times New Roman"/>
                      </a:endParaRPr>
                    </a:p>
                  </a:txBody>
                  <a:tcPr marL="43487" marR="4348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ts val="1800"/>
                        </a:lnSpc>
                        <a:spcBef>
                          <a:spcPts val="0"/>
                        </a:spcBef>
                        <a:spcAft>
                          <a:spcPts val="1200"/>
                        </a:spcAft>
                      </a:pPr>
                      <a:r>
                        <a:rPr lang="en-GB" sz="1500">
                          <a:solidFill>
                            <a:schemeClr val="tx1"/>
                          </a:solidFill>
                          <a:latin typeface="+mn-lt"/>
                          <a:ea typeface="Times New Roman"/>
                          <a:cs typeface="Times New Roman"/>
                        </a:rPr>
                        <a:t>700</a:t>
                      </a:r>
                      <a:endParaRPr lang="en-US" sz="1500">
                        <a:solidFill>
                          <a:schemeClr val="tx1"/>
                        </a:solidFill>
                        <a:latin typeface="+mn-lt"/>
                        <a:ea typeface="Times New Roman"/>
                        <a:cs typeface="Times New Roman"/>
                      </a:endParaRPr>
                    </a:p>
                  </a:txBody>
                  <a:tcPr marL="43487" marR="43487"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ts val="1800"/>
                        </a:lnSpc>
                        <a:spcBef>
                          <a:spcPts val="0"/>
                        </a:spcBef>
                        <a:spcAft>
                          <a:spcPts val="1200"/>
                        </a:spcAft>
                      </a:pPr>
                      <a:r>
                        <a:rPr lang="en-GB" sz="1500" dirty="0">
                          <a:solidFill>
                            <a:schemeClr val="tx1"/>
                          </a:solidFill>
                          <a:latin typeface="+mn-lt"/>
                          <a:ea typeface="Times New Roman"/>
                          <a:cs typeface="Times New Roman"/>
                        </a:rPr>
                        <a:t>987</a:t>
                      </a:r>
                      <a:endParaRPr lang="en-US" sz="1500" dirty="0">
                        <a:solidFill>
                          <a:schemeClr val="tx1"/>
                        </a:solidFill>
                        <a:latin typeface="+mn-lt"/>
                        <a:ea typeface="Times New Roman"/>
                        <a:cs typeface="Times New Roman"/>
                      </a:endParaRPr>
                    </a:p>
                  </a:txBody>
                  <a:tcPr marL="43487" marR="43487" marT="0" marB="0" anchor="b">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bwMode="auto">
          <a:xfrm>
            <a:off x="39688" y="732064"/>
            <a:ext cx="9104312" cy="349250"/>
          </a:xfrm>
          <a:prstGeom prst="rect">
            <a:avLst/>
          </a:prstGeom>
          <a:noFill/>
        </p:spPr>
        <p:txBody>
          <a:bodyPr>
            <a:spAutoFit/>
          </a:bodyPr>
          <a:lstStyle/>
          <a:p>
            <a:pPr>
              <a:buFont typeface="Arial" pitchFamily="34" charset="0"/>
              <a:buChar char="•"/>
              <a:defRPr/>
            </a:pPr>
            <a:r>
              <a:rPr lang="en-US" dirty="0">
                <a:latin typeface="+mj-lt"/>
                <a:ea typeface="+mn-ea"/>
                <a:cs typeface="Arial Unicode MS" charset="0"/>
              </a:rPr>
              <a:t>Single-genome Seed models compare favorably with published single genome models</a:t>
            </a:r>
          </a:p>
        </p:txBody>
      </p:sp>
      <p:sp>
        <p:nvSpPr>
          <p:cNvPr id="7"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890" y="-1128"/>
            <a:ext cx="9133110" cy="485775"/>
          </a:xfrm>
        </p:spPr>
        <p:txBody>
          <a:bodyPr>
            <a:noAutofit/>
          </a:bodyPr>
          <a:lstStyle/>
          <a:p>
            <a:pPr algn="ctr"/>
            <a:r>
              <a:rPr lang="en-US" sz="3000" dirty="0" smtClean="0"/>
              <a:t>Assessing Subsystem Annotations From Auto-completion</a:t>
            </a:r>
          </a:p>
        </p:txBody>
      </p:sp>
      <p:sp>
        <p:nvSpPr>
          <p:cNvPr id="4" name="TextBox 3"/>
          <p:cNvSpPr txBox="1"/>
          <p:nvPr/>
        </p:nvSpPr>
        <p:spPr bwMode="auto">
          <a:xfrm>
            <a:off x="-76200" y="685800"/>
            <a:ext cx="9220200" cy="608013"/>
          </a:xfrm>
          <a:prstGeom prst="rect">
            <a:avLst/>
          </a:prstGeom>
          <a:noFill/>
        </p:spPr>
        <p:txBody>
          <a:bodyPr>
            <a:spAutoFit/>
          </a:bodyPr>
          <a:lstStyle/>
          <a:p>
            <a:pPr>
              <a:buFont typeface="Arial" pitchFamily="34" charset="0"/>
              <a:buChar char="•"/>
              <a:defRPr/>
            </a:pPr>
            <a:r>
              <a:rPr lang="en-US" dirty="0">
                <a:latin typeface="+mj-lt"/>
                <a:ea typeface="+mn-ea"/>
                <a:cs typeface="Arial Unicode MS" charset="0"/>
              </a:rPr>
              <a:t>We identify how </a:t>
            </a:r>
            <a:r>
              <a:rPr lang="en-US" i="1" dirty="0">
                <a:latin typeface="+mj-lt"/>
                <a:ea typeface="+mn-ea"/>
                <a:cs typeface="Arial Unicode MS" charset="0"/>
              </a:rPr>
              <a:t>complete </a:t>
            </a:r>
            <a:r>
              <a:rPr lang="en-US" dirty="0">
                <a:latin typeface="+mj-lt"/>
                <a:ea typeface="+mn-ea"/>
                <a:cs typeface="Arial Unicode MS" charset="0"/>
              </a:rPr>
              <a:t>the annotations are for each of the Seed subsystems by calculating the following ratio:</a:t>
            </a:r>
            <a:endParaRPr lang="en-US" i="1" dirty="0">
              <a:latin typeface="+mj-lt"/>
              <a:ea typeface="+mn-ea"/>
              <a:cs typeface="Arial Unicode MS" charset="0"/>
            </a:endParaRPr>
          </a:p>
        </p:txBody>
      </p:sp>
      <p:sp>
        <p:nvSpPr>
          <p:cNvPr id="5" name="TextBox 4"/>
          <p:cNvSpPr txBox="1">
            <a:spLocks noChangeArrowheads="1"/>
          </p:cNvSpPr>
          <p:nvPr/>
        </p:nvSpPr>
        <p:spPr bwMode="auto">
          <a:xfrm>
            <a:off x="609600" y="1355725"/>
            <a:ext cx="3787775" cy="320675"/>
          </a:xfrm>
          <a:prstGeom prst="rect">
            <a:avLst/>
          </a:prstGeom>
          <a:noFill/>
          <a:ln w="9525">
            <a:noFill/>
            <a:miter lim="800000"/>
            <a:headEnd/>
            <a:tailEnd/>
          </a:ln>
        </p:spPr>
        <p:txBody>
          <a:bodyPr wrap="none">
            <a:spAutoFit/>
          </a:bodyPr>
          <a:lstStyle/>
          <a:p>
            <a:r>
              <a:rPr lang="en-US" sz="1600"/>
              <a:t>auto-completion reactions in subsystem</a:t>
            </a:r>
          </a:p>
        </p:txBody>
      </p:sp>
      <p:sp>
        <p:nvSpPr>
          <p:cNvPr id="6" name="TextBox 5"/>
          <p:cNvSpPr txBox="1">
            <a:spLocks noChangeArrowheads="1"/>
          </p:cNvSpPr>
          <p:nvPr/>
        </p:nvSpPr>
        <p:spPr bwMode="auto">
          <a:xfrm>
            <a:off x="1066800" y="1660525"/>
            <a:ext cx="2762250" cy="320675"/>
          </a:xfrm>
          <a:prstGeom prst="rect">
            <a:avLst/>
          </a:prstGeom>
          <a:noFill/>
          <a:ln w="9525">
            <a:noFill/>
            <a:miter lim="800000"/>
            <a:headEnd/>
            <a:tailEnd/>
          </a:ln>
        </p:spPr>
        <p:txBody>
          <a:bodyPr wrap="none">
            <a:spAutoFit/>
          </a:bodyPr>
          <a:lstStyle/>
          <a:p>
            <a:r>
              <a:rPr lang="en-US" sz="1600"/>
              <a:t>total reactions in subsystem</a:t>
            </a:r>
          </a:p>
        </p:txBody>
      </p:sp>
      <p:cxnSp>
        <p:nvCxnSpPr>
          <p:cNvPr id="7" name="Straight Connector 6"/>
          <p:cNvCxnSpPr>
            <a:cxnSpLocks noChangeShapeType="1"/>
          </p:cNvCxnSpPr>
          <p:nvPr/>
        </p:nvCxnSpPr>
        <p:spPr bwMode="auto">
          <a:xfrm rot="10800000">
            <a:off x="609600" y="1660525"/>
            <a:ext cx="3810000" cy="0"/>
          </a:xfrm>
          <a:prstGeom prst="line">
            <a:avLst/>
          </a:prstGeom>
          <a:noFill/>
          <a:ln w="9525" algn="ctr">
            <a:solidFill>
              <a:schemeClr val="tx1"/>
            </a:solidFill>
            <a:round/>
            <a:headEnd/>
            <a:tailEnd/>
          </a:ln>
        </p:spPr>
      </p:cxnSp>
      <p:sp>
        <p:nvSpPr>
          <p:cNvPr id="8" name="TextBox 7"/>
          <p:cNvSpPr txBox="1"/>
          <p:nvPr/>
        </p:nvSpPr>
        <p:spPr bwMode="auto">
          <a:xfrm>
            <a:off x="-49213" y="2058988"/>
            <a:ext cx="9193213" cy="4214812"/>
          </a:xfrm>
          <a:prstGeom prst="rect">
            <a:avLst/>
          </a:prstGeom>
          <a:noFill/>
        </p:spPr>
        <p:txBody>
          <a:bodyPr>
            <a:spAutoFit/>
          </a:bodyPr>
          <a:lstStyle/>
          <a:p>
            <a:pPr>
              <a:buFont typeface="Arial" pitchFamily="34" charset="0"/>
              <a:buChar char="•"/>
              <a:defRPr/>
            </a:pPr>
            <a:r>
              <a:rPr lang="en-US" dirty="0">
                <a:latin typeface="+mj-lt"/>
                <a:ea typeface="+mn-ea"/>
                <a:cs typeface="Arial Unicode MS" charset="0"/>
              </a:rPr>
              <a:t>Highest scoring subsystems:</a:t>
            </a:r>
          </a:p>
          <a:p>
            <a:pPr>
              <a:buFont typeface="Arial" pitchFamily="34" charset="0"/>
              <a:buChar char="•"/>
              <a:defRPr/>
            </a:pPr>
            <a:endParaRPr lang="en-US" dirty="0">
              <a:latin typeface="+mj-lt"/>
              <a:ea typeface="+mn-ea"/>
              <a:cs typeface="Arial Unicode MS" charset="0"/>
            </a:endParaRPr>
          </a:p>
          <a:p>
            <a:pPr>
              <a:buFont typeface="Arial" pitchFamily="34" charset="0"/>
              <a:buChar char="•"/>
              <a:defRPr/>
            </a:pPr>
            <a:r>
              <a:rPr lang="en-GB" i="1" dirty="0">
                <a:latin typeface="Arial" charset="0"/>
                <a:ea typeface="ＭＳ Ｐゴシック" charset="-128"/>
                <a:cs typeface="+mn-cs"/>
              </a:rPr>
              <a:t>Cell Wall and Capsule Biosynthesis (15%)</a:t>
            </a:r>
          </a:p>
          <a:p>
            <a:pPr lvl="1">
              <a:buFont typeface="Arial" pitchFamily="34" charset="0"/>
              <a:buChar char="•"/>
              <a:defRPr/>
            </a:pPr>
            <a:r>
              <a:rPr lang="en-GB" dirty="0">
                <a:latin typeface="Arial" charset="0"/>
                <a:ea typeface="ＭＳ Ｐゴシック" charset="-128"/>
                <a:cs typeface="+mn-cs"/>
              </a:rPr>
              <a:t>21 reactions per model added during auto-completion</a:t>
            </a:r>
          </a:p>
          <a:p>
            <a:pPr lvl="1">
              <a:buFont typeface="Arial" pitchFamily="34" charset="0"/>
              <a:buChar char="•"/>
              <a:defRPr/>
            </a:pPr>
            <a:r>
              <a:rPr lang="en-GB" i="1" dirty="0">
                <a:latin typeface="Arial" charset="0"/>
                <a:ea typeface="ＭＳ Ｐゴシック" charset="-128"/>
                <a:cs typeface="+mn-cs"/>
              </a:rPr>
              <a:t>LOS Core Oligosaccharide Biosynthesis</a:t>
            </a:r>
            <a:r>
              <a:rPr lang="en-GB" dirty="0">
                <a:latin typeface="Arial" charset="0"/>
                <a:ea typeface="ＭＳ Ｐゴシック" charset="-128"/>
                <a:cs typeface="+mn-cs"/>
              </a:rPr>
              <a:t> (Gram negative)</a:t>
            </a:r>
          </a:p>
          <a:p>
            <a:pPr lvl="1">
              <a:buFont typeface="Arial" pitchFamily="34" charset="0"/>
              <a:buChar char="•"/>
              <a:defRPr/>
            </a:pPr>
            <a:r>
              <a:rPr lang="en-GB" i="1" dirty="0">
                <a:latin typeface="Arial" charset="0"/>
                <a:ea typeface="ＭＳ Ｐゴシック" charset="-128"/>
                <a:cs typeface="+mn-cs"/>
              </a:rPr>
              <a:t>Teichoic and Lipoteichoic Acids Biosynthesis</a:t>
            </a:r>
            <a:r>
              <a:rPr lang="en-GB" dirty="0">
                <a:latin typeface="Arial" charset="0"/>
                <a:ea typeface="ＭＳ Ｐゴシック" charset="-128"/>
                <a:cs typeface="+mn-cs"/>
              </a:rPr>
              <a:t> (Gram positive)</a:t>
            </a:r>
          </a:p>
          <a:p>
            <a:pPr lvl="1">
              <a:buFont typeface="Arial" pitchFamily="34" charset="0"/>
              <a:buChar char="•"/>
              <a:defRPr/>
            </a:pPr>
            <a:r>
              <a:rPr lang="en-GB" i="1" dirty="0">
                <a:latin typeface="Arial" charset="0"/>
                <a:ea typeface="ＭＳ Ｐゴシック" charset="-128"/>
                <a:cs typeface="+mn-cs"/>
              </a:rPr>
              <a:t>KDO2-Lipid A Biosynthesis</a:t>
            </a:r>
          </a:p>
          <a:p>
            <a:pPr lvl="1">
              <a:buFont typeface="Arial" pitchFamily="34" charset="0"/>
              <a:buChar char="•"/>
              <a:defRPr/>
            </a:pPr>
            <a:endParaRPr lang="en-GB" i="1" dirty="0">
              <a:latin typeface="Arial" charset="0"/>
              <a:ea typeface="ＭＳ Ｐゴシック" charset="-128"/>
              <a:cs typeface="+mn-cs"/>
            </a:endParaRPr>
          </a:p>
          <a:p>
            <a:pPr>
              <a:buFont typeface="Arial" pitchFamily="34" charset="0"/>
              <a:buChar char="•"/>
              <a:defRPr/>
            </a:pPr>
            <a:r>
              <a:rPr lang="en-GB" i="1" dirty="0">
                <a:latin typeface="Arial" charset="0"/>
                <a:ea typeface="ＭＳ Ｐゴシック" charset="-128"/>
                <a:cs typeface="+mn-cs"/>
              </a:rPr>
              <a:t>Cofactors, Vitamins, and Prosthetic Group Biosynthesis (5%)</a:t>
            </a:r>
          </a:p>
          <a:p>
            <a:pPr lvl="1">
              <a:buFont typeface="Arial" pitchFamily="34" charset="0"/>
              <a:buChar char="•"/>
              <a:defRPr/>
            </a:pPr>
            <a:r>
              <a:rPr lang="en-GB" dirty="0">
                <a:latin typeface="Arial" charset="0"/>
                <a:ea typeface="ＭＳ Ｐゴシック" charset="-128"/>
                <a:cs typeface="+mn-cs"/>
              </a:rPr>
              <a:t>10 reaction per model added during auto-completion</a:t>
            </a:r>
          </a:p>
          <a:p>
            <a:pPr lvl="1">
              <a:buFont typeface="Arial" pitchFamily="34" charset="0"/>
              <a:buChar char="•"/>
              <a:defRPr/>
            </a:pPr>
            <a:r>
              <a:rPr lang="en-GB" i="1" dirty="0" err="1">
                <a:latin typeface="Arial" charset="0"/>
                <a:ea typeface="ＭＳ Ｐゴシック" charset="-128"/>
                <a:cs typeface="+mn-cs"/>
              </a:rPr>
              <a:t>Ubiquinone</a:t>
            </a:r>
            <a:r>
              <a:rPr lang="en-GB" i="1" dirty="0">
                <a:latin typeface="Arial" charset="0"/>
                <a:ea typeface="ＭＳ Ｐゴシック" charset="-128"/>
                <a:cs typeface="+mn-cs"/>
              </a:rPr>
              <a:t> Biosynthesis</a:t>
            </a:r>
            <a:endParaRPr lang="en-GB" dirty="0">
              <a:latin typeface="Arial" charset="0"/>
              <a:ea typeface="ＭＳ Ｐゴシック" charset="-128"/>
              <a:cs typeface="+mn-cs"/>
            </a:endParaRPr>
          </a:p>
          <a:p>
            <a:pPr lvl="1">
              <a:buFont typeface="Arial" pitchFamily="34" charset="0"/>
              <a:buChar char="•"/>
              <a:defRPr/>
            </a:pPr>
            <a:r>
              <a:rPr lang="en-GB" i="1" dirty="0" err="1">
                <a:latin typeface="Arial" charset="0"/>
                <a:ea typeface="ＭＳ Ｐゴシック" charset="-128"/>
                <a:cs typeface="+mn-cs"/>
              </a:rPr>
              <a:t>Menaquinone</a:t>
            </a:r>
            <a:r>
              <a:rPr lang="en-GB" i="1" dirty="0">
                <a:latin typeface="Arial" charset="0"/>
                <a:ea typeface="ＭＳ Ｐゴシック" charset="-128"/>
                <a:cs typeface="+mn-cs"/>
              </a:rPr>
              <a:t> and </a:t>
            </a:r>
            <a:r>
              <a:rPr lang="en-GB" i="1" dirty="0" err="1">
                <a:latin typeface="Arial" charset="0"/>
                <a:ea typeface="ＭＳ Ｐゴシック" charset="-128"/>
                <a:cs typeface="+mn-cs"/>
              </a:rPr>
              <a:t>Phylloquinone</a:t>
            </a:r>
            <a:r>
              <a:rPr lang="en-GB" i="1" dirty="0">
                <a:latin typeface="Arial" charset="0"/>
                <a:ea typeface="ＭＳ Ｐゴシック" charset="-128"/>
                <a:cs typeface="+mn-cs"/>
              </a:rPr>
              <a:t> Biosynthesis</a:t>
            </a:r>
          </a:p>
          <a:p>
            <a:pPr lvl="1">
              <a:buFont typeface="Arial" pitchFamily="34" charset="0"/>
              <a:buChar char="•"/>
              <a:defRPr/>
            </a:pPr>
            <a:r>
              <a:rPr lang="en-GB" i="1" dirty="0" err="1">
                <a:latin typeface="Arial" charset="0"/>
                <a:ea typeface="ＭＳ Ｐゴシック" charset="-128"/>
                <a:cs typeface="+mn-cs"/>
              </a:rPr>
              <a:t>Thiamin</a:t>
            </a:r>
            <a:r>
              <a:rPr lang="en-GB" i="1" dirty="0">
                <a:latin typeface="Arial" charset="0"/>
                <a:ea typeface="ＭＳ Ｐゴシック" charset="-128"/>
                <a:cs typeface="+mn-cs"/>
              </a:rPr>
              <a:t> Biosynthesis</a:t>
            </a:r>
          </a:p>
          <a:p>
            <a:pPr lvl="1">
              <a:buFont typeface="Arial" pitchFamily="34" charset="0"/>
              <a:buChar char="•"/>
              <a:defRPr/>
            </a:pPr>
            <a:endParaRPr lang="en-GB" i="1" dirty="0">
              <a:latin typeface="Arial" charset="0"/>
              <a:ea typeface="ＭＳ Ｐゴシック" charset="-128"/>
              <a:cs typeface="+mn-cs"/>
            </a:endParaRPr>
          </a:p>
          <a:p>
            <a:pPr>
              <a:buFont typeface="Arial" pitchFamily="34" charset="0"/>
              <a:buChar char="•"/>
              <a:defRPr/>
            </a:pPr>
            <a:r>
              <a:rPr lang="en-GB" dirty="0">
                <a:latin typeface="Arial" charset="0"/>
                <a:ea typeface="ＭＳ Ｐゴシック" charset="-128"/>
                <a:cs typeface="+mn-cs"/>
              </a:rPr>
              <a:t>Six subsystems account for 31/56 reactions added to each model during the auto-completion process</a:t>
            </a:r>
            <a:endParaRPr lang="en-US" dirty="0">
              <a:latin typeface="+mj-lt"/>
              <a:ea typeface="+mn-ea"/>
              <a:cs typeface="Arial Unicode MS" charset="0"/>
            </a:endParaRPr>
          </a:p>
        </p:txBody>
      </p:sp>
      <p:sp>
        <p:nvSpPr>
          <p:cNvPr id="9" name="TextBox 8"/>
          <p:cNvSpPr txBox="1">
            <a:spLocks noChangeArrowheads="1"/>
          </p:cNvSpPr>
          <p:nvPr/>
        </p:nvSpPr>
        <p:spPr bwMode="auto">
          <a:xfrm>
            <a:off x="4724400" y="1355725"/>
            <a:ext cx="4267200" cy="606425"/>
          </a:xfrm>
          <a:prstGeom prst="rect">
            <a:avLst/>
          </a:prstGeom>
          <a:noFill/>
          <a:ln w="9525">
            <a:noFill/>
            <a:miter lim="800000"/>
            <a:headEnd/>
            <a:tailEnd/>
          </a:ln>
        </p:spPr>
        <p:txBody>
          <a:bodyPr>
            <a:spAutoFit/>
          </a:bodyPr>
          <a:lstStyle/>
          <a:p>
            <a:r>
              <a:rPr lang="en-US"/>
              <a:t>Fraction of subsystem reactions with missing genes</a:t>
            </a:r>
          </a:p>
        </p:txBody>
      </p:sp>
      <p:sp>
        <p:nvSpPr>
          <p:cNvPr id="10" name="TextBox 9"/>
          <p:cNvSpPr txBox="1">
            <a:spLocks noChangeArrowheads="1"/>
          </p:cNvSpPr>
          <p:nvPr/>
        </p:nvSpPr>
        <p:spPr bwMode="auto">
          <a:xfrm>
            <a:off x="4438650" y="1490663"/>
            <a:ext cx="457200" cy="349250"/>
          </a:xfrm>
          <a:prstGeom prst="rect">
            <a:avLst/>
          </a:prstGeom>
          <a:noFill/>
          <a:ln w="9525">
            <a:noFill/>
            <a:miter lim="800000"/>
            <a:headEnd/>
            <a:tailEnd/>
          </a:ln>
        </p:spPr>
        <p:txBody>
          <a:bodyPr>
            <a:spAutoFit/>
          </a:bodyPr>
          <a:lstStyle/>
          <a:p>
            <a:r>
              <a:rPr lang="en-US"/>
              <a:t>=</a:t>
            </a:r>
          </a:p>
        </p:txBody>
      </p:sp>
      <p:sp>
        <p:nvSpPr>
          <p:cNvPr id="12"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386"/>
            <a:ext cx="9143999" cy="748614"/>
          </a:xfrm>
        </p:spPr>
        <p:txBody>
          <a:bodyPr>
            <a:normAutofit/>
          </a:bodyPr>
          <a:lstStyle/>
          <a:p>
            <a:pPr algn="ctr" eaLnBrk="1"/>
            <a:r>
              <a:rPr lang="en-US" sz="3500" dirty="0" smtClean="0"/>
              <a:t>Model statistics across the </a:t>
            </a:r>
            <a:r>
              <a:rPr lang="en-US" sz="3500" dirty="0" err="1" smtClean="0"/>
              <a:t>phylogenetic</a:t>
            </a:r>
            <a:r>
              <a:rPr lang="en-US" sz="3500" dirty="0" smtClean="0"/>
              <a:t> tree</a:t>
            </a:r>
          </a:p>
        </p:txBody>
      </p:sp>
      <p:sp>
        <p:nvSpPr>
          <p:cNvPr id="122"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pic>
        <p:nvPicPr>
          <p:cNvPr id="959489" name="Picture 1"/>
          <p:cNvPicPr>
            <a:picLocks noChangeAspect="1" noChangeArrowheads="1"/>
          </p:cNvPicPr>
          <p:nvPr/>
        </p:nvPicPr>
        <p:blipFill>
          <a:blip r:embed="rId2"/>
          <a:srcRect/>
          <a:stretch>
            <a:fillRect/>
          </a:stretch>
        </p:blipFill>
        <p:spPr bwMode="auto">
          <a:xfrm>
            <a:off x="241749" y="616859"/>
            <a:ext cx="8684537" cy="4367588"/>
          </a:xfrm>
          <a:prstGeom prst="rect">
            <a:avLst/>
          </a:prstGeom>
          <a:noFill/>
          <a:ln w="9525">
            <a:noFill/>
            <a:miter lim="800000"/>
            <a:headEnd/>
            <a:tailEnd/>
          </a:ln>
          <a:effectLst/>
        </p:spPr>
      </p:pic>
      <p:pic>
        <p:nvPicPr>
          <p:cNvPr id="319" name="Picture 2"/>
          <p:cNvPicPr>
            <a:picLocks noChangeAspect="1" noChangeArrowheads="1"/>
          </p:cNvPicPr>
          <p:nvPr/>
        </p:nvPicPr>
        <p:blipFill>
          <a:blip r:embed="rId3"/>
          <a:srcRect/>
          <a:stretch>
            <a:fillRect/>
          </a:stretch>
        </p:blipFill>
        <p:spPr bwMode="auto">
          <a:xfrm>
            <a:off x="2899427" y="2298699"/>
            <a:ext cx="6026859" cy="4145643"/>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88682"/>
            <a:ext cx="8229600" cy="762000"/>
          </a:xfrm>
        </p:spPr>
        <p:txBody>
          <a:bodyPr>
            <a:normAutofit/>
          </a:bodyPr>
          <a:lstStyle/>
          <a:p>
            <a:pPr algn="ctr" eaLnBrk="1"/>
            <a:r>
              <a:rPr lang="en-US" sz="3000" dirty="0" smtClean="0"/>
              <a:t>Reaction Activity Across All Models</a:t>
            </a:r>
          </a:p>
        </p:txBody>
      </p:sp>
      <p:sp>
        <p:nvSpPr>
          <p:cNvPr id="5"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pic>
        <p:nvPicPr>
          <p:cNvPr id="951297" name="Picture 1"/>
          <p:cNvPicPr>
            <a:picLocks noChangeAspect="1" noChangeArrowheads="1"/>
          </p:cNvPicPr>
          <p:nvPr/>
        </p:nvPicPr>
        <p:blipFill>
          <a:blip r:embed="rId2"/>
          <a:srcRect/>
          <a:stretch>
            <a:fillRect/>
          </a:stretch>
        </p:blipFill>
        <p:spPr bwMode="auto">
          <a:xfrm>
            <a:off x="0" y="433615"/>
            <a:ext cx="9144000" cy="633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180885" y="573318"/>
            <a:ext cx="8505915" cy="6043005"/>
          </a:xfrm>
          <a:prstGeom prst="rect">
            <a:avLst/>
          </a:prstGeom>
          <a:solidFill>
            <a:schemeClr val="bg1"/>
          </a:solidFill>
          <a:ln w="9525">
            <a:noFill/>
            <a:miter lim="800000"/>
            <a:headEnd/>
            <a:tailEnd/>
          </a:ln>
          <a:effectLst/>
        </p:spPr>
      </p:pic>
      <p:sp>
        <p:nvSpPr>
          <p:cNvPr id="8" name="Title 1"/>
          <p:cNvSpPr txBox="1">
            <a:spLocks/>
          </p:cNvSpPr>
          <p:nvPr/>
        </p:nvSpPr>
        <p:spPr>
          <a:xfrm>
            <a:off x="457200" y="-87084"/>
            <a:ext cx="8229600" cy="762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Essential Genes Across</a:t>
            </a:r>
            <a:r>
              <a:rPr kumimoji="0" lang="en-US" sz="3000" b="0" i="0" u="none" strike="noStrike" kern="1200" cap="none" spc="0" normalizeH="0" noProof="0" dirty="0" smtClean="0">
                <a:ln>
                  <a:noFill/>
                </a:ln>
                <a:solidFill>
                  <a:schemeClr val="tx1"/>
                </a:solidFill>
                <a:effectLst/>
                <a:uLnTx/>
                <a:uFillTx/>
                <a:latin typeface="+mj-lt"/>
                <a:ea typeface="+mj-ea"/>
                <a:cs typeface="+mj-cs"/>
              </a:rPr>
              <a:t> All Models</a:t>
            </a:r>
            <a:endParaRPr kumimoji="0" lang="en-US" sz="3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pic>
        <p:nvPicPr>
          <p:cNvPr id="5" name="Picture 3"/>
          <p:cNvPicPr>
            <a:picLocks noChangeAspect="1" noChangeArrowheads="1"/>
          </p:cNvPicPr>
          <p:nvPr/>
        </p:nvPicPr>
        <p:blipFill>
          <a:blip r:embed="rId2"/>
          <a:srcRect/>
          <a:stretch>
            <a:fillRect/>
          </a:stretch>
        </p:blipFill>
        <p:spPr bwMode="auto">
          <a:xfrm>
            <a:off x="1" y="282452"/>
            <a:ext cx="9144000" cy="6270748"/>
          </a:xfrm>
          <a:prstGeom prst="rect">
            <a:avLst/>
          </a:prstGeom>
          <a:solidFill>
            <a:schemeClr val="bg1"/>
          </a:solidFill>
          <a:ln w="9525">
            <a:noFill/>
            <a:miter lim="800000"/>
            <a:headEnd/>
            <a:tailEnd/>
          </a:ln>
          <a:effectLst/>
        </p:spPr>
      </p:pic>
      <p:sp>
        <p:nvSpPr>
          <p:cNvPr id="6" name="Title 1"/>
          <p:cNvSpPr txBox="1">
            <a:spLocks/>
          </p:cNvSpPr>
          <p:nvPr/>
        </p:nvSpPr>
        <p:spPr>
          <a:xfrm>
            <a:off x="457200" y="-130626"/>
            <a:ext cx="8229600" cy="762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Essential Nutrients Across</a:t>
            </a:r>
            <a:r>
              <a:rPr kumimoji="0" lang="en-US" sz="3000" b="0" i="0" u="none" strike="noStrike" kern="1200" cap="none" spc="0" normalizeH="0" noProof="0" dirty="0" smtClean="0">
                <a:ln>
                  <a:noFill/>
                </a:ln>
                <a:solidFill>
                  <a:schemeClr val="tx1"/>
                </a:solidFill>
                <a:effectLst/>
                <a:uLnTx/>
                <a:uFillTx/>
                <a:latin typeface="+mj-lt"/>
                <a:ea typeface="+mj-ea"/>
                <a:cs typeface="+mj-cs"/>
              </a:rPr>
              <a:t> All Models</a:t>
            </a:r>
            <a:endParaRPr kumimoji="0" lang="en-US" sz="3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10"/>
          <p:cNvSpPr txBox="1">
            <a:spLocks noChangeArrowheads="1"/>
          </p:cNvSpPr>
          <p:nvPr/>
        </p:nvSpPr>
        <p:spPr bwMode="auto">
          <a:xfrm>
            <a:off x="0" y="928688"/>
            <a:ext cx="2997200" cy="1651000"/>
          </a:xfrm>
          <a:prstGeom prst="rect">
            <a:avLst/>
          </a:prstGeom>
          <a:noFill/>
          <a:ln w="9525">
            <a:noFill/>
            <a:miter lim="800000"/>
            <a:headEnd/>
            <a:tailEnd/>
          </a:ln>
        </p:spPr>
        <p:txBody>
          <a:bodyPr lIns="84908" tIns="42454" rIns="84908" bIns="42454">
            <a:spAutoFit/>
          </a:bodyPr>
          <a:lstStyle/>
          <a:p>
            <a:pPr eaLnBrk="0">
              <a:spcBef>
                <a:spcPct val="50000"/>
              </a:spcBef>
              <a:buFont typeface="Arial" charset="0"/>
              <a:buChar char="•"/>
              <a:defRPr/>
            </a:pPr>
            <a:r>
              <a:rPr lang="en-US" dirty="0">
                <a:latin typeface="+mj-lt"/>
                <a:ea typeface="ＭＳ Ｐゴシック" charset="-128"/>
                <a:cs typeface="Arial" charset="0"/>
              </a:rPr>
              <a:t>SEED models were used to predict the output of 14 </a:t>
            </a:r>
            <a:r>
              <a:rPr lang="en-US" dirty="0" err="1">
                <a:latin typeface="+mj-lt"/>
                <a:ea typeface="ＭＳ Ｐゴシック" charset="-128"/>
                <a:cs typeface="Arial" charset="0"/>
              </a:rPr>
              <a:t>biolog</a:t>
            </a:r>
            <a:r>
              <a:rPr lang="en-US" dirty="0">
                <a:latin typeface="+mj-lt"/>
                <a:ea typeface="ＭＳ Ｐゴシック" charset="-128"/>
                <a:cs typeface="Arial" charset="0"/>
              </a:rPr>
              <a:t> phenotyping arrays</a:t>
            </a:r>
          </a:p>
          <a:p>
            <a:pPr eaLnBrk="0">
              <a:spcBef>
                <a:spcPct val="50000"/>
              </a:spcBef>
              <a:buFont typeface="Arial" charset="0"/>
              <a:buChar char="•"/>
              <a:defRPr/>
            </a:pPr>
            <a:endParaRPr lang="en-US" dirty="0">
              <a:latin typeface="+mj-lt"/>
              <a:ea typeface="ＭＳ Ｐゴシック" charset="-128"/>
              <a:cs typeface="Arial" charset="0"/>
            </a:endParaRPr>
          </a:p>
          <a:p>
            <a:pPr eaLnBrk="0">
              <a:spcBef>
                <a:spcPct val="50000"/>
              </a:spcBef>
              <a:buFont typeface="Arial" charset="0"/>
              <a:buChar char="•"/>
              <a:defRPr/>
            </a:pPr>
            <a:r>
              <a:rPr lang="en-US" dirty="0">
                <a:latin typeface="+mj-lt"/>
                <a:ea typeface="ＭＳ Ｐゴシック" charset="-128"/>
                <a:cs typeface="Arial" charset="0"/>
              </a:rPr>
              <a:t>Average accuracy: 60%</a:t>
            </a:r>
          </a:p>
        </p:txBody>
      </p:sp>
      <p:sp>
        <p:nvSpPr>
          <p:cNvPr id="25605" name="TextBox 11"/>
          <p:cNvSpPr txBox="1">
            <a:spLocks noChangeArrowheads="1"/>
          </p:cNvSpPr>
          <p:nvPr/>
        </p:nvSpPr>
        <p:spPr bwMode="auto">
          <a:xfrm>
            <a:off x="0" y="3656013"/>
            <a:ext cx="2997200" cy="2700337"/>
          </a:xfrm>
          <a:prstGeom prst="rect">
            <a:avLst/>
          </a:prstGeom>
          <a:noFill/>
          <a:ln w="9525">
            <a:noFill/>
            <a:miter lim="800000"/>
            <a:headEnd/>
            <a:tailEnd/>
          </a:ln>
        </p:spPr>
        <p:txBody>
          <a:bodyPr lIns="84908" tIns="42454" rIns="84908" bIns="42454">
            <a:spAutoFit/>
          </a:bodyPr>
          <a:lstStyle/>
          <a:p>
            <a:pPr eaLnBrk="0">
              <a:spcBef>
                <a:spcPct val="50000"/>
              </a:spcBef>
              <a:buFont typeface="Arial" charset="0"/>
              <a:buChar char="•"/>
              <a:defRPr/>
            </a:pPr>
            <a:r>
              <a:rPr lang="en-US" dirty="0">
                <a:latin typeface="+mj-lt"/>
                <a:ea typeface="ＭＳ Ｐゴシック" charset="-128"/>
                <a:cs typeface="Arial" charset="0"/>
              </a:rPr>
              <a:t>SEED models were used to predict essential genes for 14 experimental gene essentiality datasets</a:t>
            </a:r>
          </a:p>
          <a:p>
            <a:pPr eaLnBrk="0">
              <a:spcBef>
                <a:spcPct val="50000"/>
              </a:spcBef>
              <a:buFont typeface="Arial" charset="0"/>
              <a:buChar char="•"/>
              <a:defRPr/>
            </a:pPr>
            <a:endParaRPr lang="en-US" dirty="0">
              <a:latin typeface="+mj-lt"/>
              <a:ea typeface="ＭＳ Ｐゴシック" charset="-128"/>
              <a:cs typeface="Arial" charset="0"/>
            </a:endParaRPr>
          </a:p>
          <a:p>
            <a:pPr eaLnBrk="0">
              <a:spcBef>
                <a:spcPct val="50000"/>
              </a:spcBef>
              <a:buFont typeface="Arial" charset="0"/>
              <a:buChar char="•"/>
              <a:defRPr/>
            </a:pPr>
            <a:r>
              <a:rPr lang="en-US" dirty="0">
                <a:latin typeface="+mj-lt"/>
                <a:ea typeface="ＭＳ Ｐゴシック" charset="-128"/>
                <a:cs typeface="Arial" charset="0"/>
              </a:rPr>
              <a:t>Average accuracy: 72%</a:t>
            </a:r>
          </a:p>
          <a:p>
            <a:pPr eaLnBrk="0">
              <a:spcBef>
                <a:spcPct val="50000"/>
              </a:spcBef>
              <a:buFont typeface="Arial" charset="0"/>
              <a:buChar char="•"/>
              <a:defRPr/>
            </a:pPr>
            <a:endParaRPr lang="en-US" dirty="0">
              <a:latin typeface="+mj-lt"/>
              <a:ea typeface="ＭＳ Ｐゴシック" charset="-128"/>
              <a:cs typeface="Arial" charset="0"/>
            </a:endParaRPr>
          </a:p>
          <a:p>
            <a:pPr eaLnBrk="0">
              <a:spcBef>
                <a:spcPct val="50000"/>
              </a:spcBef>
              <a:defRPr/>
            </a:pPr>
            <a:r>
              <a:rPr lang="en-US" b="1" dirty="0">
                <a:latin typeface="+mj-lt"/>
                <a:ea typeface="ＭＳ Ｐゴシック" charset="-128"/>
                <a:cs typeface="Arial" charset="0"/>
              </a:rPr>
              <a:t>Overall accuracy: 66%</a:t>
            </a:r>
          </a:p>
        </p:txBody>
      </p:sp>
      <p:sp>
        <p:nvSpPr>
          <p:cNvPr id="25606" name="TextBox 12"/>
          <p:cNvSpPr txBox="1">
            <a:spLocks noChangeArrowheads="1"/>
          </p:cNvSpPr>
          <p:nvPr/>
        </p:nvSpPr>
        <p:spPr bwMode="auto">
          <a:xfrm>
            <a:off x="0" y="3286125"/>
            <a:ext cx="1992313" cy="342900"/>
          </a:xfrm>
          <a:prstGeom prst="rect">
            <a:avLst/>
          </a:prstGeom>
          <a:noFill/>
          <a:ln w="9525">
            <a:noFill/>
            <a:miter lim="800000"/>
            <a:headEnd/>
            <a:tailEnd/>
          </a:ln>
        </p:spPr>
        <p:txBody>
          <a:bodyPr wrap="none" lIns="84908" tIns="42454" rIns="84908" bIns="42454">
            <a:spAutoFit/>
          </a:bodyPr>
          <a:lstStyle/>
          <a:p>
            <a:pPr eaLnBrk="0">
              <a:spcBef>
                <a:spcPct val="50000"/>
              </a:spcBef>
              <a:defRPr/>
            </a:pPr>
            <a:r>
              <a:rPr lang="en-US" b="1">
                <a:latin typeface="+mj-lt"/>
                <a:ea typeface="ＭＳ Ｐゴシック" charset="-128"/>
                <a:cs typeface="Arial" charset="0"/>
              </a:rPr>
              <a:t>Essentiality data</a:t>
            </a:r>
          </a:p>
        </p:txBody>
      </p:sp>
      <p:sp>
        <p:nvSpPr>
          <p:cNvPr id="25607" name="TextBox 13"/>
          <p:cNvSpPr txBox="1">
            <a:spLocks noChangeArrowheads="1"/>
          </p:cNvSpPr>
          <p:nvPr/>
        </p:nvSpPr>
        <p:spPr bwMode="auto">
          <a:xfrm>
            <a:off x="-7938" y="571500"/>
            <a:ext cx="2659063" cy="342900"/>
          </a:xfrm>
          <a:prstGeom prst="rect">
            <a:avLst/>
          </a:prstGeom>
          <a:noFill/>
          <a:ln w="9525">
            <a:noFill/>
            <a:miter lim="800000"/>
            <a:headEnd/>
            <a:tailEnd/>
          </a:ln>
        </p:spPr>
        <p:txBody>
          <a:bodyPr wrap="none" lIns="84908" tIns="42454" rIns="84908" bIns="42454">
            <a:spAutoFit/>
          </a:bodyPr>
          <a:lstStyle/>
          <a:p>
            <a:pPr eaLnBrk="0">
              <a:spcBef>
                <a:spcPct val="50000"/>
              </a:spcBef>
              <a:defRPr/>
            </a:pPr>
            <a:r>
              <a:rPr lang="en-US" b="1">
                <a:latin typeface="+mj-lt"/>
                <a:ea typeface="ＭＳ Ｐゴシック" charset="-128"/>
                <a:cs typeface="Arial" charset="0"/>
              </a:rPr>
              <a:t>Biolog phenotype data</a:t>
            </a:r>
          </a:p>
        </p:txBody>
      </p:sp>
      <p:sp>
        <p:nvSpPr>
          <p:cNvPr id="13" name="Title 1"/>
          <p:cNvSpPr txBox="1">
            <a:spLocks/>
          </p:cNvSpPr>
          <p:nvPr/>
        </p:nvSpPr>
        <p:spPr>
          <a:xfrm>
            <a:off x="457200" y="152400"/>
            <a:ext cx="8228013" cy="485775"/>
          </a:xfrm>
          <a:prstGeom prst="rect">
            <a:avLst/>
          </a:prstGeom>
        </p:spPr>
        <p:txBody>
          <a:bodyPr/>
          <a:lstStyle/>
          <a:p>
            <a:pPr algn="ctr">
              <a:defRPr/>
            </a:pPr>
            <a:r>
              <a:rPr lang="en-US" sz="2600" kern="0" dirty="0">
                <a:latin typeface="+mj-lt"/>
                <a:ea typeface="+mj-ea"/>
                <a:cs typeface="+mj-cs"/>
              </a:rPr>
              <a:t>Accuracy Before Optimization</a:t>
            </a:r>
          </a:p>
        </p:txBody>
      </p:sp>
      <p:pic>
        <p:nvPicPr>
          <p:cNvPr id="25608" name="Picture 2"/>
          <p:cNvPicPr>
            <a:picLocks noChangeAspect="1" noChangeArrowheads="1"/>
          </p:cNvPicPr>
          <p:nvPr/>
        </p:nvPicPr>
        <p:blipFill>
          <a:blip r:embed="rId2"/>
          <a:srcRect/>
          <a:stretch>
            <a:fillRect/>
          </a:stretch>
        </p:blipFill>
        <p:spPr bwMode="auto">
          <a:xfrm>
            <a:off x="4057650" y="3505200"/>
            <a:ext cx="4267200" cy="3098800"/>
          </a:xfrm>
          <a:prstGeom prst="rect">
            <a:avLst/>
          </a:prstGeom>
          <a:noFill/>
          <a:ln w="9525">
            <a:noFill/>
            <a:miter lim="800000"/>
            <a:headEnd/>
            <a:tailEnd/>
          </a:ln>
        </p:spPr>
      </p:pic>
      <p:sp>
        <p:nvSpPr>
          <p:cNvPr id="25609" name="Rectangle 28"/>
          <p:cNvSpPr>
            <a:spLocks noChangeArrowheads="1"/>
          </p:cNvSpPr>
          <p:nvPr/>
        </p:nvSpPr>
        <p:spPr bwMode="auto">
          <a:xfrm>
            <a:off x="4781550" y="37338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0" name="Rectangle 29"/>
          <p:cNvSpPr>
            <a:spLocks noChangeArrowheads="1"/>
          </p:cNvSpPr>
          <p:nvPr/>
        </p:nvSpPr>
        <p:spPr bwMode="auto">
          <a:xfrm>
            <a:off x="5033963" y="3397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1" name="Rectangle 30"/>
          <p:cNvSpPr>
            <a:spLocks noChangeArrowheads="1"/>
          </p:cNvSpPr>
          <p:nvPr/>
        </p:nvSpPr>
        <p:spPr bwMode="auto">
          <a:xfrm>
            <a:off x="5295900" y="36258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2" name="Rectangle 31"/>
          <p:cNvSpPr>
            <a:spLocks noChangeArrowheads="1"/>
          </p:cNvSpPr>
          <p:nvPr/>
        </p:nvSpPr>
        <p:spPr bwMode="auto">
          <a:xfrm>
            <a:off x="5543550" y="37274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3" name="Rectangle 32"/>
          <p:cNvSpPr>
            <a:spLocks noChangeArrowheads="1"/>
          </p:cNvSpPr>
          <p:nvPr/>
        </p:nvSpPr>
        <p:spPr bwMode="auto">
          <a:xfrm>
            <a:off x="5794375" y="38036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4" name="Rectangle 33"/>
          <p:cNvSpPr>
            <a:spLocks noChangeArrowheads="1"/>
          </p:cNvSpPr>
          <p:nvPr/>
        </p:nvSpPr>
        <p:spPr bwMode="auto">
          <a:xfrm>
            <a:off x="6053138" y="34798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5" name="Rectangle 34"/>
          <p:cNvSpPr>
            <a:spLocks noChangeArrowheads="1"/>
          </p:cNvSpPr>
          <p:nvPr/>
        </p:nvSpPr>
        <p:spPr bwMode="auto">
          <a:xfrm>
            <a:off x="6305550" y="34861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6" name="Rectangle 35"/>
          <p:cNvSpPr>
            <a:spLocks noChangeArrowheads="1"/>
          </p:cNvSpPr>
          <p:nvPr/>
        </p:nvSpPr>
        <p:spPr bwMode="auto">
          <a:xfrm>
            <a:off x="6559550" y="34607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7" name="Rectangle 36"/>
          <p:cNvSpPr>
            <a:spLocks noChangeArrowheads="1"/>
          </p:cNvSpPr>
          <p:nvPr/>
        </p:nvSpPr>
        <p:spPr bwMode="auto">
          <a:xfrm>
            <a:off x="6819900" y="3255963"/>
            <a:ext cx="152400" cy="776287"/>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8" name="Rectangle 37"/>
          <p:cNvSpPr>
            <a:spLocks noChangeArrowheads="1"/>
          </p:cNvSpPr>
          <p:nvPr/>
        </p:nvSpPr>
        <p:spPr bwMode="auto">
          <a:xfrm>
            <a:off x="7072313" y="33845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19" name="Rectangle 38"/>
          <p:cNvSpPr>
            <a:spLocks noChangeArrowheads="1"/>
          </p:cNvSpPr>
          <p:nvPr/>
        </p:nvSpPr>
        <p:spPr bwMode="auto">
          <a:xfrm>
            <a:off x="7327900" y="32512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0" name="Rectangle 39"/>
          <p:cNvSpPr>
            <a:spLocks noChangeArrowheads="1"/>
          </p:cNvSpPr>
          <p:nvPr/>
        </p:nvSpPr>
        <p:spPr bwMode="auto">
          <a:xfrm>
            <a:off x="7593013" y="3270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1" name="Rectangle 40"/>
          <p:cNvSpPr>
            <a:spLocks noChangeArrowheads="1"/>
          </p:cNvSpPr>
          <p:nvPr/>
        </p:nvSpPr>
        <p:spPr bwMode="auto">
          <a:xfrm>
            <a:off x="7835900" y="32321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2" name="Rectangle 41"/>
          <p:cNvSpPr>
            <a:spLocks noChangeArrowheads="1"/>
          </p:cNvSpPr>
          <p:nvPr/>
        </p:nvSpPr>
        <p:spPr bwMode="auto">
          <a:xfrm>
            <a:off x="8089900" y="31686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pic>
        <p:nvPicPr>
          <p:cNvPr id="25623" name="Picture 3"/>
          <p:cNvPicPr>
            <a:picLocks noChangeAspect="1" noChangeArrowheads="1"/>
          </p:cNvPicPr>
          <p:nvPr/>
        </p:nvPicPr>
        <p:blipFill>
          <a:blip r:embed="rId3"/>
          <a:srcRect/>
          <a:stretch>
            <a:fillRect/>
          </a:stretch>
        </p:blipFill>
        <p:spPr bwMode="auto">
          <a:xfrm>
            <a:off x="4048125" y="609600"/>
            <a:ext cx="4333875" cy="3148013"/>
          </a:xfrm>
          <a:prstGeom prst="rect">
            <a:avLst/>
          </a:prstGeom>
          <a:noFill/>
          <a:ln w="9525">
            <a:noFill/>
            <a:miter lim="800000"/>
            <a:headEnd/>
            <a:tailEnd/>
          </a:ln>
        </p:spPr>
      </p:pic>
      <p:sp>
        <p:nvSpPr>
          <p:cNvPr id="25624" name="Rectangle 14"/>
          <p:cNvSpPr>
            <a:spLocks noChangeArrowheads="1"/>
          </p:cNvSpPr>
          <p:nvPr/>
        </p:nvSpPr>
        <p:spPr bwMode="auto">
          <a:xfrm>
            <a:off x="4781550" y="7858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5" name="Rectangle 15"/>
          <p:cNvSpPr>
            <a:spLocks noChangeArrowheads="1"/>
          </p:cNvSpPr>
          <p:nvPr/>
        </p:nvSpPr>
        <p:spPr bwMode="auto">
          <a:xfrm>
            <a:off x="5033963" y="10366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6" name="Rectangle 16"/>
          <p:cNvSpPr>
            <a:spLocks noChangeArrowheads="1"/>
          </p:cNvSpPr>
          <p:nvPr/>
        </p:nvSpPr>
        <p:spPr bwMode="auto">
          <a:xfrm>
            <a:off x="5300663" y="9525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7" name="Rectangle 17"/>
          <p:cNvSpPr>
            <a:spLocks noChangeArrowheads="1"/>
          </p:cNvSpPr>
          <p:nvPr/>
        </p:nvSpPr>
        <p:spPr bwMode="auto">
          <a:xfrm>
            <a:off x="5562600" y="75247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8" name="Rectangle 18"/>
          <p:cNvSpPr>
            <a:spLocks noChangeArrowheads="1"/>
          </p:cNvSpPr>
          <p:nvPr/>
        </p:nvSpPr>
        <p:spPr bwMode="auto">
          <a:xfrm>
            <a:off x="5819775" y="7048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29" name="Rectangle 19"/>
          <p:cNvSpPr>
            <a:spLocks noChangeArrowheads="1"/>
          </p:cNvSpPr>
          <p:nvPr/>
        </p:nvSpPr>
        <p:spPr bwMode="auto">
          <a:xfrm>
            <a:off x="6072188" y="9620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0" name="Rectangle 20"/>
          <p:cNvSpPr>
            <a:spLocks noChangeArrowheads="1"/>
          </p:cNvSpPr>
          <p:nvPr/>
        </p:nvSpPr>
        <p:spPr bwMode="auto">
          <a:xfrm>
            <a:off x="6329363" y="7620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1" name="Rectangle 21"/>
          <p:cNvSpPr>
            <a:spLocks noChangeArrowheads="1"/>
          </p:cNvSpPr>
          <p:nvPr/>
        </p:nvSpPr>
        <p:spPr bwMode="auto">
          <a:xfrm>
            <a:off x="6596063" y="7762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2" name="Rectangle 22"/>
          <p:cNvSpPr>
            <a:spLocks noChangeArrowheads="1"/>
          </p:cNvSpPr>
          <p:nvPr/>
        </p:nvSpPr>
        <p:spPr bwMode="auto">
          <a:xfrm>
            <a:off x="6858000" y="914400"/>
            <a:ext cx="152400" cy="776288"/>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3" name="Rectangle 23"/>
          <p:cNvSpPr>
            <a:spLocks noChangeArrowheads="1"/>
          </p:cNvSpPr>
          <p:nvPr/>
        </p:nvSpPr>
        <p:spPr bwMode="auto">
          <a:xfrm>
            <a:off x="7110413" y="3857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4" name="Rectangle 24"/>
          <p:cNvSpPr>
            <a:spLocks noChangeArrowheads="1"/>
          </p:cNvSpPr>
          <p:nvPr/>
        </p:nvSpPr>
        <p:spPr bwMode="auto">
          <a:xfrm>
            <a:off x="7377113" y="4667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5" name="Rectangle 25"/>
          <p:cNvSpPr>
            <a:spLocks noChangeArrowheads="1"/>
          </p:cNvSpPr>
          <p:nvPr/>
        </p:nvSpPr>
        <p:spPr bwMode="auto">
          <a:xfrm>
            <a:off x="7624763" y="6286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6" name="Rectangle 26"/>
          <p:cNvSpPr>
            <a:spLocks noChangeArrowheads="1"/>
          </p:cNvSpPr>
          <p:nvPr/>
        </p:nvSpPr>
        <p:spPr bwMode="auto">
          <a:xfrm>
            <a:off x="7905750" y="4238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7" name="Rectangle 27"/>
          <p:cNvSpPr>
            <a:spLocks noChangeArrowheads="1"/>
          </p:cNvSpPr>
          <p:nvPr/>
        </p:nvSpPr>
        <p:spPr bwMode="auto">
          <a:xfrm>
            <a:off x="8153400" y="6143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5638" name="TextBox 8"/>
          <p:cNvSpPr txBox="1">
            <a:spLocks noChangeArrowheads="1"/>
          </p:cNvSpPr>
          <p:nvPr/>
        </p:nvSpPr>
        <p:spPr bwMode="auto">
          <a:xfrm rot="-5400000">
            <a:off x="2632869" y="4242594"/>
            <a:ext cx="2457450"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Essentiality prediction accuracy</a:t>
            </a:r>
          </a:p>
        </p:txBody>
      </p:sp>
      <p:sp>
        <p:nvSpPr>
          <p:cNvPr id="25639" name="TextBox 9"/>
          <p:cNvSpPr txBox="1">
            <a:spLocks noChangeArrowheads="1"/>
          </p:cNvSpPr>
          <p:nvPr/>
        </p:nvSpPr>
        <p:spPr bwMode="auto">
          <a:xfrm rot="-5400000">
            <a:off x="2632075" y="1282701"/>
            <a:ext cx="2459037"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Biolog prediction accuracy</a:t>
            </a:r>
          </a:p>
        </p:txBody>
      </p:sp>
      <p:sp>
        <p:nvSpPr>
          <p:cNvPr id="40"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409603" name="AutoShape 3"/>
          <p:cNvSpPr>
            <a:spLocks noChangeAspect="1" noChangeArrowheads="1" noTextEdit="1"/>
          </p:cNvSpPr>
          <p:nvPr/>
        </p:nvSpPr>
        <p:spPr bwMode="auto">
          <a:xfrm>
            <a:off x="84138" y="569913"/>
            <a:ext cx="8958262" cy="61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266"/>
          <p:cNvGrpSpPr>
            <a:grpSpLocks/>
          </p:cNvGrpSpPr>
          <p:nvPr/>
        </p:nvGrpSpPr>
        <p:grpSpPr bwMode="auto">
          <a:xfrm>
            <a:off x="315913" y="4160838"/>
            <a:ext cx="2000250" cy="1160462"/>
            <a:chOff x="199" y="2621"/>
            <a:chExt cx="1260" cy="731"/>
          </a:xfrm>
        </p:grpSpPr>
        <p:grpSp>
          <p:nvGrpSpPr>
            <p:cNvPr id="3" name="Group 205"/>
            <p:cNvGrpSpPr>
              <a:grpSpLocks/>
            </p:cNvGrpSpPr>
            <p:nvPr/>
          </p:nvGrpSpPr>
          <p:grpSpPr bwMode="auto">
            <a:xfrm>
              <a:off x="211" y="2792"/>
              <a:ext cx="1248" cy="446"/>
              <a:chOff x="211" y="2792"/>
              <a:chExt cx="1248" cy="446"/>
            </a:xfrm>
          </p:grpSpPr>
          <p:sp>
            <p:nvSpPr>
              <p:cNvPr id="409605" name="Rectangle 5"/>
              <p:cNvSpPr>
                <a:spLocks noChangeArrowheads="1"/>
              </p:cNvSpPr>
              <p:nvPr/>
            </p:nvSpPr>
            <p:spPr bwMode="auto">
              <a:xfrm>
                <a:off x="48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06" name="Freeform 6"/>
              <p:cNvSpPr>
                <a:spLocks noEditPoints="1"/>
              </p:cNvSpPr>
              <p:nvPr/>
            </p:nvSpPr>
            <p:spPr bwMode="auto">
              <a:xfrm>
                <a:off x="48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7" name="Freeform 7"/>
              <p:cNvSpPr>
                <a:spLocks/>
              </p:cNvSpPr>
              <p:nvPr/>
            </p:nvSpPr>
            <p:spPr bwMode="auto">
              <a:xfrm>
                <a:off x="487"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8" name="Freeform 8"/>
              <p:cNvSpPr>
                <a:spLocks noEditPoints="1"/>
              </p:cNvSpPr>
              <p:nvPr/>
            </p:nvSpPr>
            <p:spPr bwMode="auto">
              <a:xfrm>
                <a:off x="484"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9" name="Freeform 9"/>
              <p:cNvSpPr>
                <a:spLocks/>
              </p:cNvSpPr>
              <p:nvPr/>
            </p:nvSpPr>
            <p:spPr bwMode="auto">
              <a:xfrm>
                <a:off x="511"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0" name="Freeform 10"/>
              <p:cNvSpPr>
                <a:spLocks noEditPoints="1"/>
              </p:cNvSpPr>
              <p:nvPr/>
            </p:nvSpPr>
            <p:spPr bwMode="auto">
              <a:xfrm>
                <a:off x="508"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1" name="Freeform 11"/>
              <p:cNvSpPr>
                <a:spLocks/>
              </p:cNvSpPr>
              <p:nvPr/>
            </p:nvSpPr>
            <p:spPr bwMode="auto">
              <a:xfrm>
                <a:off x="541"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2" name="Freeform 12"/>
              <p:cNvSpPr>
                <a:spLocks noEditPoints="1"/>
              </p:cNvSpPr>
              <p:nvPr/>
            </p:nvSpPr>
            <p:spPr bwMode="auto">
              <a:xfrm>
                <a:off x="538"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3" name="Freeform 13"/>
              <p:cNvSpPr>
                <a:spLocks/>
              </p:cNvSpPr>
              <p:nvPr/>
            </p:nvSpPr>
            <p:spPr bwMode="auto">
              <a:xfrm>
                <a:off x="57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4" name="Freeform 14"/>
              <p:cNvSpPr>
                <a:spLocks noEditPoints="1"/>
              </p:cNvSpPr>
              <p:nvPr/>
            </p:nvSpPr>
            <p:spPr bwMode="auto">
              <a:xfrm>
                <a:off x="56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5" name="Freeform 15"/>
              <p:cNvSpPr>
                <a:spLocks/>
              </p:cNvSpPr>
              <p:nvPr/>
            </p:nvSpPr>
            <p:spPr bwMode="auto">
              <a:xfrm>
                <a:off x="60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6" name="Freeform 16"/>
              <p:cNvSpPr>
                <a:spLocks noEditPoints="1"/>
              </p:cNvSpPr>
              <p:nvPr/>
            </p:nvSpPr>
            <p:spPr bwMode="auto">
              <a:xfrm>
                <a:off x="59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7" name="Freeform 17"/>
              <p:cNvSpPr>
                <a:spLocks/>
              </p:cNvSpPr>
              <p:nvPr/>
            </p:nvSpPr>
            <p:spPr bwMode="auto">
              <a:xfrm>
                <a:off x="63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8" name="Freeform 18"/>
              <p:cNvSpPr>
                <a:spLocks noEditPoints="1"/>
              </p:cNvSpPr>
              <p:nvPr/>
            </p:nvSpPr>
            <p:spPr bwMode="auto">
              <a:xfrm>
                <a:off x="62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9" name="Freeform 19"/>
              <p:cNvSpPr>
                <a:spLocks/>
              </p:cNvSpPr>
              <p:nvPr/>
            </p:nvSpPr>
            <p:spPr bwMode="auto">
              <a:xfrm>
                <a:off x="487"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0" name="Freeform 20"/>
              <p:cNvSpPr>
                <a:spLocks noEditPoints="1"/>
              </p:cNvSpPr>
              <p:nvPr/>
            </p:nvSpPr>
            <p:spPr bwMode="auto">
              <a:xfrm>
                <a:off x="484"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1" name="Freeform 21"/>
              <p:cNvSpPr>
                <a:spLocks/>
              </p:cNvSpPr>
              <p:nvPr/>
            </p:nvSpPr>
            <p:spPr bwMode="auto">
              <a:xfrm>
                <a:off x="511"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2" name="Freeform 22"/>
              <p:cNvSpPr>
                <a:spLocks noEditPoints="1"/>
              </p:cNvSpPr>
              <p:nvPr/>
            </p:nvSpPr>
            <p:spPr bwMode="auto">
              <a:xfrm>
                <a:off x="508"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3" name="Freeform 23"/>
              <p:cNvSpPr>
                <a:spLocks/>
              </p:cNvSpPr>
              <p:nvPr/>
            </p:nvSpPr>
            <p:spPr bwMode="auto">
              <a:xfrm>
                <a:off x="541"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4" name="Freeform 24"/>
              <p:cNvSpPr>
                <a:spLocks noEditPoints="1"/>
              </p:cNvSpPr>
              <p:nvPr/>
            </p:nvSpPr>
            <p:spPr bwMode="auto">
              <a:xfrm>
                <a:off x="538"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5" name="Freeform 25"/>
              <p:cNvSpPr>
                <a:spLocks/>
              </p:cNvSpPr>
              <p:nvPr/>
            </p:nvSpPr>
            <p:spPr bwMode="auto">
              <a:xfrm>
                <a:off x="57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6" name="Freeform 26"/>
              <p:cNvSpPr>
                <a:spLocks noEditPoints="1"/>
              </p:cNvSpPr>
              <p:nvPr/>
            </p:nvSpPr>
            <p:spPr bwMode="auto">
              <a:xfrm>
                <a:off x="56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7" name="Freeform 27"/>
              <p:cNvSpPr>
                <a:spLocks/>
              </p:cNvSpPr>
              <p:nvPr/>
            </p:nvSpPr>
            <p:spPr bwMode="auto">
              <a:xfrm>
                <a:off x="60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8" name="Freeform 28"/>
              <p:cNvSpPr>
                <a:spLocks noEditPoints="1"/>
              </p:cNvSpPr>
              <p:nvPr/>
            </p:nvSpPr>
            <p:spPr bwMode="auto">
              <a:xfrm>
                <a:off x="59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9" name="Freeform 29"/>
              <p:cNvSpPr>
                <a:spLocks/>
              </p:cNvSpPr>
              <p:nvPr/>
            </p:nvSpPr>
            <p:spPr bwMode="auto">
              <a:xfrm>
                <a:off x="63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0" name="Freeform 30"/>
              <p:cNvSpPr>
                <a:spLocks noEditPoints="1"/>
              </p:cNvSpPr>
              <p:nvPr/>
            </p:nvSpPr>
            <p:spPr bwMode="auto">
              <a:xfrm>
                <a:off x="62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1" name="Rectangle 31"/>
              <p:cNvSpPr>
                <a:spLocks noChangeArrowheads="1"/>
              </p:cNvSpPr>
              <p:nvPr/>
            </p:nvSpPr>
            <p:spPr bwMode="auto">
              <a:xfrm>
                <a:off x="51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2" name="Freeform 32"/>
              <p:cNvSpPr>
                <a:spLocks noEditPoints="1"/>
              </p:cNvSpPr>
              <p:nvPr/>
            </p:nvSpPr>
            <p:spPr bwMode="auto">
              <a:xfrm>
                <a:off x="51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3" name="Rectangle 33"/>
              <p:cNvSpPr>
                <a:spLocks noChangeArrowheads="1"/>
              </p:cNvSpPr>
              <p:nvPr/>
            </p:nvSpPr>
            <p:spPr bwMode="auto">
              <a:xfrm>
                <a:off x="547"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4" name="Freeform 34"/>
              <p:cNvSpPr>
                <a:spLocks noEditPoints="1"/>
              </p:cNvSpPr>
              <p:nvPr/>
            </p:nvSpPr>
            <p:spPr bwMode="auto">
              <a:xfrm>
                <a:off x="544"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5" name="Rectangle 35"/>
              <p:cNvSpPr>
                <a:spLocks noChangeArrowheads="1"/>
              </p:cNvSpPr>
              <p:nvPr/>
            </p:nvSpPr>
            <p:spPr bwMode="auto">
              <a:xfrm>
                <a:off x="57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6" name="Freeform 36"/>
              <p:cNvSpPr>
                <a:spLocks noEditPoints="1"/>
              </p:cNvSpPr>
              <p:nvPr/>
            </p:nvSpPr>
            <p:spPr bwMode="auto">
              <a:xfrm>
                <a:off x="57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7" name="Rectangle 37"/>
              <p:cNvSpPr>
                <a:spLocks noChangeArrowheads="1"/>
              </p:cNvSpPr>
              <p:nvPr/>
            </p:nvSpPr>
            <p:spPr bwMode="auto">
              <a:xfrm>
                <a:off x="60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8" name="Freeform 38"/>
              <p:cNvSpPr>
                <a:spLocks noEditPoints="1"/>
              </p:cNvSpPr>
              <p:nvPr/>
            </p:nvSpPr>
            <p:spPr bwMode="auto">
              <a:xfrm>
                <a:off x="60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9" name="Rectangle 39"/>
              <p:cNvSpPr>
                <a:spLocks noChangeArrowheads="1"/>
              </p:cNvSpPr>
              <p:nvPr/>
            </p:nvSpPr>
            <p:spPr bwMode="auto">
              <a:xfrm>
                <a:off x="63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0" name="Freeform 40"/>
              <p:cNvSpPr>
                <a:spLocks noEditPoints="1"/>
              </p:cNvSpPr>
              <p:nvPr/>
            </p:nvSpPr>
            <p:spPr bwMode="auto">
              <a:xfrm>
                <a:off x="63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1" name="Freeform 41"/>
              <p:cNvSpPr>
                <a:spLocks/>
              </p:cNvSpPr>
              <p:nvPr/>
            </p:nvSpPr>
            <p:spPr bwMode="auto">
              <a:xfrm>
                <a:off x="638" y="2812"/>
                <a:ext cx="55"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2" name="Freeform 42"/>
              <p:cNvSpPr>
                <a:spLocks noEditPoints="1"/>
              </p:cNvSpPr>
              <p:nvPr/>
            </p:nvSpPr>
            <p:spPr bwMode="auto">
              <a:xfrm>
                <a:off x="631" y="2805"/>
                <a:ext cx="71"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3" name="Rectangle 43"/>
              <p:cNvSpPr>
                <a:spLocks noChangeArrowheads="1"/>
              </p:cNvSpPr>
              <p:nvPr/>
            </p:nvSpPr>
            <p:spPr bwMode="auto">
              <a:xfrm>
                <a:off x="753"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4" name="Freeform 44"/>
              <p:cNvSpPr>
                <a:spLocks noEditPoints="1"/>
              </p:cNvSpPr>
              <p:nvPr/>
            </p:nvSpPr>
            <p:spPr bwMode="auto">
              <a:xfrm>
                <a:off x="750"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5" name="Freeform 45"/>
              <p:cNvSpPr>
                <a:spLocks/>
              </p:cNvSpPr>
              <p:nvPr/>
            </p:nvSpPr>
            <p:spPr bwMode="auto">
              <a:xfrm>
                <a:off x="753" y="2824"/>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6" name="Freeform 46"/>
              <p:cNvSpPr>
                <a:spLocks noEditPoints="1"/>
              </p:cNvSpPr>
              <p:nvPr/>
            </p:nvSpPr>
            <p:spPr bwMode="auto">
              <a:xfrm>
                <a:off x="750" y="2821"/>
                <a:ext cx="31"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7" name="Freeform 47"/>
              <p:cNvSpPr>
                <a:spLocks/>
              </p:cNvSpPr>
              <p:nvPr/>
            </p:nvSpPr>
            <p:spPr bwMode="auto">
              <a:xfrm>
                <a:off x="77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8" name="Freeform 48"/>
              <p:cNvSpPr>
                <a:spLocks noEditPoints="1"/>
              </p:cNvSpPr>
              <p:nvPr/>
            </p:nvSpPr>
            <p:spPr bwMode="auto">
              <a:xfrm>
                <a:off x="77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9" name="Freeform 49"/>
              <p:cNvSpPr>
                <a:spLocks/>
              </p:cNvSpPr>
              <p:nvPr/>
            </p:nvSpPr>
            <p:spPr bwMode="auto">
              <a:xfrm>
                <a:off x="80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0" name="Freeform 50"/>
              <p:cNvSpPr>
                <a:spLocks noEditPoints="1"/>
              </p:cNvSpPr>
              <p:nvPr/>
            </p:nvSpPr>
            <p:spPr bwMode="auto">
              <a:xfrm>
                <a:off x="80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1" name="Freeform 51"/>
              <p:cNvSpPr>
                <a:spLocks/>
              </p:cNvSpPr>
              <p:nvPr/>
            </p:nvSpPr>
            <p:spPr bwMode="auto">
              <a:xfrm>
                <a:off x="83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2" name="Freeform 52"/>
              <p:cNvSpPr>
                <a:spLocks noEditPoints="1"/>
              </p:cNvSpPr>
              <p:nvPr/>
            </p:nvSpPr>
            <p:spPr bwMode="auto">
              <a:xfrm>
                <a:off x="83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3" name="Freeform 53"/>
              <p:cNvSpPr>
                <a:spLocks/>
              </p:cNvSpPr>
              <p:nvPr/>
            </p:nvSpPr>
            <p:spPr bwMode="auto">
              <a:xfrm>
                <a:off x="868"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4" name="Freeform 54"/>
              <p:cNvSpPr>
                <a:spLocks noEditPoints="1"/>
              </p:cNvSpPr>
              <p:nvPr/>
            </p:nvSpPr>
            <p:spPr bwMode="auto">
              <a:xfrm>
                <a:off x="865"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5" name="Freeform 55"/>
              <p:cNvSpPr>
                <a:spLocks/>
              </p:cNvSpPr>
              <p:nvPr/>
            </p:nvSpPr>
            <p:spPr bwMode="auto">
              <a:xfrm>
                <a:off x="89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6" name="Freeform 56"/>
              <p:cNvSpPr>
                <a:spLocks noEditPoints="1"/>
              </p:cNvSpPr>
              <p:nvPr/>
            </p:nvSpPr>
            <p:spPr bwMode="auto">
              <a:xfrm>
                <a:off x="89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7" name="Freeform 57"/>
              <p:cNvSpPr>
                <a:spLocks/>
              </p:cNvSpPr>
              <p:nvPr/>
            </p:nvSpPr>
            <p:spPr bwMode="auto">
              <a:xfrm>
                <a:off x="753" y="3011"/>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8" name="Freeform 58"/>
              <p:cNvSpPr>
                <a:spLocks noEditPoints="1"/>
              </p:cNvSpPr>
              <p:nvPr/>
            </p:nvSpPr>
            <p:spPr bwMode="auto">
              <a:xfrm>
                <a:off x="750" y="3008"/>
                <a:ext cx="31"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9" name="Freeform 59"/>
              <p:cNvSpPr>
                <a:spLocks/>
              </p:cNvSpPr>
              <p:nvPr/>
            </p:nvSpPr>
            <p:spPr bwMode="auto">
              <a:xfrm>
                <a:off x="77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0" name="Freeform 60"/>
              <p:cNvSpPr>
                <a:spLocks noEditPoints="1"/>
              </p:cNvSpPr>
              <p:nvPr/>
            </p:nvSpPr>
            <p:spPr bwMode="auto">
              <a:xfrm>
                <a:off x="77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1" name="Freeform 61"/>
              <p:cNvSpPr>
                <a:spLocks/>
              </p:cNvSpPr>
              <p:nvPr/>
            </p:nvSpPr>
            <p:spPr bwMode="auto">
              <a:xfrm>
                <a:off x="80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2" name="Freeform 62"/>
              <p:cNvSpPr>
                <a:spLocks noEditPoints="1"/>
              </p:cNvSpPr>
              <p:nvPr/>
            </p:nvSpPr>
            <p:spPr bwMode="auto">
              <a:xfrm>
                <a:off x="80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3" name="Freeform 63"/>
              <p:cNvSpPr>
                <a:spLocks/>
              </p:cNvSpPr>
              <p:nvPr/>
            </p:nvSpPr>
            <p:spPr bwMode="auto">
              <a:xfrm>
                <a:off x="83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4" name="Freeform 64"/>
              <p:cNvSpPr>
                <a:spLocks noEditPoints="1"/>
              </p:cNvSpPr>
              <p:nvPr/>
            </p:nvSpPr>
            <p:spPr bwMode="auto">
              <a:xfrm>
                <a:off x="83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5" name="Freeform 65"/>
              <p:cNvSpPr>
                <a:spLocks/>
              </p:cNvSpPr>
              <p:nvPr/>
            </p:nvSpPr>
            <p:spPr bwMode="auto">
              <a:xfrm>
                <a:off x="868"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6" name="Freeform 66"/>
              <p:cNvSpPr>
                <a:spLocks noEditPoints="1"/>
              </p:cNvSpPr>
              <p:nvPr/>
            </p:nvSpPr>
            <p:spPr bwMode="auto">
              <a:xfrm>
                <a:off x="865"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7" name="Freeform 67"/>
              <p:cNvSpPr>
                <a:spLocks/>
              </p:cNvSpPr>
              <p:nvPr/>
            </p:nvSpPr>
            <p:spPr bwMode="auto">
              <a:xfrm>
                <a:off x="89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8" name="Freeform 68"/>
              <p:cNvSpPr>
                <a:spLocks noEditPoints="1"/>
              </p:cNvSpPr>
              <p:nvPr/>
            </p:nvSpPr>
            <p:spPr bwMode="auto">
              <a:xfrm>
                <a:off x="89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9" name="Rectangle 69"/>
              <p:cNvSpPr>
                <a:spLocks noChangeArrowheads="1"/>
              </p:cNvSpPr>
              <p:nvPr/>
            </p:nvSpPr>
            <p:spPr bwMode="auto">
              <a:xfrm>
                <a:off x="78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0" name="Freeform 70"/>
              <p:cNvSpPr>
                <a:spLocks noEditPoints="1"/>
              </p:cNvSpPr>
              <p:nvPr/>
            </p:nvSpPr>
            <p:spPr bwMode="auto">
              <a:xfrm>
                <a:off x="78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1" name="Rectangle 71"/>
              <p:cNvSpPr>
                <a:spLocks noChangeArrowheads="1"/>
              </p:cNvSpPr>
              <p:nvPr/>
            </p:nvSpPr>
            <p:spPr bwMode="auto">
              <a:xfrm>
                <a:off x="81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2" name="Freeform 72"/>
              <p:cNvSpPr>
                <a:spLocks noEditPoints="1"/>
              </p:cNvSpPr>
              <p:nvPr/>
            </p:nvSpPr>
            <p:spPr bwMode="auto">
              <a:xfrm>
                <a:off x="81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3" name="Rectangle 73"/>
              <p:cNvSpPr>
                <a:spLocks noChangeArrowheads="1"/>
              </p:cNvSpPr>
              <p:nvPr/>
            </p:nvSpPr>
            <p:spPr bwMode="auto">
              <a:xfrm>
                <a:off x="84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4" name="Freeform 74"/>
              <p:cNvSpPr>
                <a:spLocks noEditPoints="1"/>
              </p:cNvSpPr>
              <p:nvPr/>
            </p:nvSpPr>
            <p:spPr bwMode="auto">
              <a:xfrm>
                <a:off x="84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5" name="Rectangle 75"/>
              <p:cNvSpPr>
                <a:spLocks noChangeArrowheads="1"/>
              </p:cNvSpPr>
              <p:nvPr/>
            </p:nvSpPr>
            <p:spPr bwMode="auto">
              <a:xfrm>
                <a:off x="874"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6" name="Freeform 76"/>
              <p:cNvSpPr>
                <a:spLocks noEditPoints="1"/>
              </p:cNvSpPr>
              <p:nvPr/>
            </p:nvSpPr>
            <p:spPr bwMode="auto">
              <a:xfrm>
                <a:off x="871"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7" name="Rectangle 77"/>
              <p:cNvSpPr>
                <a:spLocks noChangeArrowheads="1"/>
              </p:cNvSpPr>
              <p:nvPr/>
            </p:nvSpPr>
            <p:spPr bwMode="auto">
              <a:xfrm>
                <a:off x="905"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8" name="Freeform 78"/>
              <p:cNvSpPr>
                <a:spLocks noEditPoints="1"/>
              </p:cNvSpPr>
              <p:nvPr/>
            </p:nvSpPr>
            <p:spPr bwMode="auto">
              <a:xfrm>
                <a:off x="902"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9" name="Freeform 79"/>
              <p:cNvSpPr>
                <a:spLocks/>
              </p:cNvSpPr>
              <p:nvPr/>
            </p:nvSpPr>
            <p:spPr bwMode="auto">
              <a:xfrm>
                <a:off x="717"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0" name="Freeform 80"/>
              <p:cNvSpPr>
                <a:spLocks noEditPoints="1"/>
              </p:cNvSpPr>
              <p:nvPr/>
            </p:nvSpPr>
            <p:spPr bwMode="auto">
              <a:xfrm>
                <a:off x="708"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1" name="Rectangle 81"/>
              <p:cNvSpPr>
                <a:spLocks noChangeArrowheads="1"/>
              </p:cNvSpPr>
              <p:nvPr/>
            </p:nvSpPr>
            <p:spPr bwMode="auto">
              <a:xfrm>
                <a:off x="10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82" name="Freeform 82"/>
              <p:cNvSpPr>
                <a:spLocks noEditPoints="1"/>
              </p:cNvSpPr>
              <p:nvPr/>
            </p:nvSpPr>
            <p:spPr bwMode="auto">
              <a:xfrm>
                <a:off x="10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3" name="Freeform 83"/>
              <p:cNvSpPr>
                <a:spLocks/>
              </p:cNvSpPr>
              <p:nvPr/>
            </p:nvSpPr>
            <p:spPr bwMode="auto">
              <a:xfrm>
                <a:off x="10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4" name="Freeform 84"/>
              <p:cNvSpPr>
                <a:spLocks noEditPoints="1"/>
              </p:cNvSpPr>
              <p:nvPr/>
            </p:nvSpPr>
            <p:spPr bwMode="auto">
              <a:xfrm>
                <a:off x="10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5" name="Freeform 85"/>
              <p:cNvSpPr>
                <a:spLocks/>
              </p:cNvSpPr>
              <p:nvPr/>
            </p:nvSpPr>
            <p:spPr bwMode="auto">
              <a:xfrm>
                <a:off x="104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6" name="Freeform 86"/>
              <p:cNvSpPr>
                <a:spLocks noEditPoints="1"/>
              </p:cNvSpPr>
              <p:nvPr/>
            </p:nvSpPr>
            <p:spPr bwMode="auto">
              <a:xfrm>
                <a:off x="104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7" name="Freeform 87"/>
              <p:cNvSpPr>
                <a:spLocks/>
              </p:cNvSpPr>
              <p:nvPr/>
            </p:nvSpPr>
            <p:spPr bwMode="auto">
              <a:xfrm>
                <a:off x="107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8" name="Freeform 88"/>
              <p:cNvSpPr>
                <a:spLocks noEditPoints="1"/>
              </p:cNvSpPr>
              <p:nvPr/>
            </p:nvSpPr>
            <p:spPr bwMode="auto">
              <a:xfrm>
                <a:off x="107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9" name="Freeform 89"/>
              <p:cNvSpPr>
                <a:spLocks/>
              </p:cNvSpPr>
              <p:nvPr/>
            </p:nvSpPr>
            <p:spPr bwMode="auto">
              <a:xfrm>
                <a:off x="1105"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0" name="Freeform 90"/>
              <p:cNvSpPr>
                <a:spLocks noEditPoints="1"/>
              </p:cNvSpPr>
              <p:nvPr/>
            </p:nvSpPr>
            <p:spPr bwMode="auto">
              <a:xfrm>
                <a:off x="1102"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1" name="Freeform 91"/>
              <p:cNvSpPr>
                <a:spLocks/>
              </p:cNvSpPr>
              <p:nvPr/>
            </p:nvSpPr>
            <p:spPr bwMode="auto">
              <a:xfrm>
                <a:off x="112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2" name="Freeform 92"/>
              <p:cNvSpPr>
                <a:spLocks noEditPoints="1"/>
              </p:cNvSpPr>
              <p:nvPr/>
            </p:nvSpPr>
            <p:spPr bwMode="auto">
              <a:xfrm>
                <a:off x="112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3" name="Freeform 93"/>
              <p:cNvSpPr>
                <a:spLocks/>
              </p:cNvSpPr>
              <p:nvPr/>
            </p:nvSpPr>
            <p:spPr bwMode="auto">
              <a:xfrm>
                <a:off x="1159"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4" name="Freeform 94"/>
              <p:cNvSpPr>
                <a:spLocks noEditPoints="1"/>
              </p:cNvSpPr>
              <p:nvPr/>
            </p:nvSpPr>
            <p:spPr bwMode="auto">
              <a:xfrm>
                <a:off x="1156"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5" name="Freeform 95"/>
              <p:cNvSpPr>
                <a:spLocks/>
              </p:cNvSpPr>
              <p:nvPr/>
            </p:nvSpPr>
            <p:spPr bwMode="auto">
              <a:xfrm>
                <a:off x="10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6" name="Freeform 96"/>
              <p:cNvSpPr>
                <a:spLocks noEditPoints="1"/>
              </p:cNvSpPr>
              <p:nvPr/>
            </p:nvSpPr>
            <p:spPr bwMode="auto">
              <a:xfrm>
                <a:off x="10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7" name="Freeform 97"/>
              <p:cNvSpPr>
                <a:spLocks/>
              </p:cNvSpPr>
              <p:nvPr/>
            </p:nvSpPr>
            <p:spPr bwMode="auto">
              <a:xfrm>
                <a:off x="104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8" name="Freeform 98"/>
              <p:cNvSpPr>
                <a:spLocks noEditPoints="1"/>
              </p:cNvSpPr>
              <p:nvPr/>
            </p:nvSpPr>
            <p:spPr bwMode="auto">
              <a:xfrm>
                <a:off x="104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9" name="Freeform 99"/>
              <p:cNvSpPr>
                <a:spLocks/>
              </p:cNvSpPr>
              <p:nvPr/>
            </p:nvSpPr>
            <p:spPr bwMode="auto">
              <a:xfrm>
                <a:off x="107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0" name="Freeform 100"/>
              <p:cNvSpPr>
                <a:spLocks noEditPoints="1"/>
              </p:cNvSpPr>
              <p:nvPr/>
            </p:nvSpPr>
            <p:spPr bwMode="auto">
              <a:xfrm>
                <a:off x="107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1" name="Freeform 101"/>
              <p:cNvSpPr>
                <a:spLocks/>
              </p:cNvSpPr>
              <p:nvPr/>
            </p:nvSpPr>
            <p:spPr bwMode="auto">
              <a:xfrm>
                <a:off x="1105"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2" name="Freeform 102"/>
              <p:cNvSpPr>
                <a:spLocks noEditPoints="1"/>
              </p:cNvSpPr>
              <p:nvPr/>
            </p:nvSpPr>
            <p:spPr bwMode="auto">
              <a:xfrm>
                <a:off x="1102"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3" name="Freeform 103"/>
              <p:cNvSpPr>
                <a:spLocks/>
              </p:cNvSpPr>
              <p:nvPr/>
            </p:nvSpPr>
            <p:spPr bwMode="auto">
              <a:xfrm>
                <a:off x="112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4" name="Freeform 104"/>
              <p:cNvSpPr>
                <a:spLocks noEditPoints="1"/>
              </p:cNvSpPr>
              <p:nvPr/>
            </p:nvSpPr>
            <p:spPr bwMode="auto">
              <a:xfrm>
                <a:off x="112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5" name="Freeform 105"/>
              <p:cNvSpPr>
                <a:spLocks/>
              </p:cNvSpPr>
              <p:nvPr/>
            </p:nvSpPr>
            <p:spPr bwMode="auto">
              <a:xfrm>
                <a:off x="1159"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6" name="Freeform 106"/>
              <p:cNvSpPr>
                <a:spLocks noEditPoints="1"/>
              </p:cNvSpPr>
              <p:nvPr/>
            </p:nvSpPr>
            <p:spPr bwMode="auto">
              <a:xfrm>
                <a:off x="1156"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7" name="Rectangle 107"/>
              <p:cNvSpPr>
                <a:spLocks noChangeArrowheads="1"/>
              </p:cNvSpPr>
              <p:nvPr/>
            </p:nvSpPr>
            <p:spPr bwMode="auto">
              <a:xfrm>
                <a:off x="105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08" name="Freeform 108"/>
              <p:cNvSpPr>
                <a:spLocks noEditPoints="1"/>
              </p:cNvSpPr>
              <p:nvPr/>
            </p:nvSpPr>
            <p:spPr bwMode="auto">
              <a:xfrm>
                <a:off x="104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9" name="Rectangle 109"/>
              <p:cNvSpPr>
                <a:spLocks noChangeArrowheads="1"/>
              </p:cNvSpPr>
              <p:nvPr/>
            </p:nvSpPr>
            <p:spPr bwMode="auto">
              <a:xfrm>
                <a:off x="10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0" name="Freeform 110"/>
              <p:cNvSpPr>
                <a:spLocks noEditPoints="1"/>
              </p:cNvSpPr>
              <p:nvPr/>
            </p:nvSpPr>
            <p:spPr bwMode="auto">
              <a:xfrm>
                <a:off x="10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1" name="Rectangle 111"/>
              <p:cNvSpPr>
                <a:spLocks noChangeArrowheads="1"/>
              </p:cNvSpPr>
              <p:nvPr/>
            </p:nvSpPr>
            <p:spPr bwMode="auto">
              <a:xfrm>
                <a:off x="111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2" name="Freeform 112"/>
              <p:cNvSpPr>
                <a:spLocks noEditPoints="1"/>
              </p:cNvSpPr>
              <p:nvPr/>
            </p:nvSpPr>
            <p:spPr bwMode="auto">
              <a:xfrm>
                <a:off x="110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3" name="Rectangle 113"/>
              <p:cNvSpPr>
                <a:spLocks noChangeArrowheads="1"/>
              </p:cNvSpPr>
              <p:nvPr/>
            </p:nvSpPr>
            <p:spPr bwMode="auto">
              <a:xfrm>
                <a:off x="114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4" name="Freeform 114"/>
              <p:cNvSpPr>
                <a:spLocks noEditPoints="1"/>
              </p:cNvSpPr>
              <p:nvPr/>
            </p:nvSpPr>
            <p:spPr bwMode="auto">
              <a:xfrm>
                <a:off x="113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5" name="Rectangle 115"/>
              <p:cNvSpPr>
                <a:spLocks noChangeArrowheads="1"/>
              </p:cNvSpPr>
              <p:nvPr/>
            </p:nvSpPr>
            <p:spPr bwMode="auto">
              <a:xfrm>
                <a:off x="117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6" name="Freeform 116"/>
              <p:cNvSpPr>
                <a:spLocks noEditPoints="1"/>
              </p:cNvSpPr>
              <p:nvPr/>
            </p:nvSpPr>
            <p:spPr bwMode="auto">
              <a:xfrm>
                <a:off x="116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7" name="Freeform 117"/>
              <p:cNvSpPr>
                <a:spLocks/>
              </p:cNvSpPr>
              <p:nvPr/>
            </p:nvSpPr>
            <p:spPr bwMode="auto">
              <a:xfrm>
                <a:off x="984" y="2800"/>
                <a:ext cx="54"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8" name="Freeform 118"/>
              <p:cNvSpPr>
                <a:spLocks noEditPoints="1"/>
              </p:cNvSpPr>
              <p:nvPr/>
            </p:nvSpPr>
            <p:spPr bwMode="auto">
              <a:xfrm>
                <a:off x="974"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3"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9" name="Freeform 119"/>
              <p:cNvSpPr>
                <a:spLocks/>
              </p:cNvSpPr>
              <p:nvPr/>
            </p:nvSpPr>
            <p:spPr bwMode="auto">
              <a:xfrm>
                <a:off x="905" y="2812"/>
                <a:ext cx="54"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0" name="Freeform 120"/>
              <p:cNvSpPr>
                <a:spLocks noEditPoints="1"/>
              </p:cNvSpPr>
              <p:nvPr/>
            </p:nvSpPr>
            <p:spPr bwMode="auto">
              <a:xfrm>
                <a:off x="897" y="2805"/>
                <a:ext cx="72"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1" name="Rectangle 121"/>
              <p:cNvSpPr>
                <a:spLocks noChangeArrowheads="1"/>
              </p:cNvSpPr>
              <p:nvPr/>
            </p:nvSpPr>
            <p:spPr bwMode="auto">
              <a:xfrm>
                <a:off x="12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22" name="Freeform 122"/>
              <p:cNvSpPr>
                <a:spLocks noEditPoints="1"/>
              </p:cNvSpPr>
              <p:nvPr/>
            </p:nvSpPr>
            <p:spPr bwMode="auto">
              <a:xfrm>
                <a:off x="12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3" name="Freeform 123"/>
              <p:cNvSpPr>
                <a:spLocks/>
              </p:cNvSpPr>
              <p:nvPr/>
            </p:nvSpPr>
            <p:spPr bwMode="auto">
              <a:xfrm>
                <a:off x="1280"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4" name="Freeform 124"/>
              <p:cNvSpPr>
                <a:spLocks noEditPoints="1"/>
              </p:cNvSpPr>
              <p:nvPr/>
            </p:nvSpPr>
            <p:spPr bwMode="auto">
              <a:xfrm>
                <a:off x="1277"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5" name="Freeform 125"/>
              <p:cNvSpPr>
                <a:spLocks/>
              </p:cNvSpPr>
              <p:nvPr/>
            </p:nvSpPr>
            <p:spPr bwMode="auto">
              <a:xfrm>
                <a:off x="1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6" name="Freeform 126"/>
              <p:cNvSpPr>
                <a:spLocks noEditPoints="1"/>
              </p:cNvSpPr>
              <p:nvPr/>
            </p:nvSpPr>
            <p:spPr bwMode="auto">
              <a:xfrm>
                <a:off x="1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7" name="Freeform 127"/>
              <p:cNvSpPr>
                <a:spLocks/>
              </p:cNvSpPr>
              <p:nvPr/>
            </p:nvSpPr>
            <p:spPr bwMode="auto">
              <a:xfrm>
                <a:off x="133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8" name="Freeform 128"/>
              <p:cNvSpPr>
                <a:spLocks noEditPoints="1"/>
              </p:cNvSpPr>
              <p:nvPr/>
            </p:nvSpPr>
            <p:spPr bwMode="auto">
              <a:xfrm>
                <a:off x="133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9" name="Freeform 129"/>
              <p:cNvSpPr>
                <a:spLocks/>
              </p:cNvSpPr>
              <p:nvPr/>
            </p:nvSpPr>
            <p:spPr bwMode="auto">
              <a:xfrm>
                <a:off x="136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0" name="Freeform 130"/>
              <p:cNvSpPr>
                <a:spLocks noEditPoints="1"/>
              </p:cNvSpPr>
              <p:nvPr/>
            </p:nvSpPr>
            <p:spPr bwMode="auto">
              <a:xfrm>
                <a:off x="136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1" name="Freeform 131"/>
              <p:cNvSpPr>
                <a:spLocks/>
              </p:cNvSpPr>
              <p:nvPr/>
            </p:nvSpPr>
            <p:spPr bwMode="auto">
              <a:xfrm>
                <a:off x="139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2" name="Freeform 132"/>
              <p:cNvSpPr>
                <a:spLocks noEditPoints="1"/>
              </p:cNvSpPr>
              <p:nvPr/>
            </p:nvSpPr>
            <p:spPr bwMode="auto">
              <a:xfrm>
                <a:off x="139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3" name="Freeform 133"/>
              <p:cNvSpPr>
                <a:spLocks/>
              </p:cNvSpPr>
              <p:nvPr/>
            </p:nvSpPr>
            <p:spPr bwMode="auto">
              <a:xfrm>
                <a:off x="1426"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4" name="Freeform 134"/>
              <p:cNvSpPr>
                <a:spLocks noEditPoints="1"/>
              </p:cNvSpPr>
              <p:nvPr/>
            </p:nvSpPr>
            <p:spPr bwMode="auto">
              <a:xfrm>
                <a:off x="1423"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5" name="Freeform 135"/>
              <p:cNvSpPr>
                <a:spLocks/>
              </p:cNvSpPr>
              <p:nvPr/>
            </p:nvSpPr>
            <p:spPr bwMode="auto">
              <a:xfrm>
                <a:off x="1280"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6" name="Freeform 136"/>
              <p:cNvSpPr>
                <a:spLocks noEditPoints="1"/>
              </p:cNvSpPr>
              <p:nvPr/>
            </p:nvSpPr>
            <p:spPr bwMode="auto">
              <a:xfrm>
                <a:off x="1277"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7" name="Freeform 137"/>
              <p:cNvSpPr>
                <a:spLocks/>
              </p:cNvSpPr>
              <p:nvPr/>
            </p:nvSpPr>
            <p:spPr bwMode="auto">
              <a:xfrm>
                <a:off x="1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8" name="Freeform 138"/>
              <p:cNvSpPr>
                <a:spLocks noEditPoints="1"/>
              </p:cNvSpPr>
              <p:nvPr/>
            </p:nvSpPr>
            <p:spPr bwMode="auto">
              <a:xfrm>
                <a:off x="1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9" name="Freeform 139"/>
              <p:cNvSpPr>
                <a:spLocks/>
              </p:cNvSpPr>
              <p:nvPr/>
            </p:nvSpPr>
            <p:spPr bwMode="auto">
              <a:xfrm>
                <a:off x="133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0" name="Freeform 140"/>
              <p:cNvSpPr>
                <a:spLocks noEditPoints="1"/>
              </p:cNvSpPr>
              <p:nvPr/>
            </p:nvSpPr>
            <p:spPr bwMode="auto">
              <a:xfrm>
                <a:off x="133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1" name="Freeform 141"/>
              <p:cNvSpPr>
                <a:spLocks/>
              </p:cNvSpPr>
              <p:nvPr/>
            </p:nvSpPr>
            <p:spPr bwMode="auto">
              <a:xfrm>
                <a:off x="136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2" name="Freeform 142"/>
              <p:cNvSpPr>
                <a:spLocks noEditPoints="1"/>
              </p:cNvSpPr>
              <p:nvPr/>
            </p:nvSpPr>
            <p:spPr bwMode="auto">
              <a:xfrm>
                <a:off x="136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3" name="Freeform 143"/>
              <p:cNvSpPr>
                <a:spLocks/>
              </p:cNvSpPr>
              <p:nvPr/>
            </p:nvSpPr>
            <p:spPr bwMode="auto">
              <a:xfrm>
                <a:off x="139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4" name="Freeform 144"/>
              <p:cNvSpPr>
                <a:spLocks noEditPoints="1"/>
              </p:cNvSpPr>
              <p:nvPr/>
            </p:nvSpPr>
            <p:spPr bwMode="auto">
              <a:xfrm>
                <a:off x="139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5" name="Freeform 145"/>
              <p:cNvSpPr>
                <a:spLocks/>
              </p:cNvSpPr>
              <p:nvPr/>
            </p:nvSpPr>
            <p:spPr bwMode="auto">
              <a:xfrm>
                <a:off x="1426"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6" name="Freeform 146"/>
              <p:cNvSpPr>
                <a:spLocks noEditPoints="1"/>
              </p:cNvSpPr>
              <p:nvPr/>
            </p:nvSpPr>
            <p:spPr bwMode="auto">
              <a:xfrm>
                <a:off x="1423"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7" name="Rectangle 147"/>
              <p:cNvSpPr>
                <a:spLocks noChangeArrowheads="1"/>
              </p:cNvSpPr>
              <p:nvPr/>
            </p:nvSpPr>
            <p:spPr bwMode="auto">
              <a:xfrm>
                <a:off x="1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48" name="Freeform 148"/>
              <p:cNvSpPr>
                <a:spLocks noEditPoints="1"/>
              </p:cNvSpPr>
              <p:nvPr/>
            </p:nvSpPr>
            <p:spPr bwMode="auto">
              <a:xfrm>
                <a:off x="1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9" name="Rectangle 149"/>
              <p:cNvSpPr>
                <a:spLocks noChangeArrowheads="1"/>
              </p:cNvSpPr>
              <p:nvPr/>
            </p:nvSpPr>
            <p:spPr bwMode="auto">
              <a:xfrm>
                <a:off x="134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0" name="Freeform 150"/>
              <p:cNvSpPr>
                <a:spLocks noEditPoints="1"/>
              </p:cNvSpPr>
              <p:nvPr/>
            </p:nvSpPr>
            <p:spPr bwMode="auto">
              <a:xfrm>
                <a:off x="133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1" name="Rectangle 151"/>
              <p:cNvSpPr>
                <a:spLocks noChangeArrowheads="1"/>
              </p:cNvSpPr>
              <p:nvPr/>
            </p:nvSpPr>
            <p:spPr bwMode="auto">
              <a:xfrm>
                <a:off x="137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2" name="Freeform 152"/>
              <p:cNvSpPr>
                <a:spLocks noEditPoints="1"/>
              </p:cNvSpPr>
              <p:nvPr/>
            </p:nvSpPr>
            <p:spPr bwMode="auto">
              <a:xfrm>
                <a:off x="136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3" name="Rectangle 153"/>
              <p:cNvSpPr>
                <a:spLocks noChangeArrowheads="1"/>
              </p:cNvSpPr>
              <p:nvPr/>
            </p:nvSpPr>
            <p:spPr bwMode="auto">
              <a:xfrm>
                <a:off x="140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4" name="Freeform 154"/>
              <p:cNvSpPr>
                <a:spLocks noEditPoints="1"/>
              </p:cNvSpPr>
              <p:nvPr/>
            </p:nvSpPr>
            <p:spPr bwMode="auto">
              <a:xfrm>
                <a:off x="139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5" name="Rectangle 155"/>
              <p:cNvSpPr>
                <a:spLocks noChangeArrowheads="1"/>
              </p:cNvSpPr>
              <p:nvPr/>
            </p:nvSpPr>
            <p:spPr bwMode="auto">
              <a:xfrm>
                <a:off x="143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6" name="Freeform 156"/>
              <p:cNvSpPr>
                <a:spLocks noEditPoints="1"/>
              </p:cNvSpPr>
              <p:nvPr/>
            </p:nvSpPr>
            <p:spPr bwMode="auto">
              <a:xfrm>
                <a:off x="142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7" name="Freeform 157"/>
              <p:cNvSpPr>
                <a:spLocks/>
              </p:cNvSpPr>
              <p:nvPr/>
            </p:nvSpPr>
            <p:spPr bwMode="auto">
              <a:xfrm>
                <a:off x="1244"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8" name="Freeform 158"/>
              <p:cNvSpPr>
                <a:spLocks noEditPoints="1"/>
              </p:cNvSpPr>
              <p:nvPr/>
            </p:nvSpPr>
            <p:spPr bwMode="auto">
              <a:xfrm>
                <a:off x="1235"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9" name="Freeform 159"/>
              <p:cNvSpPr>
                <a:spLocks/>
              </p:cNvSpPr>
              <p:nvPr/>
            </p:nvSpPr>
            <p:spPr bwMode="auto">
              <a:xfrm>
                <a:off x="1165" y="2812"/>
                <a:ext cx="61"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0" name="Freeform 160"/>
              <p:cNvSpPr>
                <a:spLocks noEditPoints="1"/>
              </p:cNvSpPr>
              <p:nvPr/>
            </p:nvSpPr>
            <p:spPr bwMode="auto">
              <a:xfrm>
                <a:off x="1158" y="2805"/>
                <a:ext cx="77"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1" name="Rectangle 161"/>
              <p:cNvSpPr>
                <a:spLocks noChangeArrowheads="1"/>
              </p:cNvSpPr>
              <p:nvPr/>
            </p:nvSpPr>
            <p:spPr bwMode="auto">
              <a:xfrm>
                <a:off x="2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62" name="Freeform 162"/>
              <p:cNvSpPr>
                <a:spLocks noEditPoints="1"/>
              </p:cNvSpPr>
              <p:nvPr/>
            </p:nvSpPr>
            <p:spPr bwMode="auto">
              <a:xfrm>
                <a:off x="2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3" name="Freeform 163"/>
              <p:cNvSpPr>
                <a:spLocks/>
              </p:cNvSpPr>
              <p:nvPr/>
            </p:nvSpPr>
            <p:spPr bwMode="auto">
              <a:xfrm>
                <a:off x="2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4" name="Freeform 164"/>
              <p:cNvSpPr>
                <a:spLocks noEditPoints="1"/>
              </p:cNvSpPr>
              <p:nvPr/>
            </p:nvSpPr>
            <p:spPr bwMode="auto">
              <a:xfrm>
                <a:off x="2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5" name="Freeform 165"/>
              <p:cNvSpPr>
                <a:spLocks/>
              </p:cNvSpPr>
              <p:nvPr/>
            </p:nvSpPr>
            <p:spPr bwMode="auto">
              <a:xfrm>
                <a:off x="24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6" name="Freeform 166"/>
              <p:cNvSpPr>
                <a:spLocks noEditPoints="1"/>
              </p:cNvSpPr>
              <p:nvPr/>
            </p:nvSpPr>
            <p:spPr bwMode="auto">
              <a:xfrm>
                <a:off x="24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7" name="Freeform 167"/>
              <p:cNvSpPr>
                <a:spLocks/>
              </p:cNvSpPr>
              <p:nvPr/>
            </p:nvSpPr>
            <p:spPr bwMode="auto">
              <a:xfrm>
                <a:off x="27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8" name="Freeform 168"/>
              <p:cNvSpPr>
                <a:spLocks noEditPoints="1"/>
              </p:cNvSpPr>
              <p:nvPr/>
            </p:nvSpPr>
            <p:spPr bwMode="auto">
              <a:xfrm>
                <a:off x="27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9" name="Freeform 169"/>
              <p:cNvSpPr>
                <a:spLocks/>
              </p:cNvSpPr>
              <p:nvPr/>
            </p:nvSpPr>
            <p:spPr bwMode="auto">
              <a:xfrm>
                <a:off x="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0" name="Freeform 170"/>
              <p:cNvSpPr>
                <a:spLocks noEditPoints="1"/>
              </p:cNvSpPr>
              <p:nvPr/>
            </p:nvSpPr>
            <p:spPr bwMode="auto">
              <a:xfrm>
                <a:off x="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1" name="Freeform 171"/>
              <p:cNvSpPr>
                <a:spLocks/>
              </p:cNvSpPr>
              <p:nvPr/>
            </p:nvSpPr>
            <p:spPr bwMode="auto">
              <a:xfrm>
                <a:off x="33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2" name="Freeform 172"/>
              <p:cNvSpPr>
                <a:spLocks noEditPoints="1"/>
              </p:cNvSpPr>
              <p:nvPr/>
            </p:nvSpPr>
            <p:spPr bwMode="auto">
              <a:xfrm>
                <a:off x="33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3" name="Freeform 173"/>
              <p:cNvSpPr>
                <a:spLocks/>
              </p:cNvSpPr>
              <p:nvPr/>
            </p:nvSpPr>
            <p:spPr bwMode="auto">
              <a:xfrm>
                <a:off x="360"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4" name="Freeform 174"/>
              <p:cNvSpPr>
                <a:spLocks noEditPoints="1"/>
              </p:cNvSpPr>
              <p:nvPr/>
            </p:nvSpPr>
            <p:spPr bwMode="auto">
              <a:xfrm>
                <a:off x="357"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5" name="Freeform 175"/>
              <p:cNvSpPr>
                <a:spLocks/>
              </p:cNvSpPr>
              <p:nvPr/>
            </p:nvSpPr>
            <p:spPr bwMode="auto">
              <a:xfrm>
                <a:off x="2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6" name="Freeform 176"/>
              <p:cNvSpPr>
                <a:spLocks noEditPoints="1"/>
              </p:cNvSpPr>
              <p:nvPr/>
            </p:nvSpPr>
            <p:spPr bwMode="auto">
              <a:xfrm>
                <a:off x="2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7" name="Freeform 177"/>
              <p:cNvSpPr>
                <a:spLocks/>
              </p:cNvSpPr>
              <p:nvPr/>
            </p:nvSpPr>
            <p:spPr bwMode="auto">
              <a:xfrm>
                <a:off x="24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8" name="Freeform 178"/>
              <p:cNvSpPr>
                <a:spLocks noEditPoints="1"/>
              </p:cNvSpPr>
              <p:nvPr/>
            </p:nvSpPr>
            <p:spPr bwMode="auto">
              <a:xfrm>
                <a:off x="24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9" name="Freeform 179"/>
              <p:cNvSpPr>
                <a:spLocks/>
              </p:cNvSpPr>
              <p:nvPr/>
            </p:nvSpPr>
            <p:spPr bwMode="auto">
              <a:xfrm>
                <a:off x="27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0" name="Freeform 180"/>
              <p:cNvSpPr>
                <a:spLocks noEditPoints="1"/>
              </p:cNvSpPr>
              <p:nvPr/>
            </p:nvSpPr>
            <p:spPr bwMode="auto">
              <a:xfrm>
                <a:off x="27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1" name="Freeform 181"/>
              <p:cNvSpPr>
                <a:spLocks/>
              </p:cNvSpPr>
              <p:nvPr/>
            </p:nvSpPr>
            <p:spPr bwMode="auto">
              <a:xfrm>
                <a:off x="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2" name="Freeform 182"/>
              <p:cNvSpPr>
                <a:spLocks noEditPoints="1"/>
              </p:cNvSpPr>
              <p:nvPr/>
            </p:nvSpPr>
            <p:spPr bwMode="auto">
              <a:xfrm>
                <a:off x="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3" name="Freeform 183"/>
              <p:cNvSpPr>
                <a:spLocks/>
              </p:cNvSpPr>
              <p:nvPr/>
            </p:nvSpPr>
            <p:spPr bwMode="auto">
              <a:xfrm>
                <a:off x="33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4" name="Freeform 184"/>
              <p:cNvSpPr>
                <a:spLocks noEditPoints="1"/>
              </p:cNvSpPr>
              <p:nvPr/>
            </p:nvSpPr>
            <p:spPr bwMode="auto">
              <a:xfrm>
                <a:off x="33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5" name="Freeform 185"/>
              <p:cNvSpPr>
                <a:spLocks/>
              </p:cNvSpPr>
              <p:nvPr/>
            </p:nvSpPr>
            <p:spPr bwMode="auto">
              <a:xfrm>
                <a:off x="360"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6" name="Freeform 186"/>
              <p:cNvSpPr>
                <a:spLocks noEditPoints="1"/>
              </p:cNvSpPr>
              <p:nvPr/>
            </p:nvSpPr>
            <p:spPr bwMode="auto">
              <a:xfrm>
                <a:off x="357"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7" name="Rectangle 187"/>
              <p:cNvSpPr>
                <a:spLocks noChangeArrowheads="1"/>
              </p:cNvSpPr>
              <p:nvPr/>
            </p:nvSpPr>
            <p:spPr bwMode="auto">
              <a:xfrm>
                <a:off x="25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88" name="Freeform 188"/>
              <p:cNvSpPr>
                <a:spLocks noEditPoints="1"/>
              </p:cNvSpPr>
              <p:nvPr/>
            </p:nvSpPr>
            <p:spPr bwMode="auto">
              <a:xfrm>
                <a:off x="24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9" name="Rectangle 189"/>
              <p:cNvSpPr>
                <a:spLocks noChangeArrowheads="1"/>
              </p:cNvSpPr>
              <p:nvPr/>
            </p:nvSpPr>
            <p:spPr bwMode="auto">
              <a:xfrm>
                <a:off x="28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0" name="Freeform 190"/>
              <p:cNvSpPr>
                <a:spLocks noEditPoints="1"/>
              </p:cNvSpPr>
              <p:nvPr/>
            </p:nvSpPr>
            <p:spPr bwMode="auto">
              <a:xfrm>
                <a:off x="27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1" name="Rectangle 191"/>
              <p:cNvSpPr>
                <a:spLocks noChangeArrowheads="1"/>
              </p:cNvSpPr>
              <p:nvPr/>
            </p:nvSpPr>
            <p:spPr bwMode="auto">
              <a:xfrm>
                <a:off x="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2" name="Freeform 192"/>
              <p:cNvSpPr>
                <a:spLocks noEditPoints="1"/>
              </p:cNvSpPr>
              <p:nvPr/>
            </p:nvSpPr>
            <p:spPr bwMode="auto">
              <a:xfrm>
                <a:off x="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3" name="Rectangle 193"/>
              <p:cNvSpPr>
                <a:spLocks noChangeArrowheads="1"/>
              </p:cNvSpPr>
              <p:nvPr/>
            </p:nvSpPr>
            <p:spPr bwMode="auto">
              <a:xfrm>
                <a:off x="341"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4" name="Freeform 194"/>
              <p:cNvSpPr>
                <a:spLocks noEditPoints="1"/>
              </p:cNvSpPr>
              <p:nvPr/>
            </p:nvSpPr>
            <p:spPr bwMode="auto">
              <a:xfrm>
                <a:off x="338"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5" name="Rectangle 195"/>
              <p:cNvSpPr>
                <a:spLocks noChangeArrowheads="1"/>
              </p:cNvSpPr>
              <p:nvPr/>
            </p:nvSpPr>
            <p:spPr bwMode="auto">
              <a:xfrm>
                <a:off x="37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6" name="Freeform 196"/>
              <p:cNvSpPr>
                <a:spLocks noEditPoints="1"/>
              </p:cNvSpPr>
              <p:nvPr/>
            </p:nvSpPr>
            <p:spPr bwMode="auto">
              <a:xfrm>
                <a:off x="36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7" name="Freeform 197"/>
              <p:cNvSpPr>
                <a:spLocks/>
              </p:cNvSpPr>
              <p:nvPr/>
            </p:nvSpPr>
            <p:spPr bwMode="auto">
              <a:xfrm>
                <a:off x="366" y="2812"/>
                <a:ext cx="60"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8" name="Freeform 198"/>
              <p:cNvSpPr>
                <a:spLocks noEditPoints="1"/>
              </p:cNvSpPr>
              <p:nvPr/>
            </p:nvSpPr>
            <p:spPr bwMode="auto">
              <a:xfrm>
                <a:off x="358" y="2805"/>
                <a:ext cx="78"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9" name="Freeform 199"/>
              <p:cNvSpPr>
                <a:spLocks/>
              </p:cNvSpPr>
              <p:nvPr/>
            </p:nvSpPr>
            <p:spPr bwMode="auto">
              <a:xfrm>
                <a:off x="450" y="2800"/>
                <a:ext cx="55"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0" name="Freeform 200"/>
              <p:cNvSpPr>
                <a:spLocks noEditPoints="1"/>
              </p:cNvSpPr>
              <p:nvPr/>
            </p:nvSpPr>
            <p:spPr bwMode="auto">
              <a:xfrm>
                <a:off x="441"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4"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1" name="Freeform 201"/>
              <p:cNvSpPr>
                <a:spLocks/>
              </p:cNvSpPr>
              <p:nvPr/>
            </p:nvSpPr>
            <p:spPr bwMode="auto">
              <a:xfrm>
                <a:off x="251" y="3108"/>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2" name="Freeform 202"/>
              <p:cNvSpPr>
                <a:spLocks noEditPoints="1"/>
              </p:cNvSpPr>
              <p:nvPr/>
            </p:nvSpPr>
            <p:spPr bwMode="auto">
              <a:xfrm>
                <a:off x="247" y="3105"/>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3" name="Freeform 203"/>
              <p:cNvSpPr>
                <a:spLocks/>
              </p:cNvSpPr>
              <p:nvPr/>
            </p:nvSpPr>
            <p:spPr bwMode="auto">
              <a:xfrm>
                <a:off x="396" y="3204"/>
                <a:ext cx="30" cy="31"/>
              </a:xfrm>
              <a:custGeom>
                <a:avLst/>
                <a:gdLst/>
                <a:ahLst/>
                <a:cxnLst>
                  <a:cxn ang="0">
                    <a:pos x="0" y="12"/>
                  </a:cxn>
                  <a:cxn ang="0">
                    <a:pos x="15" y="0"/>
                  </a:cxn>
                  <a:cxn ang="0">
                    <a:pos x="30" y="12"/>
                  </a:cxn>
                  <a:cxn ang="0">
                    <a:pos x="25" y="31"/>
                  </a:cxn>
                  <a:cxn ang="0">
                    <a:pos x="6" y="31"/>
                  </a:cxn>
                  <a:cxn ang="0">
                    <a:pos x="0" y="12"/>
                  </a:cxn>
                </a:cxnLst>
                <a:rect l="0" t="0" r="r" b="b"/>
                <a:pathLst>
                  <a:path w="30" h="31">
                    <a:moveTo>
                      <a:pt x="0" y="12"/>
                    </a:moveTo>
                    <a:lnTo>
                      <a:pt x="15" y="0"/>
                    </a:lnTo>
                    <a:lnTo>
                      <a:pt x="30" y="12"/>
                    </a:lnTo>
                    <a:lnTo>
                      <a:pt x="25"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4" name="Freeform 204"/>
              <p:cNvSpPr>
                <a:spLocks noEditPoints="1"/>
              </p:cNvSpPr>
              <p:nvPr/>
            </p:nvSpPr>
            <p:spPr bwMode="auto">
              <a:xfrm>
                <a:off x="393" y="3201"/>
                <a:ext cx="37"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06" name="Freeform 206"/>
            <p:cNvSpPr>
              <a:spLocks/>
            </p:cNvSpPr>
            <p:nvPr/>
          </p:nvSpPr>
          <p:spPr bwMode="auto">
            <a:xfrm>
              <a:off x="929" y="3156"/>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7" name="Freeform 207"/>
            <p:cNvSpPr>
              <a:spLocks noEditPoints="1"/>
            </p:cNvSpPr>
            <p:nvPr/>
          </p:nvSpPr>
          <p:spPr bwMode="auto">
            <a:xfrm>
              <a:off x="926" y="3153"/>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8" name="Freeform 208"/>
            <p:cNvSpPr>
              <a:spLocks/>
            </p:cNvSpPr>
            <p:nvPr/>
          </p:nvSpPr>
          <p:spPr bwMode="auto">
            <a:xfrm>
              <a:off x="1317" y="3156"/>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9" name="Freeform 209"/>
            <p:cNvSpPr>
              <a:spLocks noEditPoints="1"/>
            </p:cNvSpPr>
            <p:nvPr/>
          </p:nvSpPr>
          <p:spPr bwMode="auto">
            <a:xfrm>
              <a:off x="1314" y="3153"/>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0" name="Freeform 210"/>
            <p:cNvSpPr>
              <a:spLocks/>
            </p:cNvSpPr>
            <p:nvPr/>
          </p:nvSpPr>
          <p:spPr bwMode="auto">
            <a:xfrm>
              <a:off x="1171" y="2673"/>
              <a:ext cx="31" cy="30"/>
            </a:xfrm>
            <a:custGeom>
              <a:avLst/>
              <a:gdLst/>
              <a:ahLst/>
              <a:cxnLst>
                <a:cxn ang="0">
                  <a:pos x="0" y="11"/>
                </a:cxn>
                <a:cxn ang="0">
                  <a:pos x="15" y="0"/>
                </a:cxn>
                <a:cxn ang="0">
                  <a:pos x="31" y="11"/>
                </a:cxn>
                <a:cxn ang="0">
                  <a:pos x="25" y="30"/>
                </a:cxn>
                <a:cxn ang="0">
                  <a:pos x="6" y="30"/>
                </a:cxn>
                <a:cxn ang="0">
                  <a:pos x="0" y="11"/>
                </a:cxn>
              </a:cxnLst>
              <a:rect l="0" t="0" r="r" b="b"/>
              <a:pathLst>
                <a:path w="31" h="30">
                  <a:moveTo>
                    <a:pt x="0" y="11"/>
                  </a:moveTo>
                  <a:lnTo>
                    <a:pt x="15" y="0"/>
                  </a:lnTo>
                  <a:lnTo>
                    <a:pt x="31"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1" name="Freeform 211"/>
            <p:cNvSpPr>
              <a:spLocks noEditPoints="1"/>
            </p:cNvSpPr>
            <p:nvPr/>
          </p:nvSpPr>
          <p:spPr bwMode="auto">
            <a:xfrm>
              <a:off x="1168"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2" name="Freeform 212"/>
            <p:cNvSpPr>
              <a:spLocks/>
            </p:cNvSpPr>
            <p:nvPr/>
          </p:nvSpPr>
          <p:spPr bwMode="auto">
            <a:xfrm>
              <a:off x="977" y="2721"/>
              <a:ext cx="31" cy="30"/>
            </a:xfrm>
            <a:custGeom>
              <a:avLst/>
              <a:gdLst/>
              <a:ahLst/>
              <a:cxnLst>
                <a:cxn ang="0">
                  <a:pos x="0" y="12"/>
                </a:cxn>
                <a:cxn ang="0">
                  <a:pos x="16" y="0"/>
                </a:cxn>
                <a:cxn ang="0">
                  <a:pos x="31" y="12"/>
                </a:cxn>
                <a:cxn ang="0">
                  <a:pos x="25" y="30"/>
                </a:cxn>
                <a:cxn ang="0">
                  <a:pos x="7" y="30"/>
                </a:cxn>
                <a:cxn ang="0">
                  <a:pos x="0" y="12"/>
                </a:cxn>
              </a:cxnLst>
              <a:rect l="0" t="0" r="r" b="b"/>
              <a:pathLst>
                <a:path w="31" h="30">
                  <a:moveTo>
                    <a:pt x="0" y="12"/>
                  </a:moveTo>
                  <a:lnTo>
                    <a:pt x="16" y="0"/>
                  </a:lnTo>
                  <a:lnTo>
                    <a:pt x="31" y="12"/>
                  </a:lnTo>
                  <a:lnTo>
                    <a:pt x="25" y="30"/>
                  </a:lnTo>
                  <a:lnTo>
                    <a:pt x="7"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3" name="Freeform 213"/>
            <p:cNvSpPr>
              <a:spLocks noEditPoints="1"/>
            </p:cNvSpPr>
            <p:nvPr/>
          </p:nvSpPr>
          <p:spPr bwMode="auto">
            <a:xfrm>
              <a:off x="974"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4" name="Freeform 214"/>
            <p:cNvSpPr>
              <a:spLocks/>
            </p:cNvSpPr>
            <p:nvPr/>
          </p:nvSpPr>
          <p:spPr bwMode="auto">
            <a:xfrm>
              <a:off x="832"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5" name="Freeform 215"/>
            <p:cNvSpPr>
              <a:spLocks noEditPoints="1"/>
            </p:cNvSpPr>
            <p:nvPr/>
          </p:nvSpPr>
          <p:spPr bwMode="auto">
            <a:xfrm>
              <a:off x="829"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6" name="Freeform 216"/>
            <p:cNvSpPr>
              <a:spLocks/>
            </p:cNvSpPr>
            <p:nvPr/>
          </p:nvSpPr>
          <p:spPr bwMode="auto">
            <a:xfrm>
              <a:off x="687" y="2673"/>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7" name="Freeform 217"/>
            <p:cNvSpPr>
              <a:spLocks noEditPoints="1"/>
            </p:cNvSpPr>
            <p:nvPr/>
          </p:nvSpPr>
          <p:spPr bwMode="auto">
            <a:xfrm>
              <a:off x="684" y="2670"/>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8" name="Freeform 218"/>
            <p:cNvSpPr>
              <a:spLocks/>
            </p:cNvSpPr>
            <p:nvPr/>
          </p:nvSpPr>
          <p:spPr bwMode="auto">
            <a:xfrm>
              <a:off x="590" y="2721"/>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9" name="Freeform 219"/>
            <p:cNvSpPr>
              <a:spLocks noEditPoints="1"/>
            </p:cNvSpPr>
            <p:nvPr/>
          </p:nvSpPr>
          <p:spPr bwMode="auto">
            <a:xfrm>
              <a:off x="587" y="2718"/>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0" name="Freeform 220"/>
            <p:cNvSpPr>
              <a:spLocks/>
            </p:cNvSpPr>
            <p:nvPr/>
          </p:nvSpPr>
          <p:spPr bwMode="auto">
            <a:xfrm>
              <a:off x="299"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1" name="Freeform 221"/>
            <p:cNvSpPr>
              <a:spLocks noEditPoints="1"/>
            </p:cNvSpPr>
            <p:nvPr/>
          </p:nvSpPr>
          <p:spPr bwMode="auto">
            <a:xfrm>
              <a:off x="296"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2" name="Freeform 222"/>
            <p:cNvSpPr>
              <a:spLocks/>
            </p:cNvSpPr>
            <p:nvPr/>
          </p:nvSpPr>
          <p:spPr bwMode="auto">
            <a:xfrm>
              <a:off x="202" y="2673"/>
              <a:ext cx="30" cy="30"/>
            </a:xfrm>
            <a:custGeom>
              <a:avLst/>
              <a:gdLst/>
              <a:ahLst/>
              <a:cxnLst>
                <a:cxn ang="0">
                  <a:pos x="0" y="11"/>
                </a:cxn>
                <a:cxn ang="0">
                  <a:pos x="15" y="0"/>
                </a:cxn>
                <a:cxn ang="0">
                  <a:pos x="30" y="11"/>
                </a:cxn>
                <a:cxn ang="0">
                  <a:pos x="25" y="30"/>
                </a:cxn>
                <a:cxn ang="0">
                  <a:pos x="6" y="30"/>
                </a:cxn>
                <a:cxn ang="0">
                  <a:pos x="0" y="11"/>
                </a:cxn>
              </a:cxnLst>
              <a:rect l="0" t="0" r="r" b="b"/>
              <a:pathLst>
                <a:path w="30" h="30">
                  <a:moveTo>
                    <a:pt x="0" y="11"/>
                  </a:moveTo>
                  <a:lnTo>
                    <a:pt x="15" y="0"/>
                  </a:lnTo>
                  <a:lnTo>
                    <a:pt x="30"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3" name="Freeform 223"/>
            <p:cNvSpPr>
              <a:spLocks noEditPoints="1"/>
            </p:cNvSpPr>
            <p:nvPr/>
          </p:nvSpPr>
          <p:spPr bwMode="auto">
            <a:xfrm>
              <a:off x="199"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4" name="Freeform 224"/>
            <p:cNvSpPr>
              <a:spLocks/>
            </p:cNvSpPr>
            <p:nvPr/>
          </p:nvSpPr>
          <p:spPr bwMode="auto">
            <a:xfrm>
              <a:off x="54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5" name="Freeform 225"/>
            <p:cNvSpPr>
              <a:spLocks noEditPoints="1"/>
            </p:cNvSpPr>
            <p:nvPr/>
          </p:nvSpPr>
          <p:spPr bwMode="auto">
            <a:xfrm>
              <a:off x="54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6" name="Freeform 226"/>
            <p:cNvSpPr>
              <a:spLocks/>
            </p:cNvSpPr>
            <p:nvPr/>
          </p:nvSpPr>
          <p:spPr bwMode="auto">
            <a:xfrm>
              <a:off x="641" y="330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7" name="Freeform 227"/>
            <p:cNvSpPr>
              <a:spLocks noEditPoints="1"/>
            </p:cNvSpPr>
            <p:nvPr/>
          </p:nvSpPr>
          <p:spPr bwMode="auto">
            <a:xfrm>
              <a:off x="639" y="330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8" name="Freeform 228"/>
            <p:cNvSpPr>
              <a:spLocks/>
            </p:cNvSpPr>
            <p:nvPr/>
          </p:nvSpPr>
          <p:spPr bwMode="auto">
            <a:xfrm>
              <a:off x="883" y="3301"/>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9" name="Freeform 229"/>
            <p:cNvSpPr>
              <a:spLocks noEditPoints="1"/>
            </p:cNvSpPr>
            <p:nvPr/>
          </p:nvSpPr>
          <p:spPr bwMode="auto">
            <a:xfrm>
              <a:off x="882" y="3301"/>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0" name="Freeform 230"/>
            <p:cNvSpPr>
              <a:spLocks/>
            </p:cNvSpPr>
            <p:nvPr/>
          </p:nvSpPr>
          <p:spPr bwMode="auto">
            <a:xfrm>
              <a:off x="117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1" name="Freeform 231"/>
            <p:cNvSpPr>
              <a:spLocks noEditPoints="1"/>
            </p:cNvSpPr>
            <p:nvPr/>
          </p:nvSpPr>
          <p:spPr bwMode="auto">
            <a:xfrm>
              <a:off x="117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2" name="Freeform 232"/>
            <p:cNvSpPr>
              <a:spLocks/>
            </p:cNvSpPr>
            <p:nvPr/>
          </p:nvSpPr>
          <p:spPr bwMode="auto">
            <a:xfrm>
              <a:off x="1416" y="3156"/>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3" name="Freeform 233"/>
            <p:cNvSpPr>
              <a:spLocks noEditPoints="1"/>
            </p:cNvSpPr>
            <p:nvPr/>
          </p:nvSpPr>
          <p:spPr bwMode="auto">
            <a:xfrm>
              <a:off x="1415" y="3156"/>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4" name="Freeform 234"/>
            <p:cNvSpPr>
              <a:spLocks/>
            </p:cNvSpPr>
            <p:nvPr/>
          </p:nvSpPr>
          <p:spPr bwMode="auto">
            <a:xfrm>
              <a:off x="1271" y="272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5" name="Freeform 235"/>
            <p:cNvSpPr>
              <a:spLocks noEditPoints="1"/>
            </p:cNvSpPr>
            <p:nvPr/>
          </p:nvSpPr>
          <p:spPr bwMode="auto">
            <a:xfrm>
              <a:off x="1269" y="272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6" name="Freeform 236"/>
            <p:cNvSpPr>
              <a:spLocks/>
            </p:cNvSpPr>
            <p:nvPr/>
          </p:nvSpPr>
          <p:spPr bwMode="auto">
            <a:xfrm>
              <a:off x="1077" y="2673"/>
              <a:ext cx="38" cy="50"/>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7" name="Freeform 237"/>
            <p:cNvSpPr>
              <a:spLocks noEditPoints="1"/>
            </p:cNvSpPr>
            <p:nvPr/>
          </p:nvSpPr>
          <p:spPr bwMode="auto">
            <a:xfrm>
              <a:off x="1076" y="2673"/>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8" name="Freeform 238"/>
            <p:cNvSpPr>
              <a:spLocks/>
            </p:cNvSpPr>
            <p:nvPr/>
          </p:nvSpPr>
          <p:spPr bwMode="auto">
            <a:xfrm>
              <a:off x="786"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9" name="Freeform 239"/>
            <p:cNvSpPr>
              <a:spLocks noEditPoints="1"/>
            </p:cNvSpPr>
            <p:nvPr/>
          </p:nvSpPr>
          <p:spPr bwMode="auto">
            <a:xfrm>
              <a:off x="785"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0" name="Freeform 240"/>
            <p:cNvSpPr>
              <a:spLocks/>
            </p:cNvSpPr>
            <p:nvPr/>
          </p:nvSpPr>
          <p:spPr bwMode="auto">
            <a:xfrm>
              <a:off x="350"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1" name="Freeform 241"/>
            <p:cNvSpPr>
              <a:spLocks noEditPoints="1"/>
            </p:cNvSpPr>
            <p:nvPr/>
          </p:nvSpPr>
          <p:spPr bwMode="auto">
            <a:xfrm>
              <a:off x="349"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2" name="Rectangle 242"/>
            <p:cNvSpPr>
              <a:spLocks noChangeArrowheads="1"/>
            </p:cNvSpPr>
            <p:nvPr/>
          </p:nvSpPr>
          <p:spPr bwMode="auto">
            <a:xfrm>
              <a:off x="444" y="2721"/>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3" name="Freeform 243"/>
            <p:cNvSpPr>
              <a:spLocks noEditPoints="1"/>
            </p:cNvSpPr>
            <p:nvPr/>
          </p:nvSpPr>
          <p:spPr bwMode="auto">
            <a:xfrm>
              <a:off x="441" y="2718"/>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4" name="Rectangle 244"/>
            <p:cNvSpPr>
              <a:spLocks noChangeArrowheads="1"/>
            </p:cNvSpPr>
            <p:nvPr/>
          </p:nvSpPr>
          <p:spPr bwMode="auto">
            <a:xfrm>
              <a:off x="638" y="2624"/>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5" name="Freeform 245"/>
            <p:cNvSpPr>
              <a:spLocks noEditPoints="1"/>
            </p:cNvSpPr>
            <p:nvPr/>
          </p:nvSpPr>
          <p:spPr bwMode="auto">
            <a:xfrm>
              <a:off x="635" y="2621"/>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6" name="Rectangle 246"/>
            <p:cNvSpPr>
              <a:spLocks noChangeArrowheads="1"/>
            </p:cNvSpPr>
            <p:nvPr/>
          </p:nvSpPr>
          <p:spPr bwMode="auto">
            <a:xfrm>
              <a:off x="1026" y="2624"/>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7" name="Freeform 247"/>
            <p:cNvSpPr>
              <a:spLocks noEditPoints="1"/>
            </p:cNvSpPr>
            <p:nvPr/>
          </p:nvSpPr>
          <p:spPr bwMode="auto">
            <a:xfrm>
              <a:off x="1023" y="2621"/>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8" name="Rectangle 248"/>
            <p:cNvSpPr>
              <a:spLocks noChangeArrowheads="1"/>
            </p:cNvSpPr>
            <p:nvPr/>
          </p:nvSpPr>
          <p:spPr bwMode="auto">
            <a:xfrm>
              <a:off x="1220" y="2721"/>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9" name="Freeform 249"/>
            <p:cNvSpPr>
              <a:spLocks noEditPoints="1"/>
            </p:cNvSpPr>
            <p:nvPr/>
          </p:nvSpPr>
          <p:spPr bwMode="auto">
            <a:xfrm>
              <a:off x="1217" y="2718"/>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0" name="Rectangle 250"/>
            <p:cNvSpPr>
              <a:spLocks noChangeArrowheads="1"/>
            </p:cNvSpPr>
            <p:nvPr/>
          </p:nvSpPr>
          <p:spPr bwMode="auto">
            <a:xfrm>
              <a:off x="1123" y="3156"/>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1" name="Freeform 251"/>
            <p:cNvSpPr>
              <a:spLocks noEditPoints="1"/>
            </p:cNvSpPr>
            <p:nvPr/>
          </p:nvSpPr>
          <p:spPr bwMode="auto">
            <a:xfrm>
              <a:off x="1120" y="3153"/>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2" name="Rectangle 252"/>
            <p:cNvSpPr>
              <a:spLocks noChangeArrowheads="1"/>
            </p:cNvSpPr>
            <p:nvPr/>
          </p:nvSpPr>
          <p:spPr bwMode="auto">
            <a:xfrm>
              <a:off x="784" y="3204"/>
              <a:ext cx="30"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3" name="Freeform 253"/>
            <p:cNvSpPr>
              <a:spLocks noEditPoints="1"/>
            </p:cNvSpPr>
            <p:nvPr/>
          </p:nvSpPr>
          <p:spPr bwMode="auto">
            <a:xfrm>
              <a:off x="781" y="3201"/>
              <a:ext cx="36" cy="37"/>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4" name="Rectangle 254"/>
            <p:cNvSpPr>
              <a:spLocks noChangeArrowheads="1"/>
            </p:cNvSpPr>
            <p:nvPr/>
          </p:nvSpPr>
          <p:spPr bwMode="auto">
            <a:xfrm>
              <a:off x="426" y="2908"/>
              <a:ext cx="24"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5" name="Freeform 255"/>
            <p:cNvSpPr>
              <a:spLocks noEditPoints="1"/>
            </p:cNvSpPr>
            <p:nvPr/>
          </p:nvSpPr>
          <p:spPr bwMode="auto">
            <a:xfrm>
              <a:off x="423" y="2905"/>
              <a:ext cx="30" cy="37"/>
            </a:xfrm>
            <a:custGeom>
              <a:avLst/>
              <a:gdLst/>
              <a:ahLst/>
              <a:cxnLst>
                <a:cxn ang="0">
                  <a:pos x="0" y="8"/>
                </a:cxn>
                <a:cxn ang="0">
                  <a:pos x="8" y="0"/>
                </a:cxn>
                <a:cxn ang="0">
                  <a:pos x="72" y="0"/>
                </a:cxn>
                <a:cxn ang="0">
                  <a:pos x="80" y="8"/>
                </a:cxn>
                <a:cxn ang="0">
                  <a:pos x="80" y="88"/>
                </a:cxn>
                <a:cxn ang="0">
                  <a:pos x="72" y="96"/>
                </a:cxn>
                <a:cxn ang="0">
                  <a:pos x="8" y="96"/>
                </a:cxn>
                <a:cxn ang="0">
                  <a:pos x="0" y="88"/>
                </a:cxn>
                <a:cxn ang="0">
                  <a:pos x="0" y="8"/>
                </a:cxn>
                <a:cxn ang="0">
                  <a:pos x="16" y="88"/>
                </a:cxn>
                <a:cxn ang="0">
                  <a:pos x="8" y="80"/>
                </a:cxn>
                <a:cxn ang="0">
                  <a:pos x="72" y="80"/>
                </a:cxn>
                <a:cxn ang="0">
                  <a:pos x="64" y="88"/>
                </a:cxn>
                <a:cxn ang="0">
                  <a:pos x="64" y="8"/>
                </a:cxn>
                <a:cxn ang="0">
                  <a:pos x="72" y="16"/>
                </a:cxn>
                <a:cxn ang="0">
                  <a:pos x="8" y="16"/>
                </a:cxn>
                <a:cxn ang="0">
                  <a:pos x="16" y="8"/>
                </a:cxn>
                <a:cxn ang="0">
                  <a:pos x="16" y="88"/>
                </a:cxn>
              </a:cxnLst>
              <a:rect l="0" t="0" r="r" b="b"/>
              <a:pathLst>
                <a:path w="80" h="96">
                  <a:moveTo>
                    <a:pt x="0" y="8"/>
                  </a:moveTo>
                  <a:cubicBezTo>
                    <a:pt x="0" y="4"/>
                    <a:pt x="4" y="0"/>
                    <a:pt x="8" y="0"/>
                  </a:cubicBezTo>
                  <a:lnTo>
                    <a:pt x="72" y="0"/>
                  </a:lnTo>
                  <a:cubicBezTo>
                    <a:pt x="77" y="0"/>
                    <a:pt x="80" y="4"/>
                    <a:pt x="80" y="8"/>
                  </a:cubicBezTo>
                  <a:lnTo>
                    <a:pt x="80" y="88"/>
                  </a:lnTo>
                  <a:cubicBezTo>
                    <a:pt x="80" y="93"/>
                    <a:pt x="77" y="96"/>
                    <a:pt x="72" y="96"/>
                  </a:cubicBezTo>
                  <a:lnTo>
                    <a:pt x="8" y="96"/>
                  </a:lnTo>
                  <a:cubicBezTo>
                    <a:pt x="4" y="96"/>
                    <a:pt x="0" y="93"/>
                    <a:pt x="0" y="88"/>
                  </a:cubicBezTo>
                  <a:lnTo>
                    <a:pt x="0" y="8"/>
                  </a:lnTo>
                  <a:close/>
                  <a:moveTo>
                    <a:pt x="16" y="88"/>
                  </a:moveTo>
                  <a:lnTo>
                    <a:pt x="8" y="80"/>
                  </a:lnTo>
                  <a:lnTo>
                    <a:pt x="72" y="80"/>
                  </a:lnTo>
                  <a:lnTo>
                    <a:pt x="64" y="88"/>
                  </a:lnTo>
                  <a:lnTo>
                    <a:pt x="64" y="8"/>
                  </a:lnTo>
                  <a:lnTo>
                    <a:pt x="72"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6" name="Freeform 256"/>
            <p:cNvSpPr>
              <a:spLocks/>
            </p:cNvSpPr>
            <p:nvPr/>
          </p:nvSpPr>
          <p:spPr bwMode="auto">
            <a:xfrm>
              <a:off x="687" y="2908"/>
              <a:ext cx="30" cy="31"/>
            </a:xfrm>
            <a:custGeom>
              <a:avLst/>
              <a:gdLst/>
              <a:ahLst/>
              <a:cxnLst>
                <a:cxn ang="0">
                  <a:pos x="0" y="12"/>
                </a:cxn>
                <a:cxn ang="0">
                  <a:pos x="15" y="0"/>
                </a:cxn>
                <a:cxn ang="0">
                  <a:pos x="30" y="12"/>
                </a:cxn>
                <a:cxn ang="0">
                  <a:pos x="24" y="31"/>
                </a:cxn>
                <a:cxn ang="0">
                  <a:pos x="6" y="31"/>
                </a:cxn>
                <a:cxn ang="0">
                  <a:pos x="0" y="12"/>
                </a:cxn>
              </a:cxnLst>
              <a:rect l="0" t="0" r="r" b="b"/>
              <a:pathLst>
                <a:path w="30" h="31">
                  <a:moveTo>
                    <a:pt x="0" y="12"/>
                  </a:moveTo>
                  <a:lnTo>
                    <a:pt x="15" y="0"/>
                  </a:lnTo>
                  <a:lnTo>
                    <a:pt x="30" y="12"/>
                  </a:lnTo>
                  <a:lnTo>
                    <a:pt x="24"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7" name="Freeform 257"/>
            <p:cNvSpPr>
              <a:spLocks noEditPoints="1"/>
            </p:cNvSpPr>
            <p:nvPr/>
          </p:nvSpPr>
          <p:spPr bwMode="auto">
            <a:xfrm>
              <a:off x="684" y="2905"/>
              <a:ext cx="36"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8" name="Freeform 258"/>
            <p:cNvSpPr>
              <a:spLocks/>
            </p:cNvSpPr>
            <p:nvPr/>
          </p:nvSpPr>
          <p:spPr bwMode="auto">
            <a:xfrm>
              <a:off x="1216" y="2935"/>
              <a:ext cx="38" cy="50"/>
            </a:xfrm>
            <a:custGeom>
              <a:avLst/>
              <a:gdLst/>
              <a:ahLst/>
              <a:cxnLst>
                <a:cxn ang="0">
                  <a:pos x="84" y="84"/>
                </a:cxn>
                <a:cxn ang="0">
                  <a:pos x="80" y="10"/>
                </a:cxn>
                <a:cxn ang="0">
                  <a:pos x="80" y="10"/>
                </a:cxn>
                <a:cxn ang="0">
                  <a:pos x="80" y="10"/>
                </a:cxn>
                <a:cxn ang="0">
                  <a:pos x="16" y="49"/>
                </a:cxn>
                <a:cxn ang="0">
                  <a:pos x="16" y="49"/>
                </a:cxn>
                <a:cxn ang="0">
                  <a:pos x="21" y="123"/>
                </a:cxn>
                <a:cxn ang="0">
                  <a:pos x="21" y="123"/>
                </a:cxn>
                <a:cxn ang="0">
                  <a:pos x="21" y="123"/>
                </a:cxn>
                <a:cxn ang="0">
                  <a:pos x="84" y="84"/>
                </a:cxn>
              </a:cxnLst>
              <a:rect l="0" t="0" r="r" b="b"/>
              <a:pathLst>
                <a:path w="100" h="133">
                  <a:moveTo>
                    <a:pt x="84" y="84"/>
                  </a:moveTo>
                  <a:cubicBezTo>
                    <a:pt x="100" y="53"/>
                    <a:pt x="98" y="19"/>
                    <a:pt x="80" y="10"/>
                  </a:cubicBezTo>
                  <a:cubicBezTo>
                    <a:pt x="80" y="10"/>
                    <a:pt x="80" y="10"/>
                    <a:pt x="80" y="10"/>
                  </a:cubicBezTo>
                  <a:lnTo>
                    <a:pt x="80" y="10"/>
                  </a:lnTo>
                  <a:cubicBezTo>
                    <a:pt x="61" y="0"/>
                    <a:pt x="32" y="17"/>
                    <a:pt x="16" y="49"/>
                  </a:cubicBezTo>
                  <a:lnTo>
                    <a:pt x="16" y="49"/>
                  </a:lnTo>
                  <a:cubicBezTo>
                    <a:pt x="0" y="80"/>
                    <a:pt x="2" y="113"/>
                    <a:pt x="21" y="123"/>
                  </a:cubicBezTo>
                  <a:cubicBezTo>
                    <a:pt x="21" y="123"/>
                    <a:pt x="21" y="123"/>
                    <a:pt x="21" y="123"/>
                  </a:cubicBezTo>
                  <a:lnTo>
                    <a:pt x="21" y="123"/>
                  </a:lnTo>
                  <a:cubicBezTo>
                    <a:pt x="39" y="133"/>
                    <a:pt x="68" y="115"/>
                    <a:pt x="84" y="84"/>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9" name="Freeform 259"/>
            <p:cNvSpPr>
              <a:spLocks noEditPoints="1"/>
            </p:cNvSpPr>
            <p:nvPr/>
          </p:nvSpPr>
          <p:spPr bwMode="auto">
            <a:xfrm>
              <a:off x="1215" y="2934"/>
              <a:ext cx="40" cy="51"/>
            </a:xfrm>
            <a:custGeom>
              <a:avLst/>
              <a:gdLst/>
              <a:ahLst/>
              <a:cxnLst>
                <a:cxn ang="0">
                  <a:pos x="80" y="83"/>
                </a:cxn>
                <a:cxn ang="0">
                  <a:pos x="88" y="62"/>
                </a:cxn>
                <a:cxn ang="0">
                  <a:pos x="91" y="43"/>
                </a:cxn>
                <a:cxn ang="0">
                  <a:pos x="88" y="28"/>
                </a:cxn>
                <a:cxn ang="0">
                  <a:pos x="82" y="19"/>
                </a:cxn>
                <a:cxn ang="0">
                  <a:pos x="71" y="16"/>
                </a:cxn>
                <a:cxn ang="0">
                  <a:pos x="56" y="22"/>
                </a:cxn>
                <a:cxn ang="0">
                  <a:pos x="40" y="34"/>
                </a:cxn>
                <a:cxn ang="0">
                  <a:pos x="27" y="53"/>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8"/>
                </a:cxn>
                <a:cxn ang="0">
                  <a:pos x="27" y="25"/>
                </a:cxn>
                <a:cxn ang="0">
                  <a:pos x="45" y="9"/>
                </a:cxn>
                <a:cxn ang="0">
                  <a:pos x="64" y="1"/>
                </a:cxn>
                <a:cxn ang="0">
                  <a:pos x="85" y="4"/>
                </a:cxn>
                <a:cxn ang="0">
                  <a:pos x="99" y="17"/>
                </a:cxn>
                <a:cxn ang="0">
                  <a:pos x="106" y="38"/>
                </a:cxn>
                <a:cxn ang="0">
                  <a:pos x="104" y="63"/>
                </a:cxn>
                <a:cxn ang="0">
                  <a:pos x="95" y="88"/>
                </a:cxn>
                <a:cxn ang="0">
                  <a:pos x="80" y="111"/>
                </a:cxn>
              </a:cxnLst>
              <a:rect l="0" t="0" r="r" b="b"/>
              <a:pathLst>
                <a:path w="107" h="135">
                  <a:moveTo>
                    <a:pt x="81" y="81"/>
                  </a:moveTo>
                  <a:lnTo>
                    <a:pt x="80" y="83"/>
                  </a:lnTo>
                  <a:lnTo>
                    <a:pt x="89" y="60"/>
                  </a:lnTo>
                  <a:lnTo>
                    <a:pt x="88" y="62"/>
                  </a:lnTo>
                  <a:lnTo>
                    <a:pt x="90" y="40"/>
                  </a:lnTo>
                  <a:lnTo>
                    <a:pt x="91" y="43"/>
                  </a:lnTo>
                  <a:lnTo>
                    <a:pt x="86" y="25"/>
                  </a:lnTo>
                  <a:lnTo>
                    <a:pt x="88" y="28"/>
                  </a:lnTo>
                  <a:lnTo>
                    <a:pt x="78" y="17"/>
                  </a:lnTo>
                  <a:lnTo>
                    <a:pt x="82" y="19"/>
                  </a:lnTo>
                  <a:lnTo>
                    <a:pt x="66" y="16"/>
                  </a:lnTo>
                  <a:lnTo>
                    <a:pt x="71" y="16"/>
                  </a:lnTo>
                  <a:lnTo>
                    <a:pt x="54" y="23"/>
                  </a:lnTo>
                  <a:lnTo>
                    <a:pt x="56" y="22"/>
                  </a:lnTo>
                  <a:lnTo>
                    <a:pt x="39" y="36"/>
                  </a:lnTo>
                  <a:lnTo>
                    <a:pt x="40" y="34"/>
                  </a:lnTo>
                  <a:lnTo>
                    <a:pt x="26" y="55"/>
                  </a:lnTo>
                  <a:lnTo>
                    <a:pt x="27" y="53"/>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8"/>
                  </a:lnTo>
                  <a:cubicBezTo>
                    <a:pt x="12" y="47"/>
                    <a:pt x="12" y="47"/>
                    <a:pt x="13" y="46"/>
                  </a:cubicBezTo>
                  <a:lnTo>
                    <a:pt x="27" y="25"/>
                  </a:lnTo>
                  <a:cubicBezTo>
                    <a:pt x="27" y="24"/>
                    <a:pt x="28" y="24"/>
                    <a:pt x="28" y="23"/>
                  </a:cubicBezTo>
                  <a:lnTo>
                    <a:pt x="45" y="9"/>
                  </a:lnTo>
                  <a:cubicBezTo>
                    <a:pt x="46" y="9"/>
                    <a:pt x="47" y="8"/>
                    <a:pt x="47" y="8"/>
                  </a:cubicBezTo>
                  <a:lnTo>
                    <a:pt x="64" y="1"/>
                  </a:lnTo>
                  <a:cubicBezTo>
                    <a:pt x="66" y="0"/>
                    <a:pt x="67" y="0"/>
                    <a:pt x="69" y="1"/>
                  </a:cubicBezTo>
                  <a:lnTo>
                    <a:pt x="85" y="4"/>
                  </a:lnTo>
                  <a:cubicBezTo>
                    <a:pt x="87" y="4"/>
                    <a:pt x="88" y="5"/>
                    <a:pt x="89" y="6"/>
                  </a:cubicBezTo>
                  <a:lnTo>
                    <a:pt x="99" y="17"/>
                  </a:lnTo>
                  <a:cubicBezTo>
                    <a:pt x="100" y="18"/>
                    <a:pt x="101" y="19"/>
                    <a:pt x="101" y="20"/>
                  </a:cubicBezTo>
                  <a:lnTo>
                    <a:pt x="106" y="38"/>
                  </a:lnTo>
                  <a:cubicBezTo>
                    <a:pt x="106" y="39"/>
                    <a:pt x="107" y="40"/>
                    <a:pt x="106" y="41"/>
                  </a:cubicBezTo>
                  <a:lnTo>
                    <a:pt x="104" y="63"/>
                  </a:lnTo>
                  <a:cubicBezTo>
                    <a:pt x="104" y="64"/>
                    <a:pt x="104" y="65"/>
                    <a:pt x="104" y="65"/>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0" name="Freeform 260"/>
            <p:cNvSpPr>
              <a:spLocks noEditPoints="1"/>
            </p:cNvSpPr>
            <p:nvPr/>
          </p:nvSpPr>
          <p:spPr bwMode="auto">
            <a:xfrm>
              <a:off x="409" y="2757"/>
              <a:ext cx="29" cy="68"/>
            </a:xfrm>
            <a:custGeom>
              <a:avLst/>
              <a:gdLst/>
              <a:ahLst/>
              <a:cxnLst>
                <a:cxn ang="0">
                  <a:pos x="60" y="179"/>
                </a:cxn>
                <a:cxn ang="0">
                  <a:pos x="37" y="118"/>
                </a:cxn>
                <a:cxn ang="0">
                  <a:pos x="37" y="117"/>
                </a:cxn>
                <a:cxn ang="0">
                  <a:pos x="31" y="89"/>
                </a:cxn>
                <a:cxn ang="0">
                  <a:pos x="31" y="85"/>
                </a:cxn>
                <a:cxn ang="0">
                  <a:pos x="40" y="55"/>
                </a:cxn>
                <a:cxn ang="0">
                  <a:pos x="55" y="59"/>
                </a:cxn>
                <a:cxn ang="0">
                  <a:pos x="46" y="90"/>
                </a:cxn>
                <a:cxn ang="0">
                  <a:pos x="46" y="86"/>
                </a:cxn>
                <a:cxn ang="0">
                  <a:pos x="52" y="114"/>
                </a:cxn>
                <a:cxn ang="0">
                  <a:pos x="52" y="113"/>
                </a:cxn>
                <a:cxn ang="0">
                  <a:pos x="75" y="174"/>
                </a:cxn>
                <a:cxn ang="0">
                  <a:pos x="60" y="179"/>
                </a:cxn>
                <a:cxn ang="0">
                  <a:pos x="0" y="56"/>
                </a:cxn>
                <a:cxn ang="0">
                  <a:pos x="77" y="0"/>
                </a:cxn>
                <a:cxn ang="0">
                  <a:pos x="75" y="96"/>
                </a:cxn>
                <a:cxn ang="0">
                  <a:pos x="0" y="56"/>
                </a:cxn>
              </a:cxnLst>
              <a:rect l="0" t="0" r="r" b="b"/>
              <a:pathLst>
                <a:path w="77" h="179">
                  <a:moveTo>
                    <a:pt x="60" y="179"/>
                  </a:moveTo>
                  <a:lnTo>
                    <a:pt x="37" y="118"/>
                  </a:lnTo>
                  <a:cubicBezTo>
                    <a:pt x="37" y="118"/>
                    <a:pt x="37" y="118"/>
                    <a:pt x="37" y="117"/>
                  </a:cubicBezTo>
                  <a:lnTo>
                    <a:pt x="31" y="89"/>
                  </a:lnTo>
                  <a:cubicBezTo>
                    <a:pt x="30" y="88"/>
                    <a:pt x="30" y="86"/>
                    <a:pt x="31" y="85"/>
                  </a:cubicBezTo>
                  <a:lnTo>
                    <a:pt x="40" y="55"/>
                  </a:lnTo>
                  <a:lnTo>
                    <a:pt x="55" y="59"/>
                  </a:lnTo>
                  <a:lnTo>
                    <a:pt x="46" y="90"/>
                  </a:lnTo>
                  <a:lnTo>
                    <a:pt x="46" y="86"/>
                  </a:lnTo>
                  <a:lnTo>
                    <a:pt x="52" y="114"/>
                  </a:lnTo>
                  <a:lnTo>
                    <a:pt x="52" y="113"/>
                  </a:lnTo>
                  <a:lnTo>
                    <a:pt x="75" y="174"/>
                  </a:lnTo>
                  <a:lnTo>
                    <a:pt x="60" y="179"/>
                  </a:lnTo>
                  <a:close/>
                  <a:moveTo>
                    <a:pt x="0" y="56"/>
                  </a:moveTo>
                  <a:lnTo>
                    <a:pt x="77" y="0"/>
                  </a:lnTo>
                  <a:lnTo>
                    <a:pt x="75" y="96"/>
                  </a:lnTo>
                  <a:lnTo>
                    <a:pt x="0" y="5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1" name="Freeform 261"/>
            <p:cNvSpPr>
              <a:spLocks noEditPoints="1"/>
            </p:cNvSpPr>
            <p:nvPr/>
          </p:nvSpPr>
          <p:spPr bwMode="auto">
            <a:xfrm>
              <a:off x="631" y="2742"/>
              <a:ext cx="93" cy="88"/>
            </a:xfrm>
            <a:custGeom>
              <a:avLst/>
              <a:gdLst/>
              <a:ahLst/>
              <a:cxnLst>
                <a:cxn ang="0">
                  <a:pos x="5" y="0"/>
                </a:cxn>
                <a:cxn ang="0">
                  <a:pos x="57" y="14"/>
                </a:cxn>
                <a:cxn ang="0">
                  <a:pos x="106" y="30"/>
                </a:cxn>
                <a:cxn ang="0">
                  <a:pos x="148" y="49"/>
                </a:cxn>
                <a:cxn ang="0">
                  <a:pos x="149" y="50"/>
                </a:cxn>
                <a:cxn ang="0">
                  <a:pos x="181" y="75"/>
                </a:cxn>
                <a:cxn ang="0">
                  <a:pos x="183" y="77"/>
                </a:cxn>
                <a:cxn ang="0">
                  <a:pos x="201" y="108"/>
                </a:cxn>
                <a:cxn ang="0">
                  <a:pos x="202" y="111"/>
                </a:cxn>
                <a:cxn ang="0">
                  <a:pos x="212" y="166"/>
                </a:cxn>
                <a:cxn ang="0">
                  <a:pos x="196" y="169"/>
                </a:cxn>
                <a:cxn ang="0">
                  <a:pos x="187" y="114"/>
                </a:cxn>
                <a:cxn ang="0">
                  <a:pos x="188" y="116"/>
                </a:cxn>
                <a:cxn ang="0">
                  <a:pos x="170" y="85"/>
                </a:cxn>
                <a:cxn ang="0">
                  <a:pos x="172" y="88"/>
                </a:cxn>
                <a:cxn ang="0">
                  <a:pos x="140" y="63"/>
                </a:cxn>
                <a:cxn ang="0">
                  <a:pos x="141" y="64"/>
                </a:cxn>
                <a:cxn ang="0">
                  <a:pos x="101" y="45"/>
                </a:cxn>
                <a:cxn ang="0">
                  <a:pos x="52" y="29"/>
                </a:cxn>
                <a:cxn ang="0">
                  <a:pos x="0" y="15"/>
                </a:cxn>
                <a:cxn ang="0">
                  <a:pos x="5" y="0"/>
                </a:cxn>
                <a:cxn ang="0">
                  <a:pos x="244" y="143"/>
                </a:cxn>
                <a:cxn ang="0">
                  <a:pos x="209" y="231"/>
                </a:cxn>
                <a:cxn ang="0">
                  <a:pos x="159" y="150"/>
                </a:cxn>
                <a:cxn ang="0">
                  <a:pos x="244" y="143"/>
                </a:cxn>
              </a:cxnLst>
              <a:rect l="0" t="0" r="r" b="b"/>
              <a:pathLst>
                <a:path w="244" h="231">
                  <a:moveTo>
                    <a:pt x="5" y="0"/>
                  </a:moveTo>
                  <a:lnTo>
                    <a:pt x="57" y="14"/>
                  </a:lnTo>
                  <a:lnTo>
                    <a:pt x="106" y="30"/>
                  </a:lnTo>
                  <a:lnTo>
                    <a:pt x="148" y="49"/>
                  </a:lnTo>
                  <a:cubicBezTo>
                    <a:pt x="148" y="49"/>
                    <a:pt x="149" y="50"/>
                    <a:pt x="149" y="50"/>
                  </a:cubicBezTo>
                  <a:lnTo>
                    <a:pt x="181" y="75"/>
                  </a:lnTo>
                  <a:cubicBezTo>
                    <a:pt x="182" y="76"/>
                    <a:pt x="183" y="77"/>
                    <a:pt x="183" y="77"/>
                  </a:cubicBezTo>
                  <a:lnTo>
                    <a:pt x="201" y="108"/>
                  </a:lnTo>
                  <a:cubicBezTo>
                    <a:pt x="202" y="109"/>
                    <a:pt x="202" y="110"/>
                    <a:pt x="202" y="111"/>
                  </a:cubicBezTo>
                  <a:lnTo>
                    <a:pt x="212" y="166"/>
                  </a:lnTo>
                  <a:lnTo>
                    <a:pt x="196" y="169"/>
                  </a:lnTo>
                  <a:lnTo>
                    <a:pt x="187" y="114"/>
                  </a:lnTo>
                  <a:lnTo>
                    <a:pt x="188" y="116"/>
                  </a:lnTo>
                  <a:lnTo>
                    <a:pt x="170" y="85"/>
                  </a:lnTo>
                  <a:lnTo>
                    <a:pt x="172" y="88"/>
                  </a:lnTo>
                  <a:lnTo>
                    <a:pt x="140" y="63"/>
                  </a:lnTo>
                  <a:lnTo>
                    <a:pt x="141" y="64"/>
                  </a:lnTo>
                  <a:lnTo>
                    <a:pt x="101" y="45"/>
                  </a:lnTo>
                  <a:lnTo>
                    <a:pt x="52" y="29"/>
                  </a:lnTo>
                  <a:lnTo>
                    <a:pt x="0" y="15"/>
                  </a:lnTo>
                  <a:lnTo>
                    <a:pt x="5" y="0"/>
                  </a:lnTo>
                  <a:close/>
                  <a:moveTo>
                    <a:pt x="244" y="143"/>
                  </a:moveTo>
                  <a:lnTo>
                    <a:pt x="209" y="231"/>
                  </a:lnTo>
                  <a:lnTo>
                    <a:pt x="159" y="150"/>
                  </a:lnTo>
                  <a:lnTo>
                    <a:pt x="244" y="14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2" name="Freeform 262"/>
            <p:cNvSpPr>
              <a:spLocks noEditPoints="1"/>
            </p:cNvSpPr>
            <p:nvPr/>
          </p:nvSpPr>
          <p:spPr bwMode="auto">
            <a:xfrm>
              <a:off x="957" y="3053"/>
              <a:ext cx="33" cy="98"/>
            </a:xfrm>
            <a:custGeom>
              <a:avLst/>
              <a:gdLst/>
              <a:ahLst/>
              <a:cxnLst>
                <a:cxn ang="0">
                  <a:pos x="0" y="97"/>
                </a:cxn>
                <a:cxn ang="0">
                  <a:pos x="7" y="65"/>
                </a:cxn>
                <a:cxn ang="0">
                  <a:pos x="13" y="38"/>
                </a:cxn>
                <a:cxn ang="0">
                  <a:pos x="14" y="25"/>
                </a:cxn>
                <a:cxn ang="0">
                  <a:pos x="20" y="25"/>
                </a:cxn>
                <a:cxn ang="0">
                  <a:pos x="19" y="39"/>
                </a:cxn>
                <a:cxn ang="0">
                  <a:pos x="13" y="66"/>
                </a:cxn>
                <a:cxn ang="0">
                  <a:pos x="5" y="98"/>
                </a:cxn>
                <a:cxn ang="0">
                  <a:pos x="0" y="97"/>
                </a:cxn>
                <a:cxn ang="0">
                  <a:pos x="0" y="32"/>
                </a:cxn>
                <a:cxn ang="0">
                  <a:pos x="17" y="0"/>
                </a:cxn>
                <a:cxn ang="0">
                  <a:pos x="33" y="33"/>
                </a:cxn>
                <a:cxn ang="0">
                  <a:pos x="0" y="32"/>
                </a:cxn>
              </a:cxnLst>
              <a:rect l="0" t="0" r="r" b="b"/>
              <a:pathLst>
                <a:path w="33" h="98">
                  <a:moveTo>
                    <a:pt x="0" y="97"/>
                  </a:moveTo>
                  <a:lnTo>
                    <a:pt x="7" y="65"/>
                  </a:lnTo>
                  <a:lnTo>
                    <a:pt x="13" y="38"/>
                  </a:lnTo>
                  <a:lnTo>
                    <a:pt x="14" y="25"/>
                  </a:lnTo>
                  <a:lnTo>
                    <a:pt x="20" y="25"/>
                  </a:lnTo>
                  <a:lnTo>
                    <a:pt x="19" y="39"/>
                  </a:lnTo>
                  <a:lnTo>
                    <a:pt x="13" y="66"/>
                  </a:lnTo>
                  <a:lnTo>
                    <a:pt x="5" y="98"/>
                  </a:lnTo>
                  <a:lnTo>
                    <a:pt x="0" y="97"/>
                  </a:lnTo>
                  <a:close/>
                  <a:moveTo>
                    <a:pt x="0" y="32"/>
                  </a:moveTo>
                  <a:lnTo>
                    <a:pt x="17" y="0"/>
                  </a:lnTo>
                  <a:lnTo>
                    <a:pt x="33" y="33"/>
                  </a:lnTo>
                  <a:lnTo>
                    <a:pt x="0" y="3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3" name="Freeform 263"/>
            <p:cNvSpPr>
              <a:spLocks noEditPoints="1"/>
            </p:cNvSpPr>
            <p:nvPr/>
          </p:nvSpPr>
          <p:spPr bwMode="auto">
            <a:xfrm>
              <a:off x="1239" y="2769"/>
              <a:ext cx="35" cy="67"/>
            </a:xfrm>
            <a:custGeom>
              <a:avLst/>
              <a:gdLst/>
              <a:ahLst/>
              <a:cxnLst>
                <a:cxn ang="0">
                  <a:pos x="5" y="176"/>
                </a:cxn>
                <a:cxn ang="0">
                  <a:pos x="9" y="102"/>
                </a:cxn>
                <a:cxn ang="0">
                  <a:pos x="14" y="69"/>
                </a:cxn>
                <a:cxn ang="0">
                  <a:pos x="15" y="66"/>
                </a:cxn>
                <a:cxn ang="0">
                  <a:pos x="37" y="36"/>
                </a:cxn>
                <a:cxn ang="0">
                  <a:pos x="50" y="45"/>
                </a:cxn>
                <a:cxn ang="0">
                  <a:pos x="28" y="75"/>
                </a:cxn>
                <a:cxn ang="0">
                  <a:pos x="29" y="71"/>
                </a:cxn>
                <a:cxn ang="0">
                  <a:pos x="25" y="103"/>
                </a:cxn>
                <a:cxn ang="0">
                  <a:pos x="21" y="177"/>
                </a:cxn>
                <a:cxn ang="0">
                  <a:pos x="5" y="176"/>
                </a:cxn>
                <a:cxn ang="0">
                  <a:pos x="0" y="20"/>
                </a:cxn>
                <a:cxn ang="0">
                  <a:pos x="93" y="0"/>
                </a:cxn>
                <a:cxn ang="0">
                  <a:pos x="53" y="87"/>
                </a:cxn>
                <a:cxn ang="0">
                  <a:pos x="0" y="20"/>
                </a:cxn>
              </a:cxnLst>
              <a:rect l="0" t="0" r="r" b="b"/>
              <a:pathLst>
                <a:path w="93" h="177">
                  <a:moveTo>
                    <a:pt x="5" y="176"/>
                  </a:moveTo>
                  <a:lnTo>
                    <a:pt x="9" y="102"/>
                  </a:lnTo>
                  <a:lnTo>
                    <a:pt x="14" y="69"/>
                  </a:lnTo>
                  <a:cubicBezTo>
                    <a:pt x="14" y="68"/>
                    <a:pt x="14" y="67"/>
                    <a:pt x="15" y="66"/>
                  </a:cubicBezTo>
                  <a:lnTo>
                    <a:pt x="37" y="36"/>
                  </a:lnTo>
                  <a:lnTo>
                    <a:pt x="50" y="45"/>
                  </a:lnTo>
                  <a:lnTo>
                    <a:pt x="28" y="75"/>
                  </a:lnTo>
                  <a:lnTo>
                    <a:pt x="29" y="71"/>
                  </a:lnTo>
                  <a:lnTo>
                    <a:pt x="25" y="103"/>
                  </a:lnTo>
                  <a:lnTo>
                    <a:pt x="21" y="177"/>
                  </a:lnTo>
                  <a:lnTo>
                    <a:pt x="5" y="176"/>
                  </a:lnTo>
                  <a:close/>
                  <a:moveTo>
                    <a:pt x="0" y="20"/>
                  </a:moveTo>
                  <a:lnTo>
                    <a:pt x="93" y="0"/>
                  </a:lnTo>
                  <a:lnTo>
                    <a:pt x="53" y="87"/>
                  </a:lnTo>
                  <a:lnTo>
                    <a:pt x="0" y="2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4" name="Freeform 264"/>
            <p:cNvSpPr>
              <a:spLocks noEditPoints="1"/>
            </p:cNvSpPr>
            <p:nvPr/>
          </p:nvSpPr>
          <p:spPr bwMode="auto">
            <a:xfrm>
              <a:off x="1129" y="2709"/>
              <a:ext cx="100" cy="104"/>
            </a:xfrm>
            <a:custGeom>
              <a:avLst/>
              <a:gdLst/>
              <a:ahLst/>
              <a:cxnLst>
                <a:cxn ang="0">
                  <a:pos x="249" y="276"/>
                </a:cxn>
                <a:cxn ang="0">
                  <a:pos x="220" y="219"/>
                </a:cxn>
                <a:cxn ang="0">
                  <a:pos x="190" y="166"/>
                </a:cxn>
                <a:cxn ang="0">
                  <a:pos x="160" y="119"/>
                </a:cxn>
                <a:cxn ang="0">
                  <a:pos x="128" y="82"/>
                </a:cxn>
                <a:cxn ang="0">
                  <a:pos x="129" y="83"/>
                </a:cxn>
                <a:cxn ang="0">
                  <a:pos x="97" y="57"/>
                </a:cxn>
                <a:cxn ang="0">
                  <a:pos x="100" y="58"/>
                </a:cxn>
                <a:cxn ang="0">
                  <a:pos x="59" y="42"/>
                </a:cxn>
                <a:cxn ang="0">
                  <a:pos x="65" y="27"/>
                </a:cxn>
                <a:cxn ang="0">
                  <a:pos x="105" y="43"/>
                </a:cxn>
                <a:cxn ang="0">
                  <a:pos x="108" y="44"/>
                </a:cxn>
                <a:cxn ang="0">
                  <a:pos x="140" y="70"/>
                </a:cxn>
                <a:cxn ang="0">
                  <a:pos x="141" y="71"/>
                </a:cxn>
                <a:cxn ang="0">
                  <a:pos x="173" y="110"/>
                </a:cxn>
                <a:cxn ang="0">
                  <a:pos x="204" y="159"/>
                </a:cxn>
                <a:cxn ang="0">
                  <a:pos x="235" y="212"/>
                </a:cxn>
                <a:cxn ang="0">
                  <a:pos x="264" y="269"/>
                </a:cxn>
                <a:cxn ang="0">
                  <a:pos x="249" y="276"/>
                </a:cxn>
                <a:cxn ang="0">
                  <a:pos x="70" y="82"/>
                </a:cxn>
                <a:cxn ang="0">
                  <a:pos x="0" y="16"/>
                </a:cxn>
                <a:cxn ang="0">
                  <a:pos x="94" y="0"/>
                </a:cxn>
                <a:cxn ang="0">
                  <a:pos x="70" y="82"/>
                </a:cxn>
              </a:cxnLst>
              <a:rect l="0" t="0" r="r" b="b"/>
              <a:pathLst>
                <a:path w="264" h="276">
                  <a:moveTo>
                    <a:pt x="249" y="276"/>
                  </a:moveTo>
                  <a:lnTo>
                    <a:pt x="220" y="219"/>
                  </a:lnTo>
                  <a:lnTo>
                    <a:pt x="190" y="166"/>
                  </a:lnTo>
                  <a:lnTo>
                    <a:pt x="160" y="119"/>
                  </a:lnTo>
                  <a:lnTo>
                    <a:pt x="128" y="82"/>
                  </a:lnTo>
                  <a:lnTo>
                    <a:pt x="129" y="83"/>
                  </a:lnTo>
                  <a:lnTo>
                    <a:pt x="97" y="57"/>
                  </a:lnTo>
                  <a:lnTo>
                    <a:pt x="100" y="58"/>
                  </a:lnTo>
                  <a:lnTo>
                    <a:pt x="59" y="42"/>
                  </a:lnTo>
                  <a:lnTo>
                    <a:pt x="65" y="27"/>
                  </a:lnTo>
                  <a:lnTo>
                    <a:pt x="105" y="43"/>
                  </a:lnTo>
                  <a:cubicBezTo>
                    <a:pt x="106" y="43"/>
                    <a:pt x="107" y="44"/>
                    <a:pt x="108" y="44"/>
                  </a:cubicBezTo>
                  <a:lnTo>
                    <a:pt x="140" y="70"/>
                  </a:lnTo>
                  <a:cubicBezTo>
                    <a:pt x="140" y="71"/>
                    <a:pt x="140" y="71"/>
                    <a:pt x="141" y="71"/>
                  </a:cubicBezTo>
                  <a:lnTo>
                    <a:pt x="173" y="110"/>
                  </a:lnTo>
                  <a:lnTo>
                    <a:pt x="204" y="159"/>
                  </a:lnTo>
                  <a:lnTo>
                    <a:pt x="235" y="212"/>
                  </a:lnTo>
                  <a:lnTo>
                    <a:pt x="264" y="269"/>
                  </a:lnTo>
                  <a:lnTo>
                    <a:pt x="249" y="276"/>
                  </a:lnTo>
                  <a:close/>
                  <a:moveTo>
                    <a:pt x="70" y="82"/>
                  </a:moveTo>
                  <a:lnTo>
                    <a:pt x="0" y="16"/>
                  </a:lnTo>
                  <a:lnTo>
                    <a:pt x="94" y="0"/>
                  </a:lnTo>
                  <a:lnTo>
                    <a:pt x="70" y="8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5" name="Freeform 265"/>
            <p:cNvSpPr>
              <a:spLocks noEditPoints="1"/>
            </p:cNvSpPr>
            <p:nvPr/>
          </p:nvSpPr>
          <p:spPr bwMode="auto">
            <a:xfrm>
              <a:off x="1212" y="3059"/>
              <a:ext cx="49" cy="99"/>
            </a:xfrm>
            <a:custGeom>
              <a:avLst/>
              <a:gdLst/>
              <a:ahLst/>
              <a:cxnLst>
                <a:cxn ang="0">
                  <a:pos x="0" y="251"/>
                </a:cxn>
                <a:cxn ang="0">
                  <a:pos x="56" y="190"/>
                </a:cxn>
                <a:cxn ang="0">
                  <a:pos x="55" y="191"/>
                </a:cxn>
                <a:cxn ang="0">
                  <a:pos x="75" y="160"/>
                </a:cxn>
                <a:cxn ang="0">
                  <a:pos x="74" y="162"/>
                </a:cxn>
                <a:cxn ang="0">
                  <a:pos x="86" y="130"/>
                </a:cxn>
                <a:cxn ang="0">
                  <a:pos x="85" y="132"/>
                </a:cxn>
                <a:cxn ang="0">
                  <a:pos x="86" y="101"/>
                </a:cxn>
                <a:cxn ang="0">
                  <a:pos x="87" y="104"/>
                </a:cxn>
                <a:cxn ang="0">
                  <a:pos x="74" y="63"/>
                </a:cxn>
                <a:cxn ang="0">
                  <a:pos x="89" y="58"/>
                </a:cxn>
                <a:cxn ang="0">
                  <a:pos x="102" y="99"/>
                </a:cxn>
                <a:cxn ang="0">
                  <a:pos x="102" y="102"/>
                </a:cxn>
                <a:cxn ang="0">
                  <a:pos x="101" y="133"/>
                </a:cxn>
                <a:cxn ang="0">
                  <a:pos x="101" y="135"/>
                </a:cxn>
                <a:cxn ang="0">
                  <a:pos x="89" y="167"/>
                </a:cxn>
                <a:cxn ang="0">
                  <a:pos x="88" y="169"/>
                </a:cxn>
                <a:cxn ang="0">
                  <a:pos x="68" y="200"/>
                </a:cxn>
                <a:cxn ang="0">
                  <a:pos x="67" y="201"/>
                </a:cxn>
                <a:cxn ang="0">
                  <a:pos x="11" y="262"/>
                </a:cxn>
                <a:cxn ang="0">
                  <a:pos x="0" y="251"/>
                </a:cxn>
                <a:cxn ang="0">
                  <a:pos x="49" y="95"/>
                </a:cxn>
                <a:cxn ang="0">
                  <a:pos x="59" y="0"/>
                </a:cxn>
                <a:cxn ang="0">
                  <a:pos x="129" y="66"/>
                </a:cxn>
                <a:cxn ang="0">
                  <a:pos x="49" y="95"/>
                </a:cxn>
              </a:cxnLst>
              <a:rect l="0" t="0" r="r" b="b"/>
              <a:pathLst>
                <a:path w="129" h="262">
                  <a:moveTo>
                    <a:pt x="0" y="251"/>
                  </a:moveTo>
                  <a:lnTo>
                    <a:pt x="56" y="190"/>
                  </a:lnTo>
                  <a:lnTo>
                    <a:pt x="55" y="191"/>
                  </a:lnTo>
                  <a:lnTo>
                    <a:pt x="75" y="160"/>
                  </a:lnTo>
                  <a:lnTo>
                    <a:pt x="74" y="162"/>
                  </a:lnTo>
                  <a:lnTo>
                    <a:pt x="86" y="130"/>
                  </a:lnTo>
                  <a:lnTo>
                    <a:pt x="85" y="132"/>
                  </a:lnTo>
                  <a:lnTo>
                    <a:pt x="86" y="101"/>
                  </a:lnTo>
                  <a:lnTo>
                    <a:pt x="87" y="104"/>
                  </a:lnTo>
                  <a:lnTo>
                    <a:pt x="74" y="63"/>
                  </a:lnTo>
                  <a:lnTo>
                    <a:pt x="89" y="58"/>
                  </a:lnTo>
                  <a:lnTo>
                    <a:pt x="102" y="99"/>
                  </a:lnTo>
                  <a:cubicBezTo>
                    <a:pt x="102" y="100"/>
                    <a:pt x="102" y="101"/>
                    <a:pt x="102" y="102"/>
                  </a:cubicBezTo>
                  <a:lnTo>
                    <a:pt x="101" y="133"/>
                  </a:lnTo>
                  <a:cubicBezTo>
                    <a:pt x="101" y="134"/>
                    <a:pt x="101" y="134"/>
                    <a:pt x="101" y="135"/>
                  </a:cubicBezTo>
                  <a:lnTo>
                    <a:pt x="89" y="167"/>
                  </a:lnTo>
                  <a:cubicBezTo>
                    <a:pt x="89" y="168"/>
                    <a:pt x="89" y="168"/>
                    <a:pt x="88" y="169"/>
                  </a:cubicBezTo>
                  <a:lnTo>
                    <a:pt x="68" y="200"/>
                  </a:lnTo>
                  <a:cubicBezTo>
                    <a:pt x="68" y="200"/>
                    <a:pt x="68" y="201"/>
                    <a:pt x="67" y="201"/>
                  </a:cubicBezTo>
                  <a:lnTo>
                    <a:pt x="11" y="262"/>
                  </a:lnTo>
                  <a:lnTo>
                    <a:pt x="0" y="251"/>
                  </a:lnTo>
                  <a:close/>
                  <a:moveTo>
                    <a:pt x="49" y="95"/>
                  </a:moveTo>
                  <a:lnTo>
                    <a:pt x="59" y="0"/>
                  </a:lnTo>
                  <a:lnTo>
                    <a:pt x="129" y="66"/>
                  </a:lnTo>
                  <a:lnTo>
                    <a:pt x="49" y="95"/>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4"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1" name="Rectangle 311"/>
          <p:cNvSpPr>
            <a:spLocks noChangeArrowheads="1"/>
          </p:cNvSpPr>
          <p:nvPr/>
        </p:nvSpPr>
        <p:spPr bwMode="auto">
          <a:xfrm>
            <a:off x="5683250" y="1025525"/>
            <a:ext cx="23002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130 new metabolic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9" name="Freeform 329"/>
          <p:cNvSpPr>
            <a:spLocks/>
          </p:cNvSpPr>
          <p:nvPr/>
        </p:nvSpPr>
        <p:spPr bwMode="auto">
          <a:xfrm>
            <a:off x="3216275" y="3111500"/>
            <a:ext cx="2043112" cy="485775"/>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0" name="Freeform 330"/>
          <p:cNvSpPr>
            <a:spLocks noEditPoints="1"/>
          </p:cNvSpPr>
          <p:nvPr/>
        </p:nvSpPr>
        <p:spPr bwMode="auto">
          <a:xfrm>
            <a:off x="3194050" y="3089275"/>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1" name="Rectangle 331"/>
          <p:cNvSpPr>
            <a:spLocks noChangeArrowheads="1"/>
          </p:cNvSpPr>
          <p:nvPr/>
        </p:nvSpPr>
        <p:spPr bwMode="auto">
          <a:xfrm>
            <a:off x="3876675" y="3113088"/>
            <a:ext cx="7715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32" name="Rectangle 332"/>
          <p:cNvSpPr>
            <a:spLocks noChangeArrowheads="1"/>
          </p:cNvSpPr>
          <p:nvPr/>
        </p:nvSpPr>
        <p:spPr bwMode="auto">
          <a:xfrm>
            <a:off x="4527550" y="3113088"/>
            <a:ext cx="16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33" name="Rectangle 333"/>
          <p:cNvSpPr>
            <a:spLocks noChangeArrowheads="1"/>
          </p:cNvSpPr>
          <p:nvPr/>
        </p:nvSpPr>
        <p:spPr bwMode="auto">
          <a:xfrm>
            <a:off x="3679825" y="3354388"/>
            <a:ext cx="12096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ready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4" name="Rectangle 344"/>
          <p:cNvSpPr>
            <a:spLocks noChangeArrowheads="1"/>
          </p:cNvSpPr>
          <p:nvPr/>
        </p:nvSpPr>
        <p:spPr bwMode="auto">
          <a:xfrm>
            <a:off x="442913" y="3673475"/>
            <a:ext cx="18764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Predicting 69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5" name="Rectangle 345"/>
          <p:cNvSpPr>
            <a:spLocks noChangeArrowheads="1"/>
          </p:cNvSpPr>
          <p:nvPr/>
        </p:nvSpPr>
        <p:spPr bwMode="auto">
          <a:xfrm>
            <a:off x="503238" y="3916363"/>
            <a:ext cx="17113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transporters/model</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09956" name="Rectangle 356"/>
          <p:cNvSpPr>
            <a:spLocks noChangeArrowheads="1"/>
          </p:cNvSpPr>
          <p:nvPr/>
        </p:nvSpPr>
        <p:spPr bwMode="auto">
          <a:xfrm>
            <a:off x="7867650" y="1984375"/>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7" name="Rectangle 357"/>
          <p:cNvSpPr>
            <a:spLocks noChangeArrowheads="1"/>
          </p:cNvSpPr>
          <p:nvPr/>
        </p:nvSpPr>
        <p:spPr bwMode="auto">
          <a:xfrm>
            <a:off x="7715250" y="2227263"/>
            <a:ext cx="12255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growth media</a:t>
            </a:r>
            <a:endParaRPr kumimoji="0" lang="en-US" sz="1800" b="0" i="0" u="none" strike="noStrike" cap="none" normalizeH="0" baseline="0" smtClean="0">
              <a:ln>
                <a:noFill/>
              </a:ln>
              <a:solidFill>
                <a:schemeClr val="tx1"/>
              </a:solidFill>
              <a:effectLst/>
              <a:latin typeface="Arial" pitchFamily="34" charset="0"/>
            </a:endParaRPr>
          </a:p>
        </p:txBody>
      </p:sp>
      <p:sp>
        <p:nvSpPr>
          <p:cNvPr id="409970" name="Rectangle 370"/>
          <p:cNvSpPr>
            <a:spLocks noChangeArrowheads="1"/>
          </p:cNvSpPr>
          <p:nvPr/>
        </p:nvSpPr>
        <p:spPr bwMode="auto">
          <a:xfrm>
            <a:off x="2844800" y="348932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66%</a:t>
            </a:r>
            <a:endParaRPr kumimoji="0" lang="en-US" sz="1800" b="0" i="0" u="none" strike="noStrike" cap="none" normalizeH="0" baseline="0" smtClean="0">
              <a:ln>
                <a:noFill/>
              </a:ln>
              <a:solidFill>
                <a:schemeClr val="tx1"/>
              </a:solidFill>
              <a:effectLst/>
              <a:latin typeface="Arial" pitchFamily="34" charset="0"/>
            </a:endParaRPr>
          </a:p>
        </p:txBody>
      </p:sp>
      <p:sp>
        <p:nvSpPr>
          <p:cNvPr id="409971" name="Rectangle 371"/>
          <p:cNvSpPr>
            <a:spLocks noChangeArrowheads="1"/>
          </p:cNvSpPr>
          <p:nvPr/>
        </p:nvSpPr>
        <p:spPr bwMode="auto">
          <a:xfrm>
            <a:off x="2844800" y="405447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71%</a:t>
            </a:r>
            <a:endParaRPr kumimoji="0" lang="en-US" sz="1800" b="0" i="0" u="none" strike="noStrike" cap="none" normalizeH="0" baseline="0" smtClean="0">
              <a:ln>
                <a:noFill/>
              </a:ln>
              <a:solidFill>
                <a:schemeClr val="tx1"/>
              </a:solidFill>
              <a:effectLst/>
              <a:latin typeface="Arial" pitchFamily="34" charset="0"/>
            </a:endParaRPr>
          </a:p>
        </p:txBody>
      </p:sp>
      <p:sp>
        <p:nvSpPr>
          <p:cNvPr id="409975" name="Rectangle 375"/>
          <p:cNvSpPr>
            <a:spLocks noChangeArrowheads="1"/>
          </p:cNvSpPr>
          <p:nvPr/>
        </p:nvSpPr>
        <p:spPr bwMode="auto">
          <a:xfrm>
            <a:off x="2665413" y="3024188"/>
            <a:ext cx="6651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Model </a:t>
            </a:r>
            <a:endParaRPr kumimoji="0" lang="en-US" sz="1800" b="0" i="0" u="none" strike="noStrike" cap="none" normalizeH="0" baseline="0" smtClean="0">
              <a:ln>
                <a:noFill/>
              </a:ln>
              <a:solidFill>
                <a:schemeClr val="tx1"/>
              </a:solidFill>
              <a:effectLst/>
              <a:latin typeface="Arial" pitchFamily="34" charset="0"/>
            </a:endParaRPr>
          </a:p>
        </p:txBody>
      </p:sp>
      <p:sp>
        <p:nvSpPr>
          <p:cNvPr id="409976" name="Rectangle 376"/>
          <p:cNvSpPr>
            <a:spLocks noChangeArrowheads="1"/>
          </p:cNvSpPr>
          <p:nvPr/>
        </p:nvSpPr>
        <p:spPr bwMode="auto">
          <a:xfrm>
            <a:off x="2468563" y="3265488"/>
            <a:ext cx="8159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accuracy</a:t>
            </a:r>
            <a:endParaRPr kumimoji="0" lang="en-US" sz="1800" b="0" i="0" u="none" strike="noStrike" cap="none" normalizeH="0" baseline="0" smtClean="0">
              <a:ln>
                <a:noFill/>
              </a:ln>
              <a:solidFill>
                <a:schemeClr val="tx1"/>
              </a:solidFill>
              <a:effectLst/>
              <a:latin typeface="Arial" pitchFamily="34" charset="0"/>
            </a:endParaRPr>
          </a:p>
        </p:txBody>
      </p:sp>
      <p:sp>
        <p:nvSpPr>
          <p:cNvPr id="409977" name="Rectangle 377"/>
          <p:cNvSpPr>
            <a:spLocks noChangeArrowheads="1"/>
          </p:cNvSpPr>
          <p:nvPr/>
        </p:nvSpPr>
        <p:spPr bwMode="auto">
          <a:xfrm>
            <a:off x="7654925" y="1379538"/>
            <a:ext cx="13462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gene </a:t>
            </a:r>
            <a:endParaRPr kumimoji="0" lang="en-US" sz="1800" b="0" i="0" u="none" strike="noStrike" cap="none" normalizeH="0" baseline="0" smtClean="0">
              <a:ln>
                <a:noFill/>
              </a:ln>
              <a:solidFill>
                <a:schemeClr val="tx1"/>
              </a:solidFill>
              <a:effectLst/>
              <a:latin typeface="Arial" pitchFamily="34" charset="0"/>
            </a:endParaRPr>
          </a:p>
        </p:txBody>
      </p:sp>
      <p:sp>
        <p:nvSpPr>
          <p:cNvPr id="409978" name="Rectangle 378"/>
          <p:cNvSpPr>
            <a:spLocks noChangeArrowheads="1"/>
          </p:cNvSpPr>
          <p:nvPr/>
        </p:nvSpPr>
        <p:spPr bwMode="auto">
          <a:xfrm>
            <a:off x="7821613" y="1620838"/>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essentiality</a:t>
            </a:r>
            <a:endParaRPr kumimoji="0" lang="en-US" sz="1800" b="0" i="0" u="none" strike="noStrike" cap="none" normalizeH="0" baseline="0" smtClean="0">
              <a:ln>
                <a:noFill/>
              </a:ln>
              <a:solidFill>
                <a:schemeClr val="tx1"/>
              </a:solidFill>
              <a:effectLst/>
              <a:latin typeface="Arial" pitchFamily="34" charset="0"/>
            </a:endParaRPr>
          </a:p>
        </p:txBody>
      </p:sp>
      <p:sp>
        <p:nvSpPr>
          <p:cNvPr id="409979" name="Rectangle 379"/>
          <p:cNvSpPr>
            <a:spLocks noChangeArrowheads="1"/>
          </p:cNvSpPr>
          <p:nvPr/>
        </p:nvSpPr>
        <p:spPr bwMode="auto">
          <a:xfrm>
            <a:off x="7867650" y="2609850"/>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80" name="Rectangle 380"/>
          <p:cNvSpPr>
            <a:spLocks noChangeArrowheads="1"/>
          </p:cNvSpPr>
          <p:nvPr/>
        </p:nvSpPr>
        <p:spPr bwMode="auto">
          <a:xfrm>
            <a:off x="7791450" y="2852738"/>
            <a:ext cx="10429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phenotypes</a:t>
            </a:r>
            <a:endParaRPr kumimoji="0" lang="en-US" sz="1800" b="0" i="0" u="none" strike="noStrike" cap="none" normalizeH="0" baseline="0" smtClean="0">
              <a:ln>
                <a:noFill/>
              </a:ln>
              <a:solidFill>
                <a:schemeClr val="tx1"/>
              </a:solidFill>
              <a:effectLst/>
              <a:latin typeface="Arial" pitchFamily="34" charset="0"/>
            </a:endParaRPr>
          </a:p>
        </p:txBody>
      </p:sp>
      <p:pic>
        <p:nvPicPr>
          <p:cNvPr id="409981" name="Picture 381"/>
          <p:cNvPicPr>
            <a:picLocks noChangeAspect="1" noChangeArrowheads="1"/>
          </p:cNvPicPr>
          <p:nvPr/>
        </p:nvPicPr>
        <p:blipFill>
          <a:blip r:embed="rId3"/>
          <a:srcRect/>
          <a:stretch>
            <a:fillRect/>
          </a:stretch>
        </p:blipFill>
        <p:spPr bwMode="auto">
          <a:xfrm>
            <a:off x="5803900" y="2219325"/>
            <a:ext cx="1362075" cy="727075"/>
          </a:xfrm>
          <a:prstGeom prst="rect">
            <a:avLst/>
          </a:prstGeom>
          <a:noFill/>
          <a:ln w="9525">
            <a:noFill/>
            <a:miter lim="800000"/>
            <a:headEnd/>
            <a:tailEnd/>
          </a:ln>
        </p:spPr>
      </p:pic>
      <p:sp>
        <p:nvSpPr>
          <p:cNvPr id="409982" name="Rectangle 382"/>
          <p:cNvSpPr>
            <a:spLocks noChangeArrowheads="1"/>
          </p:cNvSpPr>
          <p:nvPr/>
        </p:nvSpPr>
        <p:spPr bwMode="auto">
          <a:xfrm>
            <a:off x="6629400" y="2257425"/>
            <a:ext cx="438150" cy="4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3" name="Rectangle 383"/>
          <p:cNvSpPr>
            <a:spLocks noChangeArrowheads="1"/>
          </p:cNvSpPr>
          <p:nvPr/>
        </p:nvSpPr>
        <p:spPr bwMode="auto">
          <a:xfrm>
            <a:off x="5811838" y="2922588"/>
            <a:ext cx="211137"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4" name="Rectangle 384"/>
          <p:cNvSpPr>
            <a:spLocks noChangeArrowheads="1"/>
          </p:cNvSpPr>
          <p:nvPr/>
        </p:nvSpPr>
        <p:spPr bwMode="auto">
          <a:xfrm>
            <a:off x="5795963" y="2181225"/>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5" name="Rectangle 385"/>
          <p:cNvSpPr>
            <a:spLocks noChangeArrowheads="1"/>
          </p:cNvSpPr>
          <p:nvPr/>
        </p:nvSpPr>
        <p:spPr bwMode="auto">
          <a:xfrm>
            <a:off x="5795963" y="2922588"/>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6" name="Rectangle 386"/>
          <p:cNvSpPr>
            <a:spLocks noChangeArrowheads="1"/>
          </p:cNvSpPr>
          <p:nvPr/>
        </p:nvSpPr>
        <p:spPr bwMode="auto">
          <a:xfrm>
            <a:off x="5751513" y="2211388"/>
            <a:ext cx="60325" cy="757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7" name="Rectangle 387"/>
          <p:cNvSpPr>
            <a:spLocks noChangeArrowheads="1"/>
          </p:cNvSpPr>
          <p:nvPr/>
        </p:nvSpPr>
        <p:spPr bwMode="auto">
          <a:xfrm>
            <a:off x="7127875" y="2227263"/>
            <a:ext cx="76200" cy="7413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8" name="Freeform 388"/>
          <p:cNvSpPr>
            <a:spLocks noEditPoints="1"/>
          </p:cNvSpPr>
          <p:nvPr/>
        </p:nvSpPr>
        <p:spPr bwMode="auto">
          <a:xfrm>
            <a:off x="5721350" y="2151063"/>
            <a:ext cx="1527175" cy="863600"/>
          </a:xfrm>
          <a:custGeom>
            <a:avLst/>
            <a:gdLst/>
            <a:ahLst/>
            <a:cxnLst>
              <a:cxn ang="0">
                <a:pos x="3" y="128"/>
              </a:cxn>
              <a:cxn ang="0">
                <a:pos x="13" y="98"/>
              </a:cxn>
              <a:cxn ang="0">
                <a:pos x="46" y="48"/>
              </a:cxn>
              <a:cxn ang="0">
                <a:pos x="96" y="14"/>
              </a:cxn>
              <a:cxn ang="0">
                <a:pos x="126" y="4"/>
              </a:cxn>
              <a:cxn ang="0">
                <a:pos x="158" y="0"/>
              </a:cxn>
              <a:cxn ang="0">
                <a:pos x="1490" y="3"/>
              </a:cxn>
              <a:cxn ang="0">
                <a:pos x="1520" y="13"/>
              </a:cxn>
              <a:cxn ang="0">
                <a:pos x="1570" y="46"/>
              </a:cxn>
              <a:cxn ang="0">
                <a:pos x="1603" y="96"/>
              </a:cxn>
              <a:cxn ang="0">
                <a:pos x="1613" y="126"/>
              </a:cxn>
              <a:cxn ang="0">
                <a:pos x="1616" y="158"/>
              </a:cxn>
              <a:cxn ang="0">
                <a:pos x="1613" y="786"/>
              </a:cxn>
              <a:cxn ang="0">
                <a:pos x="1604" y="816"/>
              </a:cxn>
              <a:cxn ang="0">
                <a:pos x="1572" y="866"/>
              </a:cxn>
              <a:cxn ang="0">
                <a:pos x="1522" y="899"/>
              </a:cxn>
              <a:cxn ang="0">
                <a:pos x="1492" y="909"/>
              </a:cxn>
              <a:cxn ang="0">
                <a:pos x="1460" y="912"/>
              </a:cxn>
              <a:cxn ang="0">
                <a:pos x="128" y="909"/>
              </a:cxn>
              <a:cxn ang="0">
                <a:pos x="98" y="900"/>
              </a:cxn>
              <a:cxn ang="0">
                <a:pos x="48" y="868"/>
              </a:cxn>
              <a:cxn ang="0">
                <a:pos x="14" y="818"/>
              </a:cxn>
              <a:cxn ang="0">
                <a:pos x="4" y="788"/>
              </a:cxn>
              <a:cxn ang="0">
                <a:pos x="0" y="756"/>
              </a:cxn>
              <a:cxn ang="0">
                <a:pos x="16" y="755"/>
              </a:cxn>
              <a:cxn ang="0">
                <a:pos x="19" y="783"/>
              </a:cxn>
              <a:cxn ang="0">
                <a:pos x="27" y="809"/>
              </a:cxn>
              <a:cxn ang="0">
                <a:pos x="57" y="855"/>
              </a:cxn>
              <a:cxn ang="0">
                <a:pos x="103" y="885"/>
              </a:cxn>
              <a:cxn ang="0">
                <a:pos x="129" y="893"/>
              </a:cxn>
              <a:cxn ang="0">
                <a:pos x="1459" y="896"/>
              </a:cxn>
              <a:cxn ang="0">
                <a:pos x="1487" y="894"/>
              </a:cxn>
              <a:cxn ang="0">
                <a:pos x="1513" y="886"/>
              </a:cxn>
              <a:cxn ang="0">
                <a:pos x="1559" y="857"/>
              </a:cxn>
              <a:cxn ang="0">
                <a:pos x="1589" y="811"/>
              </a:cxn>
              <a:cxn ang="0">
                <a:pos x="1597" y="785"/>
              </a:cxn>
              <a:cxn ang="0">
                <a:pos x="1600" y="159"/>
              </a:cxn>
              <a:cxn ang="0">
                <a:pos x="1598" y="131"/>
              </a:cxn>
              <a:cxn ang="0">
                <a:pos x="1590" y="105"/>
              </a:cxn>
              <a:cxn ang="0">
                <a:pos x="1561" y="59"/>
              </a:cxn>
              <a:cxn ang="0">
                <a:pos x="1515" y="28"/>
              </a:cxn>
              <a:cxn ang="0">
                <a:pos x="1489" y="19"/>
              </a:cxn>
              <a:cxn ang="0">
                <a:pos x="159" y="16"/>
              </a:cxn>
              <a:cxn ang="0">
                <a:pos x="131" y="19"/>
              </a:cxn>
              <a:cxn ang="0">
                <a:pos x="105" y="27"/>
              </a:cxn>
              <a:cxn ang="0">
                <a:pos x="59" y="57"/>
              </a:cxn>
              <a:cxn ang="0">
                <a:pos x="28" y="103"/>
              </a:cxn>
              <a:cxn ang="0">
                <a:pos x="19" y="129"/>
              </a:cxn>
              <a:cxn ang="0">
                <a:pos x="16" y="755"/>
              </a:cxn>
            </a:cxnLst>
            <a:rect l="0" t="0" r="r" b="b"/>
            <a:pathLst>
              <a:path w="1616"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59" y="0"/>
                </a:lnTo>
                <a:lnTo>
                  <a:pt x="1490" y="3"/>
                </a:lnTo>
                <a:cubicBezTo>
                  <a:pt x="1491" y="4"/>
                  <a:pt x="1491" y="4"/>
                  <a:pt x="1492" y="4"/>
                </a:cubicBezTo>
                <a:lnTo>
                  <a:pt x="1520" y="13"/>
                </a:lnTo>
                <a:cubicBezTo>
                  <a:pt x="1521" y="13"/>
                  <a:pt x="1521" y="13"/>
                  <a:pt x="1522" y="14"/>
                </a:cubicBezTo>
                <a:lnTo>
                  <a:pt x="1570" y="46"/>
                </a:lnTo>
                <a:cubicBezTo>
                  <a:pt x="1571" y="46"/>
                  <a:pt x="1572" y="47"/>
                  <a:pt x="1572" y="48"/>
                </a:cubicBezTo>
                <a:lnTo>
                  <a:pt x="1603" y="96"/>
                </a:lnTo>
                <a:cubicBezTo>
                  <a:pt x="1604" y="97"/>
                  <a:pt x="1604" y="97"/>
                  <a:pt x="1604" y="98"/>
                </a:cubicBezTo>
                <a:lnTo>
                  <a:pt x="1613" y="126"/>
                </a:lnTo>
                <a:cubicBezTo>
                  <a:pt x="1613" y="127"/>
                  <a:pt x="1613" y="127"/>
                  <a:pt x="1613" y="128"/>
                </a:cubicBezTo>
                <a:lnTo>
                  <a:pt x="1616" y="158"/>
                </a:lnTo>
                <a:lnTo>
                  <a:pt x="1616" y="755"/>
                </a:lnTo>
                <a:lnTo>
                  <a:pt x="1613" y="786"/>
                </a:lnTo>
                <a:cubicBezTo>
                  <a:pt x="1613" y="787"/>
                  <a:pt x="1613" y="787"/>
                  <a:pt x="1613" y="788"/>
                </a:cubicBezTo>
                <a:lnTo>
                  <a:pt x="1604" y="816"/>
                </a:lnTo>
                <a:cubicBezTo>
                  <a:pt x="1604" y="817"/>
                  <a:pt x="1604" y="817"/>
                  <a:pt x="1603" y="818"/>
                </a:cubicBezTo>
                <a:lnTo>
                  <a:pt x="1572" y="866"/>
                </a:lnTo>
                <a:cubicBezTo>
                  <a:pt x="1572" y="867"/>
                  <a:pt x="1571" y="868"/>
                  <a:pt x="1570" y="868"/>
                </a:cubicBezTo>
                <a:lnTo>
                  <a:pt x="1522" y="899"/>
                </a:lnTo>
                <a:cubicBezTo>
                  <a:pt x="1521" y="900"/>
                  <a:pt x="1521" y="900"/>
                  <a:pt x="1520" y="900"/>
                </a:cubicBezTo>
                <a:lnTo>
                  <a:pt x="1492" y="909"/>
                </a:lnTo>
                <a:cubicBezTo>
                  <a:pt x="1491" y="909"/>
                  <a:pt x="1491" y="909"/>
                  <a:pt x="1490" y="909"/>
                </a:cubicBezTo>
                <a:lnTo>
                  <a:pt x="1460"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59" y="896"/>
                </a:lnTo>
                <a:lnTo>
                  <a:pt x="1489" y="893"/>
                </a:lnTo>
                <a:lnTo>
                  <a:pt x="1487" y="894"/>
                </a:lnTo>
                <a:lnTo>
                  <a:pt x="1515" y="885"/>
                </a:lnTo>
                <a:lnTo>
                  <a:pt x="1513" y="886"/>
                </a:lnTo>
                <a:lnTo>
                  <a:pt x="1561" y="855"/>
                </a:lnTo>
                <a:lnTo>
                  <a:pt x="1559" y="857"/>
                </a:lnTo>
                <a:lnTo>
                  <a:pt x="1590" y="809"/>
                </a:lnTo>
                <a:lnTo>
                  <a:pt x="1589" y="811"/>
                </a:lnTo>
                <a:lnTo>
                  <a:pt x="1598" y="783"/>
                </a:lnTo>
                <a:lnTo>
                  <a:pt x="1597" y="785"/>
                </a:lnTo>
                <a:lnTo>
                  <a:pt x="1600" y="755"/>
                </a:lnTo>
                <a:lnTo>
                  <a:pt x="1600" y="159"/>
                </a:lnTo>
                <a:lnTo>
                  <a:pt x="1597" y="129"/>
                </a:lnTo>
                <a:lnTo>
                  <a:pt x="1598" y="131"/>
                </a:lnTo>
                <a:lnTo>
                  <a:pt x="1589" y="103"/>
                </a:lnTo>
                <a:lnTo>
                  <a:pt x="1590" y="105"/>
                </a:lnTo>
                <a:lnTo>
                  <a:pt x="1559" y="57"/>
                </a:lnTo>
                <a:lnTo>
                  <a:pt x="1561" y="59"/>
                </a:lnTo>
                <a:lnTo>
                  <a:pt x="1513" y="27"/>
                </a:lnTo>
                <a:lnTo>
                  <a:pt x="1515" y="28"/>
                </a:lnTo>
                <a:lnTo>
                  <a:pt x="1487" y="19"/>
                </a:lnTo>
                <a:lnTo>
                  <a:pt x="1489" y="19"/>
                </a:lnTo>
                <a:lnTo>
                  <a:pt x="1459"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9" name="Freeform 389"/>
          <p:cNvSpPr>
            <a:spLocks noEditPoints="1"/>
          </p:cNvSpPr>
          <p:nvPr/>
        </p:nvSpPr>
        <p:spPr bwMode="auto">
          <a:xfrm>
            <a:off x="5751513" y="2211388"/>
            <a:ext cx="1466850" cy="757237"/>
          </a:xfrm>
          <a:custGeom>
            <a:avLst/>
            <a:gdLst/>
            <a:ahLst/>
            <a:cxnLst>
              <a:cxn ang="0">
                <a:pos x="1" y="138"/>
              </a:cxn>
              <a:cxn ang="0">
                <a:pos x="12" y="84"/>
              </a:cxn>
              <a:cxn ang="0">
                <a:pos x="43" y="41"/>
              </a:cxn>
              <a:cxn ang="0">
                <a:pos x="87" y="11"/>
              </a:cxn>
              <a:cxn ang="0">
                <a:pos x="139" y="0"/>
              </a:cxn>
              <a:cxn ang="0">
                <a:pos x="1416" y="1"/>
              </a:cxn>
              <a:cxn ang="0">
                <a:pos x="1470" y="12"/>
              </a:cxn>
              <a:cxn ang="0">
                <a:pos x="1513" y="43"/>
              </a:cxn>
              <a:cxn ang="0">
                <a:pos x="1542" y="87"/>
              </a:cxn>
              <a:cxn ang="0">
                <a:pos x="1552" y="139"/>
              </a:cxn>
              <a:cxn ang="0">
                <a:pos x="1552" y="664"/>
              </a:cxn>
              <a:cxn ang="0">
                <a:pos x="1541" y="718"/>
              </a:cxn>
              <a:cxn ang="0">
                <a:pos x="1511" y="761"/>
              </a:cxn>
              <a:cxn ang="0">
                <a:pos x="1467" y="790"/>
              </a:cxn>
              <a:cxn ang="0">
                <a:pos x="1414" y="800"/>
              </a:cxn>
              <a:cxn ang="0">
                <a:pos x="138" y="800"/>
              </a:cxn>
              <a:cxn ang="0">
                <a:pos x="84" y="789"/>
              </a:cxn>
              <a:cxn ang="0">
                <a:pos x="41" y="759"/>
              </a:cxn>
              <a:cxn ang="0">
                <a:pos x="11" y="715"/>
              </a:cxn>
              <a:cxn ang="0">
                <a:pos x="0" y="662"/>
              </a:cxn>
              <a:cxn ang="0">
                <a:pos x="16" y="662"/>
              </a:cxn>
              <a:cxn ang="0">
                <a:pos x="26" y="712"/>
              </a:cxn>
              <a:cxn ang="0">
                <a:pos x="54" y="750"/>
              </a:cxn>
              <a:cxn ang="0">
                <a:pos x="93" y="776"/>
              </a:cxn>
              <a:cxn ang="0">
                <a:pos x="141" y="785"/>
              </a:cxn>
              <a:cxn ang="0">
                <a:pos x="1414" y="784"/>
              </a:cxn>
              <a:cxn ang="0">
                <a:pos x="1464" y="775"/>
              </a:cxn>
              <a:cxn ang="0">
                <a:pos x="1502" y="748"/>
              </a:cxn>
              <a:cxn ang="0">
                <a:pos x="1528" y="709"/>
              </a:cxn>
              <a:cxn ang="0">
                <a:pos x="1537" y="661"/>
              </a:cxn>
              <a:cxn ang="0">
                <a:pos x="1536" y="139"/>
              </a:cxn>
              <a:cxn ang="0">
                <a:pos x="1527" y="90"/>
              </a:cxn>
              <a:cxn ang="0">
                <a:pos x="1500" y="52"/>
              </a:cxn>
              <a:cxn ang="0">
                <a:pos x="1461" y="25"/>
              </a:cxn>
              <a:cxn ang="0">
                <a:pos x="1413" y="16"/>
              </a:cxn>
              <a:cxn ang="0">
                <a:pos x="139" y="16"/>
              </a:cxn>
              <a:cxn ang="0">
                <a:pos x="90" y="26"/>
              </a:cxn>
              <a:cxn ang="0">
                <a:pos x="52" y="54"/>
              </a:cxn>
              <a:cxn ang="0">
                <a:pos x="25" y="93"/>
              </a:cxn>
              <a:cxn ang="0">
                <a:pos x="16" y="141"/>
              </a:cxn>
              <a:cxn ang="0">
                <a:pos x="16" y="662"/>
              </a:cxn>
            </a:cxnLst>
            <a:rect l="0" t="0" r="r" b="b"/>
            <a:pathLst>
              <a:path w="1552" h="800">
                <a:moveTo>
                  <a:pt x="0" y="139"/>
                </a:moveTo>
                <a:cubicBezTo>
                  <a:pt x="0" y="139"/>
                  <a:pt x="1"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1"/>
                  <a:pt x="139" y="0"/>
                  <a:pt x="139" y="0"/>
                </a:cubicBezTo>
                <a:lnTo>
                  <a:pt x="1414" y="0"/>
                </a:lnTo>
                <a:cubicBezTo>
                  <a:pt x="1415" y="0"/>
                  <a:pt x="1415" y="1"/>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4"/>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1" y="664"/>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0" name="Freeform 390"/>
          <p:cNvSpPr>
            <a:spLocks/>
          </p:cNvSpPr>
          <p:nvPr/>
        </p:nvSpPr>
        <p:spPr bwMode="auto">
          <a:xfrm>
            <a:off x="6356350"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1" name="Freeform 391"/>
          <p:cNvSpPr>
            <a:spLocks/>
          </p:cNvSpPr>
          <p:nvPr/>
        </p:nvSpPr>
        <p:spPr bwMode="auto">
          <a:xfrm>
            <a:off x="64023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2" name="Freeform 392"/>
          <p:cNvSpPr>
            <a:spLocks/>
          </p:cNvSpPr>
          <p:nvPr/>
        </p:nvSpPr>
        <p:spPr bwMode="auto">
          <a:xfrm>
            <a:off x="676433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3" name="Freeform 393"/>
          <p:cNvSpPr>
            <a:spLocks/>
          </p:cNvSpPr>
          <p:nvPr/>
        </p:nvSpPr>
        <p:spPr bwMode="auto">
          <a:xfrm>
            <a:off x="681037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4" name="Freeform 394"/>
          <p:cNvSpPr>
            <a:spLocks/>
          </p:cNvSpPr>
          <p:nvPr/>
        </p:nvSpPr>
        <p:spPr bwMode="auto">
          <a:xfrm>
            <a:off x="58562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5" name="Freeform 395"/>
          <p:cNvSpPr>
            <a:spLocks/>
          </p:cNvSpPr>
          <p:nvPr/>
        </p:nvSpPr>
        <p:spPr bwMode="auto">
          <a:xfrm>
            <a:off x="590232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6" name="Freeform 396"/>
          <p:cNvSpPr>
            <a:spLocks/>
          </p:cNvSpPr>
          <p:nvPr/>
        </p:nvSpPr>
        <p:spPr bwMode="auto">
          <a:xfrm>
            <a:off x="597852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7" name="Freeform 397"/>
          <p:cNvSpPr>
            <a:spLocks/>
          </p:cNvSpPr>
          <p:nvPr/>
        </p:nvSpPr>
        <p:spPr bwMode="auto">
          <a:xfrm>
            <a:off x="602297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8" name="Freeform 398"/>
          <p:cNvSpPr>
            <a:spLocks/>
          </p:cNvSpPr>
          <p:nvPr/>
        </p:nvSpPr>
        <p:spPr bwMode="auto">
          <a:xfrm>
            <a:off x="665956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9" name="Freeform 399"/>
          <p:cNvSpPr>
            <a:spLocks/>
          </p:cNvSpPr>
          <p:nvPr/>
        </p:nvSpPr>
        <p:spPr bwMode="auto">
          <a:xfrm>
            <a:off x="670401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0" name="Freeform 400"/>
          <p:cNvSpPr>
            <a:spLocks noEditPoints="1"/>
          </p:cNvSpPr>
          <p:nvPr/>
        </p:nvSpPr>
        <p:spPr bwMode="auto">
          <a:xfrm>
            <a:off x="5978525" y="2854325"/>
            <a:ext cx="79375" cy="241300"/>
          </a:xfrm>
          <a:custGeom>
            <a:avLst/>
            <a:gdLst/>
            <a:ahLst/>
            <a:cxnLst>
              <a:cxn ang="0">
                <a:pos x="19" y="152"/>
              </a:cxn>
              <a:cxn ang="0">
                <a:pos x="20" y="39"/>
              </a:cxn>
              <a:cxn ang="0">
                <a:pos x="29" y="39"/>
              </a:cxn>
              <a:cxn ang="0">
                <a:pos x="28" y="152"/>
              </a:cxn>
              <a:cxn ang="0">
                <a:pos x="19" y="152"/>
              </a:cxn>
              <a:cxn ang="0">
                <a:pos x="0" y="51"/>
              </a:cxn>
              <a:cxn ang="0">
                <a:pos x="25" y="0"/>
              </a:cxn>
              <a:cxn ang="0">
                <a:pos x="50" y="52"/>
              </a:cxn>
              <a:cxn ang="0">
                <a:pos x="0" y="51"/>
              </a:cxn>
            </a:cxnLst>
            <a:rect l="0" t="0" r="r" b="b"/>
            <a:pathLst>
              <a:path w="50" h="152">
                <a:moveTo>
                  <a:pt x="19" y="152"/>
                </a:moveTo>
                <a:lnTo>
                  <a:pt x="20" y="39"/>
                </a:lnTo>
                <a:lnTo>
                  <a:pt x="29" y="39"/>
                </a:lnTo>
                <a:lnTo>
                  <a:pt x="28" y="152"/>
                </a:lnTo>
                <a:lnTo>
                  <a:pt x="19" y="152"/>
                </a:lnTo>
                <a:close/>
                <a:moveTo>
                  <a:pt x="0" y="51"/>
                </a:moveTo>
                <a:lnTo>
                  <a:pt x="25" y="0"/>
                </a:lnTo>
                <a:lnTo>
                  <a:pt x="50" y="52"/>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1" name="Freeform 401"/>
          <p:cNvSpPr>
            <a:spLocks noEditPoints="1"/>
          </p:cNvSpPr>
          <p:nvPr/>
        </p:nvSpPr>
        <p:spPr bwMode="auto">
          <a:xfrm>
            <a:off x="6659563" y="2884488"/>
            <a:ext cx="79375" cy="241300"/>
          </a:xfrm>
          <a:custGeom>
            <a:avLst/>
            <a:gdLst/>
            <a:ahLst/>
            <a:cxnLst>
              <a:cxn ang="0">
                <a:pos x="28" y="0"/>
              </a:cxn>
              <a:cxn ang="0">
                <a:pos x="29" y="114"/>
              </a:cxn>
              <a:cxn ang="0">
                <a:pos x="20" y="114"/>
              </a:cxn>
              <a:cxn ang="0">
                <a:pos x="19" y="1"/>
              </a:cxn>
              <a:cxn ang="0">
                <a:pos x="28" y="0"/>
              </a:cxn>
              <a:cxn ang="0">
                <a:pos x="50" y="101"/>
              </a:cxn>
              <a:cxn ang="0">
                <a:pos x="25" y="152"/>
              </a:cxn>
              <a:cxn ang="0">
                <a:pos x="0" y="101"/>
              </a:cxn>
              <a:cxn ang="0">
                <a:pos x="50" y="101"/>
              </a:cxn>
            </a:cxnLst>
            <a:rect l="0" t="0" r="r" b="b"/>
            <a:pathLst>
              <a:path w="50" h="152">
                <a:moveTo>
                  <a:pt x="28" y="0"/>
                </a:moveTo>
                <a:lnTo>
                  <a:pt x="29" y="114"/>
                </a:lnTo>
                <a:lnTo>
                  <a:pt x="20" y="114"/>
                </a:lnTo>
                <a:lnTo>
                  <a:pt x="19" y="1"/>
                </a:lnTo>
                <a:lnTo>
                  <a:pt x="28" y="0"/>
                </a:lnTo>
                <a:close/>
                <a:moveTo>
                  <a:pt x="50" y="101"/>
                </a:moveTo>
                <a:lnTo>
                  <a:pt x="25" y="152"/>
                </a:lnTo>
                <a:lnTo>
                  <a:pt x="0" y="101"/>
                </a:lnTo>
                <a:lnTo>
                  <a:pt x="50" y="10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2" name="Freeform 402"/>
          <p:cNvSpPr>
            <a:spLocks noEditPoints="1"/>
          </p:cNvSpPr>
          <p:nvPr/>
        </p:nvSpPr>
        <p:spPr bwMode="auto">
          <a:xfrm>
            <a:off x="6780213" y="2082800"/>
            <a:ext cx="79375" cy="242887"/>
          </a:xfrm>
          <a:custGeom>
            <a:avLst/>
            <a:gdLst/>
            <a:ahLst/>
            <a:cxnLst>
              <a:cxn ang="0">
                <a:pos x="28" y="0"/>
              </a:cxn>
              <a:cxn ang="0">
                <a:pos x="30" y="115"/>
              </a:cxn>
              <a:cxn ang="0">
                <a:pos x="20" y="115"/>
              </a:cxn>
              <a:cxn ang="0">
                <a:pos x="19" y="1"/>
              </a:cxn>
              <a:cxn ang="0">
                <a:pos x="28" y="0"/>
              </a:cxn>
              <a:cxn ang="0">
                <a:pos x="50" y="102"/>
              </a:cxn>
              <a:cxn ang="0">
                <a:pos x="25" y="153"/>
              </a:cxn>
              <a:cxn ang="0">
                <a:pos x="0" y="102"/>
              </a:cxn>
              <a:cxn ang="0">
                <a:pos x="50" y="102"/>
              </a:cxn>
            </a:cxnLst>
            <a:rect l="0" t="0" r="r" b="b"/>
            <a:pathLst>
              <a:path w="50" h="153">
                <a:moveTo>
                  <a:pt x="28" y="0"/>
                </a:moveTo>
                <a:lnTo>
                  <a:pt x="30" y="115"/>
                </a:lnTo>
                <a:lnTo>
                  <a:pt x="20" y="115"/>
                </a:lnTo>
                <a:lnTo>
                  <a:pt x="19" y="1"/>
                </a:lnTo>
                <a:lnTo>
                  <a:pt x="28" y="0"/>
                </a:lnTo>
                <a:close/>
                <a:moveTo>
                  <a:pt x="50" y="102"/>
                </a:moveTo>
                <a:lnTo>
                  <a:pt x="25" y="153"/>
                </a:lnTo>
                <a:lnTo>
                  <a:pt x="0" y="102"/>
                </a:lnTo>
                <a:lnTo>
                  <a:pt x="50"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3" name="Freeform 403"/>
          <p:cNvSpPr>
            <a:spLocks noEditPoints="1"/>
          </p:cNvSpPr>
          <p:nvPr/>
        </p:nvSpPr>
        <p:spPr bwMode="auto">
          <a:xfrm>
            <a:off x="5872163" y="2082800"/>
            <a:ext cx="80962" cy="242887"/>
          </a:xfrm>
          <a:custGeom>
            <a:avLst/>
            <a:gdLst/>
            <a:ahLst/>
            <a:cxnLst>
              <a:cxn ang="0">
                <a:pos x="29" y="0"/>
              </a:cxn>
              <a:cxn ang="0">
                <a:pos x="30" y="115"/>
              </a:cxn>
              <a:cxn ang="0">
                <a:pos x="20" y="115"/>
              </a:cxn>
              <a:cxn ang="0">
                <a:pos x="19" y="1"/>
              </a:cxn>
              <a:cxn ang="0">
                <a:pos x="29" y="0"/>
              </a:cxn>
              <a:cxn ang="0">
                <a:pos x="51" y="102"/>
              </a:cxn>
              <a:cxn ang="0">
                <a:pos x="26" y="153"/>
              </a:cxn>
              <a:cxn ang="0">
                <a:pos x="0" y="102"/>
              </a:cxn>
              <a:cxn ang="0">
                <a:pos x="51" y="102"/>
              </a:cxn>
            </a:cxnLst>
            <a:rect l="0" t="0" r="r" b="b"/>
            <a:pathLst>
              <a:path w="51" h="153">
                <a:moveTo>
                  <a:pt x="29" y="0"/>
                </a:moveTo>
                <a:lnTo>
                  <a:pt x="30" y="115"/>
                </a:lnTo>
                <a:lnTo>
                  <a:pt x="20" y="115"/>
                </a:lnTo>
                <a:lnTo>
                  <a:pt x="19" y="1"/>
                </a:lnTo>
                <a:lnTo>
                  <a:pt x="29" y="0"/>
                </a:lnTo>
                <a:close/>
                <a:moveTo>
                  <a:pt x="51" y="102"/>
                </a:moveTo>
                <a:lnTo>
                  <a:pt x="26" y="153"/>
                </a:lnTo>
                <a:lnTo>
                  <a:pt x="0" y="102"/>
                </a:lnTo>
                <a:lnTo>
                  <a:pt x="51"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4" name="Freeform 404"/>
          <p:cNvSpPr>
            <a:spLocks noEditPoints="1"/>
          </p:cNvSpPr>
          <p:nvPr/>
        </p:nvSpPr>
        <p:spPr bwMode="auto">
          <a:xfrm>
            <a:off x="6370638" y="2052638"/>
            <a:ext cx="80962" cy="241300"/>
          </a:xfrm>
          <a:custGeom>
            <a:avLst/>
            <a:gdLst/>
            <a:ahLst/>
            <a:cxnLst>
              <a:cxn ang="0">
                <a:pos x="20" y="152"/>
              </a:cxn>
              <a:cxn ang="0">
                <a:pos x="21" y="38"/>
              </a:cxn>
              <a:cxn ang="0">
                <a:pos x="30" y="39"/>
              </a:cxn>
              <a:cxn ang="0">
                <a:pos x="29" y="152"/>
              </a:cxn>
              <a:cxn ang="0">
                <a:pos x="20" y="152"/>
              </a:cxn>
              <a:cxn ang="0">
                <a:pos x="0" y="51"/>
              </a:cxn>
              <a:cxn ang="0">
                <a:pos x="26" y="0"/>
              </a:cxn>
              <a:cxn ang="0">
                <a:pos x="51" y="51"/>
              </a:cxn>
              <a:cxn ang="0">
                <a:pos x="0" y="51"/>
              </a:cxn>
            </a:cxnLst>
            <a:rect l="0" t="0" r="r" b="b"/>
            <a:pathLst>
              <a:path w="51" h="152">
                <a:moveTo>
                  <a:pt x="20" y="152"/>
                </a:moveTo>
                <a:lnTo>
                  <a:pt x="21" y="38"/>
                </a:lnTo>
                <a:lnTo>
                  <a:pt x="30" y="39"/>
                </a:lnTo>
                <a:lnTo>
                  <a:pt x="29" y="152"/>
                </a:lnTo>
                <a:lnTo>
                  <a:pt x="20" y="152"/>
                </a:lnTo>
                <a:close/>
                <a:moveTo>
                  <a:pt x="0" y="51"/>
                </a:moveTo>
                <a:lnTo>
                  <a:pt x="26" y="0"/>
                </a:lnTo>
                <a:lnTo>
                  <a:pt x="51" y="51"/>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5" name="Rectangle 405"/>
          <p:cNvSpPr>
            <a:spLocks noChangeArrowheads="1"/>
          </p:cNvSpPr>
          <p:nvPr/>
        </p:nvSpPr>
        <p:spPr bwMode="auto">
          <a:xfrm>
            <a:off x="5694363" y="1308100"/>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6" name="Rectangle 406"/>
          <p:cNvSpPr>
            <a:spLocks noChangeArrowheads="1"/>
          </p:cNvSpPr>
          <p:nvPr/>
        </p:nvSpPr>
        <p:spPr bwMode="auto">
          <a:xfrm>
            <a:off x="5770563" y="1308100"/>
            <a:ext cx="1181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965 reactions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07" name="Rectangle 407"/>
          <p:cNvSpPr>
            <a:spLocks noChangeArrowheads="1"/>
          </p:cNvSpPr>
          <p:nvPr/>
        </p:nvSpPr>
        <p:spPr bwMode="auto">
          <a:xfrm>
            <a:off x="5694363" y="1550988"/>
            <a:ext cx="16668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8" name="Rectangle 408"/>
          <p:cNvSpPr>
            <a:spLocks noChangeArrowheads="1"/>
          </p:cNvSpPr>
          <p:nvPr/>
        </p:nvSpPr>
        <p:spPr bwMode="auto">
          <a:xfrm>
            <a:off x="5770563" y="1550988"/>
            <a:ext cx="9239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688 genes</a:t>
            </a:r>
            <a:endParaRPr kumimoji="0" lang="en-US" sz="1800" b="0" i="0" u="none" strike="noStrike" cap="none" normalizeH="0" baseline="0" smtClean="0">
              <a:ln>
                <a:noFill/>
              </a:ln>
              <a:solidFill>
                <a:schemeClr val="tx1"/>
              </a:solidFill>
              <a:effectLst/>
              <a:latin typeface="Arial" pitchFamily="34" charset="0"/>
            </a:endParaRPr>
          </a:p>
        </p:txBody>
      </p:sp>
      <p:sp>
        <p:nvSpPr>
          <p:cNvPr id="410009" name="Rectangle 409"/>
          <p:cNvSpPr>
            <a:spLocks noChangeArrowheads="1"/>
          </p:cNvSpPr>
          <p:nvPr/>
        </p:nvSpPr>
        <p:spPr bwMode="auto">
          <a:xfrm>
            <a:off x="5694363" y="1792288"/>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0" name="Rectangle 410"/>
          <p:cNvSpPr>
            <a:spLocks noChangeArrowheads="1"/>
          </p:cNvSpPr>
          <p:nvPr/>
        </p:nvSpPr>
        <p:spPr bwMode="auto">
          <a:xfrm>
            <a:off x="5770563" y="1792288"/>
            <a:ext cx="139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876 metabolites</a:t>
            </a:r>
            <a:endParaRPr kumimoji="0" lang="en-US" sz="1800" b="0" i="0" u="none" strike="noStrike" cap="none" normalizeH="0" baseline="0" smtClean="0">
              <a:ln>
                <a:noFill/>
              </a:ln>
              <a:solidFill>
                <a:schemeClr val="tx1"/>
              </a:solidFill>
              <a:effectLst/>
              <a:latin typeface="Arial" pitchFamily="34" charset="0"/>
            </a:endParaRPr>
          </a:p>
        </p:txBody>
      </p:sp>
      <p:sp>
        <p:nvSpPr>
          <p:cNvPr id="410011" name="Freeform 411"/>
          <p:cNvSpPr>
            <a:spLocks noEditPoints="1"/>
          </p:cNvSpPr>
          <p:nvPr/>
        </p:nvSpPr>
        <p:spPr bwMode="auto">
          <a:xfrm>
            <a:off x="7234238" y="1622425"/>
            <a:ext cx="542925" cy="1016000"/>
          </a:xfrm>
          <a:custGeom>
            <a:avLst/>
            <a:gdLst/>
            <a:ahLst/>
            <a:cxnLst>
              <a:cxn ang="0">
                <a:pos x="0" y="947"/>
              </a:cxn>
              <a:cxn ang="0">
                <a:pos x="119" y="947"/>
              </a:cxn>
              <a:cxn ang="0">
                <a:pos x="55" y="1011"/>
              </a:cxn>
              <a:cxn ang="0">
                <a:pos x="55" y="128"/>
              </a:cxn>
              <a:cxn ang="0">
                <a:pos x="119" y="64"/>
              </a:cxn>
              <a:cxn ang="0">
                <a:pos x="382" y="64"/>
              </a:cxn>
              <a:cxn ang="0">
                <a:pos x="382" y="192"/>
              </a:cxn>
              <a:cxn ang="0">
                <a:pos x="119" y="192"/>
              </a:cxn>
              <a:cxn ang="0">
                <a:pos x="183" y="128"/>
              </a:cxn>
              <a:cxn ang="0">
                <a:pos x="183" y="1011"/>
              </a:cxn>
              <a:cxn ang="0">
                <a:pos x="119" y="1075"/>
              </a:cxn>
              <a:cxn ang="0">
                <a:pos x="0" y="1075"/>
              </a:cxn>
              <a:cxn ang="0">
                <a:pos x="0" y="947"/>
              </a:cxn>
              <a:cxn ang="0">
                <a:pos x="318" y="0"/>
              </a:cxn>
              <a:cxn ang="0">
                <a:pos x="574" y="128"/>
              </a:cxn>
              <a:cxn ang="0">
                <a:pos x="318" y="256"/>
              </a:cxn>
              <a:cxn ang="0">
                <a:pos x="318" y="0"/>
              </a:cxn>
            </a:cxnLst>
            <a:rect l="0" t="0" r="r" b="b"/>
            <a:pathLst>
              <a:path w="574" h="1075">
                <a:moveTo>
                  <a:pt x="0" y="947"/>
                </a:moveTo>
                <a:lnTo>
                  <a:pt x="119" y="947"/>
                </a:lnTo>
                <a:lnTo>
                  <a:pt x="55" y="1011"/>
                </a:lnTo>
                <a:lnTo>
                  <a:pt x="55" y="128"/>
                </a:lnTo>
                <a:cubicBezTo>
                  <a:pt x="55" y="93"/>
                  <a:pt x="84" y="64"/>
                  <a:pt x="119" y="64"/>
                </a:cubicBezTo>
                <a:lnTo>
                  <a:pt x="382" y="64"/>
                </a:lnTo>
                <a:lnTo>
                  <a:pt x="382" y="192"/>
                </a:lnTo>
                <a:lnTo>
                  <a:pt x="119" y="192"/>
                </a:lnTo>
                <a:lnTo>
                  <a:pt x="183" y="128"/>
                </a:lnTo>
                <a:lnTo>
                  <a:pt x="183" y="1011"/>
                </a:lnTo>
                <a:cubicBezTo>
                  <a:pt x="183" y="1046"/>
                  <a:pt x="154" y="1075"/>
                  <a:pt x="119" y="1075"/>
                </a:cubicBezTo>
                <a:lnTo>
                  <a:pt x="0" y="1075"/>
                </a:lnTo>
                <a:lnTo>
                  <a:pt x="0" y="947"/>
                </a:lnTo>
                <a:close/>
                <a:moveTo>
                  <a:pt x="318" y="0"/>
                </a:moveTo>
                <a:lnTo>
                  <a:pt x="574" y="128"/>
                </a:lnTo>
                <a:lnTo>
                  <a:pt x="318" y="256"/>
                </a:lnTo>
                <a:lnTo>
                  <a:pt x="318"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2" name="Freeform 412"/>
          <p:cNvSpPr>
            <a:spLocks noEditPoints="1"/>
          </p:cNvSpPr>
          <p:nvPr/>
        </p:nvSpPr>
        <p:spPr bwMode="auto">
          <a:xfrm>
            <a:off x="7234238" y="1970088"/>
            <a:ext cx="615950" cy="660400"/>
          </a:xfrm>
          <a:custGeom>
            <a:avLst/>
            <a:gdLst/>
            <a:ahLst/>
            <a:cxnLst>
              <a:cxn ang="0">
                <a:pos x="0" y="571"/>
              </a:cxn>
              <a:cxn ang="0">
                <a:pos x="118" y="571"/>
              </a:cxn>
              <a:cxn ang="0">
                <a:pos x="54" y="635"/>
              </a:cxn>
              <a:cxn ang="0">
                <a:pos x="54" y="128"/>
              </a:cxn>
              <a:cxn ang="0">
                <a:pos x="118" y="64"/>
              </a:cxn>
              <a:cxn ang="0">
                <a:pos x="459" y="64"/>
              </a:cxn>
              <a:cxn ang="0">
                <a:pos x="459" y="192"/>
              </a:cxn>
              <a:cxn ang="0">
                <a:pos x="118" y="192"/>
              </a:cxn>
              <a:cxn ang="0">
                <a:pos x="182" y="128"/>
              </a:cxn>
              <a:cxn ang="0">
                <a:pos x="182" y="635"/>
              </a:cxn>
              <a:cxn ang="0">
                <a:pos x="118" y="699"/>
              </a:cxn>
              <a:cxn ang="0">
                <a:pos x="0" y="699"/>
              </a:cxn>
              <a:cxn ang="0">
                <a:pos x="0" y="571"/>
              </a:cxn>
              <a:cxn ang="0">
                <a:pos x="395" y="0"/>
              </a:cxn>
              <a:cxn ang="0">
                <a:pos x="651" y="128"/>
              </a:cxn>
              <a:cxn ang="0">
                <a:pos x="395" y="256"/>
              </a:cxn>
              <a:cxn ang="0">
                <a:pos x="395" y="0"/>
              </a:cxn>
            </a:cxnLst>
            <a:rect l="0" t="0" r="r" b="b"/>
            <a:pathLst>
              <a:path w="651" h="699">
                <a:moveTo>
                  <a:pt x="0" y="571"/>
                </a:moveTo>
                <a:lnTo>
                  <a:pt x="118" y="571"/>
                </a:lnTo>
                <a:lnTo>
                  <a:pt x="54" y="635"/>
                </a:lnTo>
                <a:lnTo>
                  <a:pt x="54" y="128"/>
                </a:lnTo>
                <a:cubicBezTo>
                  <a:pt x="54" y="93"/>
                  <a:pt x="82" y="64"/>
                  <a:pt x="118" y="64"/>
                </a:cubicBezTo>
                <a:lnTo>
                  <a:pt x="459" y="64"/>
                </a:lnTo>
                <a:lnTo>
                  <a:pt x="459" y="192"/>
                </a:lnTo>
                <a:lnTo>
                  <a:pt x="118" y="192"/>
                </a:lnTo>
                <a:lnTo>
                  <a:pt x="182" y="128"/>
                </a:lnTo>
                <a:lnTo>
                  <a:pt x="182" y="635"/>
                </a:lnTo>
                <a:cubicBezTo>
                  <a:pt x="182" y="670"/>
                  <a:pt x="153" y="699"/>
                  <a:pt x="118" y="699"/>
                </a:cubicBezTo>
                <a:lnTo>
                  <a:pt x="0" y="699"/>
                </a:lnTo>
                <a:lnTo>
                  <a:pt x="0" y="571"/>
                </a:lnTo>
                <a:close/>
                <a:moveTo>
                  <a:pt x="395" y="0"/>
                </a:moveTo>
                <a:lnTo>
                  <a:pt x="651" y="128"/>
                </a:lnTo>
                <a:lnTo>
                  <a:pt x="395" y="256"/>
                </a:lnTo>
                <a:lnTo>
                  <a:pt x="395"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3" name="Freeform 413"/>
          <p:cNvSpPr>
            <a:spLocks noEditPoints="1"/>
          </p:cNvSpPr>
          <p:nvPr/>
        </p:nvSpPr>
        <p:spPr bwMode="auto">
          <a:xfrm>
            <a:off x="7234238" y="2514600"/>
            <a:ext cx="611187" cy="328612"/>
          </a:xfrm>
          <a:custGeom>
            <a:avLst/>
            <a:gdLst/>
            <a:ahLst/>
            <a:cxnLst>
              <a:cxn ang="0">
                <a:pos x="0" y="0"/>
              </a:cxn>
              <a:cxn ang="0">
                <a:pos x="120" y="0"/>
              </a:cxn>
              <a:cxn ang="0">
                <a:pos x="184" y="64"/>
              </a:cxn>
              <a:cxn ang="0">
                <a:pos x="184" y="219"/>
              </a:cxn>
              <a:cxn ang="0">
                <a:pos x="120" y="155"/>
              </a:cxn>
              <a:cxn ang="0">
                <a:pos x="454" y="155"/>
              </a:cxn>
              <a:cxn ang="0">
                <a:pos x="454" y="283"/>
              </a:cxn>
              <a:cxn ang="0">
                <a:pos x="120" y="283"/>
              </a:cxn>
              <a:cxn ang="0">
                <a:pos x="56" y="219"/>
              </a:cxn>
              <a:cxn ang="0">
                <a:pos x="56" y="64"/>
              </a:cxn>
              <a:cxn ang="0">
                <a:pos x="120" y="128"/>
              </a:cxn>
              <a:cxn ang="0">
                <a:pos x="0" y="128"/>
              </a:cxn>
              <a:cxn ang="0">
                <a:pos x="0" y="0"/>
              </a:cxn>
              <a:cxn ang="0">
                <a:pos x="390" y="91"/>
              </a:cxn>
              <a:cxn ang="0">
                <a:pos x="646" y="219"/>
              </a:cxn>
              <a:cxn ang="0">
                <a:pos x="390" y="347"/>
              </a:cxn>
              <a:cxn ang="0">
                <a:pos x="390" y="91"/>
              </a:cxn>
            </a:cxnLst>
            <a:rect l="0" t="0" r="r" b="b"/>
            <a:pathLst>
              <a:path w="646" h="347">
                <a:moveTo>
                  <a:pt x="0" y="0"/>
                </a:moveTo>
                <a:lnTo>
                  <a:pt x="120" y="0"/>
                </a:lnTo>
                <a:cubicBezTo>
                  <a:pt x="155" y="0"/>
                  <a:pt x="184" y="29"/>
                  <a:pt x="184" y="64"/>
                </a:cubicBezTo>
                <a:lnTo>
                  <a:pt x="184" y="219"/>
                </a:lnTo>
                <a:lnTo>
                  <a:pt x="120" y="155"/>
                </a:lnTo>
                <a:lnTo>
                  <a:pt x="454" y="155"/>
                </a:lnTo>
                <a:lnTo>
                  <a:pt x="454" y="283"/>
                </a:lnTo>
                <a:lnTo>
                  <a:pt x="120" y="283"/>
                </a:lnTo>
                <a:cubicBezTo>
                  <a:pt x="84" y="283"/>
                  <a:pt x="56" y="254"/>
                  <a:pt x="56" y="219"/>
                </a:cubicBezTo>
                <a:lnTo>
                  <a:pt x="56" y="64"/>
                </a:lnTo>
                <a:lnTo>
                  <a:pt x="120" y="128"/>
                </a:lnTo>
                <a:lnTo>
                  <a:pt x="0" y="128"/>
                </a:lnTo>
                <a:lnTo>
                  <a:pt x="0" y="0"/>
                </a:lnTo>
                <a:close/>
                <a:moveTo>
                  <a:pt x="390" y="91"/>
                </a:moveTo>
                <a:lnTo>
                  <a:pt x="646" y="219"/>
                </a:lnTo>
                <a:lnTo>
                  <a:pt x="390" y="347"/>
                </a:lnTo>
                <a:lnTo>
                  <a:pt x="390" y="9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7" name="Rectangle 487"/>
          <p:cNvSpPr>
            <a:spLocks noChangeArrowheads="1"/>
          </p:cNvSpPr>
          <p:nvPr/>
        </p:nvSpPr>
        <p:spPr bwMode="auto">
          <a:xfrm>
            <a:off x="6905625" y="2216150"/>
            <a:ext cx="2127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5" name="Freeform 495"/>
          <p:cNvSpPr>
            <a:spLocks noEditPoints="1"/>
          </p:cNvSpPr>
          <p:nvPr/>
        </p:nvSpPr>
        <p:spPr bwMode="auto">
          <a:xfrm>
            <a:off x="5251450" y="2468563"/>
            <a:ext cx="496887" cy="936625"/>
          </a:xfrm>
          <a:custGeom>
            <a:avLst/>
            <a:gdLst/>
            <a:ahLst/>
            <a:cxnLst>
              <a:cxn ang="0">
                <a:pos x="0" y="862"/>
              </a:cxn>
              <a:cxn ang="0">
                <a:pos x="146" y="862"/>
              </a:cxn>
              <a:cxn ang="0">
                <a:pos x="82" y="926"/>
              </a:cxn>
              <a:cxn ang="0">
                <a:pos x="82" y="128"/>
              </a:cxn>
              <a:cxn ang="0">
                <a:pos x="146" y="64"/>
              </a:cxn>
              <a:cxn ang="0">
                <a:pos x="334" y="64"/>
              </a:cxn>
              <a:cxn ang="0">
                <a:pos x="334" y="192"/>
              </a:cxn>
              <a:cxn ang="0">
                <a:pos x="146" y="192"/>
              </a:cxn>
              <a:cxn ang="0">
                <a:pos x="210" y="128"/>
              </a:cxn>
              <a:cxn ang="0">
                <a:pos x="210" y="926"/>
              </a:cxn>
              <a:cxn ang="0">
                <a:pos x="146" y="990"/>
              </a:cxn>
              <a:cxn ang="0">
                <a:pos x="0" y="990"/>
              </a:cxn>
              <a:cxn ang="0">
                <a:pos x="0" y="862"/>
              </a:cxn>
              <a:cxn ang="0">
                <a:pos x="270" y="0"/>
              </a:cxn>
              <a:cxn ang="0">
                <a:pos x="526" y="128"/>
              </a:cxn>
              <a:cxn ang="0">
                <a:pos x="270" y="256"/>
              </a:cxn>
              <a:cxn ang="0">
                <a:pos x="270" y="0"/>
              </a:cxn>
            </a:cxnLst>
            <a:rect l="0" t="0" r="r" b="b"/>
            <a:pathLst>
              <a:path w="526" h="990">
                <a:moveTo>
                  <a:pt x="0" y="862"/>
                </a:moveTo>
                <a:lnTo>
                  <a:pt x="146" y="862"/>
                </a:lnTo>
                <a:lnTo>
                  <a:pt x="82" y="926"/>
                </a:lnTo>
                <a:lnTo>
                  <a:pt x="82" y="128"/>
                </a:lnTo>
                <a:cubicBezTo>
                  <a:pt x="82" y="93"/>
                  <a:pt x="110" y="64"/>
                  <a:pt x="146" y="64"/>
                </a:cubicBezTo>
                <a:lnTo>
                  <a:pt x="334" y="64"/>
                </a:lnTo>
                <a:lnTo>
                  <a:pt x="334" y="192"/>
                </a:lnTo>
                <a:lnTo>
                  <a:pt x="146" y="192"/>
                </a:lnTo>
                <a:lnTo>
                  <a:pt x="210" y="128"/>
                </a:lnTo>
                <a:lnTo>
                  <a:pt x="210" y="926"/>
                </a:lnTo>
                <a:cubicBezTo>
                  <a:pt x="210" y="961"/>
                  <a:pt x="181" y="990"/>
                  <a:pt x="146" y="990"/>
                </a:cubicBezTo>
                <a:lnTo>
                  <a:pt x="0" y="990"/>
                </a:lnTo>
                <a:lnTo>
                  <a:pt x="0" y="862"/>
                </a:lnTo>
                <a:close/>
                <a:moveTo>
                  <a:pt x="270" y="0"/>
                </a:moveTo>
                <a:lnTo>
                  <a:pt x="526" y="128"/>
                </a:lnTo>
                <a:lnTo>
                  <a:pt x="270" y="256"/>
                </a:lnTo>
                <a:lnTo>
                  <a:pt x="270"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
        <p:nvSpPr>
          <p:cNvPr id="410103" name="Freeform 503"/>
          <p:cNvSpPr>
            <a:spLocks noEditPoints="1"/>
          </p:cNvSpPr>
          <p:nvPr/>
        </p:nvSpPr>
        <p:spPr bwMode="auto">
          <a:xfrm>
            <a:off x="2286000" y="3786188"/>
            <a:ext cx="933450" cy="241300"/>
          </a:xfrm>
          <a:custGeom>
            <a:avLst/>
            <a:gdLst/>
            <a:ahLst/>
            <a:cxnLst>
              <a:cxn ang="0">
                <a:pos x="588" y="114"/>
              </a:cxn>
              <a:cxn ang="0">
                <a:pos x="114" y="114"/>
              </a:cxn>
              <a:cxn ang="0">
                <a:pos x="114" y="38"/>
              </a:cxn>
              <a:cxn ang="0">
                <a:pos x="588" y="38"/>
              </a:cxn>
              <a:cxn ang="0">
                <a:pos x="588" y="114"/>
              </a:cxn>
              <a:cxn ang="0">
                <a:pos x="152" y="152"/>
              </a:cxn>
              <a:cxn ang="0">
                <a:pos x="0" y="76"/>
              </a:cxn>
              <a:cxn ang="0">
                <a:pos x="152" y="0"/>
              </a:cxn>
              <a:cxn ang="0">
                <a:pos x="152" y="152"/>
              </a:cxn>
            </a:cxnLst>
            <a:rect l="0" t="0" r="r" b="b"/>
            <a:pathLst>
              <a:path w="588" h="152">
                <a:moveTo>
                  <a:pt x="588" y="114"/>
                </a:moveTo>
                <a:lnTo>
                  <a:pt x="114" y="114"/>
                </a:lnTo>
                <a:lnTo>
                  <a:pt x="114" y="38"/>
                </a:lnTo>
                <a:lnTo>
                  <a:pt x="588" y="38"/>
                </a:lnTo>
                <a:lnTo>
                  <a:pt x="588" y="114"/>
                </a:lnTo>
                <a:close/>
                <a:moveTo>
                  <a:pt x="152" y="152"/>
                </a:moveTo>
                <a:lnTo>
                  <a:pt x="0" y="76"/>
                </a:lnTo>
                <a:lnTo>
                  <a:pt x="152" y="0"/>
                </a:lnTo>
                <a:lnTo>
                  <a:pt x="152" y="15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4" name="Freeform 504"/>
          <p:cNvSpPr>
            <a:spLocks/>
          </p:cNvSpPr>
          <p:nvPr/>
        </p:nvSpPr>
        <p:spPr bwMode="auto">
          <a:xfrm>
            <a:off x="3216275" y="3687763"/>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5" name="Freeform 505"/>
          <p:cNvSpPr>
            <a:spLocks noEditPoints="1"/>
          </p:cNvSpPr>
          <p:nvPr/>
        </p:nvSpPr>
        <p:spPr bwMode="auto">
          <a:xfrm>
            <a:off x="3194050" y="3663950"/>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2"/>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6" name="Rectangle 506"/>
          <p:cNvSpPr>
            <a:spLocks noChangeArrowheads="1"/>
          </p:cNvSpPr>
          <p:nvPr/>
        </p:nvSpPr>
        <p:spPr bwMode="auto">
          <a:xfrm>
            <a:off x="3481388" y="3676650"/>
            <a:ext cx="164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Biolog consistency </a:t>
            </a:r>
            <a:endParaRPr kumimoji="0" lang="en-US" sz="1800" b="0" i="0" u="none" strike="noStrike" cap="none" normalizeH="0" baseline="0" smtClean="0">
              <a:ln>
                <a:noFill/>
              </a:ln>
              <a:solidFill>
                <a:schemeClr val="tx1"/>
              </a:solidFill>
              <a:effectLst/>
              <a:latin typeface="Arial" pitchFamily="34" charset="0"/>
            </a:endParaRPr>
          </a:p>
        </p:txBody>
      </p:sp>
      <p:sp>
        <p:nvSpPr>
          <p:cNvPr id="410107" name="Rectangle 507"/>
          <p:cNvSpPr>
            <a:spLocks noChangeArrowheads="1"/>
          </p:cNvSpPr>
          <p:nvPr/>
        </p:nvSpPr>
        <p:spPr bwMode="auto">
          <a:xfrm>
            <a:off x="3919538" y="3919538"/>
            <a:ext cx="7413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0" y="0"/>
            <a:ext cx="9144000" cy="954107"/>
          </a:xfrm>
          <a:prstGeom prst="rect">
            <a:avLst/>
          </a:prstGeom>
          <a:noFill/>
          <a:ln w="9525">
            <a:noFill/>
            <a:miter lim="800000"/>
            <a:headEnd/>
            <a:tailEnd/>
          </a:ln>
          <a:effectLst/>
        </p:spPr>
        <p:txBody>
          <a:bodyPr>
            <a:spAutoFit/>
          </a:bodyPr>
          <a:lstStyle/>
          <a:p>
            <a:pPr algn="ctr">
              <a:spcBef>
                <a:spcPct val="0"/>
              </a:spcBef>
            </a:pPr>
            <a:r>
              <a:rPr lang="en-US" sz="2800" b="1" dirty="0" smtClean="0"/>
              <a:t>Why Metabolic Modeling? Putting </a:t>
            </a:r>
            <a:r>
              <a:rPr lang="en-US" sz="2800" b="1" dirty="0"/>
              <a:t>microorganisms to work in industry</a:t>
            </a:r>
          </a:p>
        </p:txBody>
      </p:sp>
      <p:grpSp>
        <p:nvGrpSpPr>
          <p:cNvPr id="2" name="Group 62"/>
          <p:cNvGrpSpPr>
            <a:grpSpLocks/>
          </p:cNvGrpSpPr>
          <p:nvPr/>
        </p:nvGrpSpPr>
        <p:grpSpPr bwMode="auto">
          <a:xfrm>
            <a:off x="2603500" y="3824288"/>
            <a:ext cx="6526213" cy="2971800"/>
            <a:chOff x="1640" y="2409"/>
            <a:chExt cx="4111" cy="1872"/>
          </a:xfrm>
        </p:grpSpPr>
        <p:pic>
          <p:nvPicPr>
            <p:cNvPr id="17432" name="Picture 24" descr="Erythromycin chemical structure">
              <a:hlinkClick r:id="rId3" tooltip="Erythromycin chemical structure"/>
            </p:cNvPr>
            <p:cNvPicPr>
              <a:picLocks noChangeAspect="1" noChangeArrowheads="1"/>
            </p:cNvPicPr>
            <p:nvPr/>
          </p:nvPicPr>
          <p:blipFill>
            <a:blip r:embed="rId4"/>
            <a:srcRect/>
            <a:stretch>
              <a:fillRect/>
            </a:stretch>
          </p:blipFill>
          <p:spPr bwMode="auto">
            <a:xfrm>
              <a:off x="4431" y="2985"/>
              <a:ext cx="1320" cy="1296"/>
            </a:xfrm>
            <a:prstGeom prst="rect">
              <a:avLst/>
            </a:prstGeom>
            <a:noFill/>
          </p:spPr>
        </p:pic>
        <p:sp>
          <p:nvSpPr>
            <p:cNvPr id="17417" name="Freeform 9"/>
            <p:cNvSpPr>
              <a:spLocks/>
            </p:cNvSpPr>
            <p:nvPr/>
          </p:nvSpPr>
          <p:spPr bwMode="auto">
            <a:xfrm rot="9005979">
              <a:off x="1640" y="2979"/>
              <a:ext cx="1494" cy="644"/>
            </a:xfrm>
            <a:custGeom>
              <a:avLst/>
              <a:gdLst/>
              <a:ahLst/>
              <a:cxnLst>
                <a:cxn ang="0">
                  <a:pos x="1200" y="432"/>
                </a:cxn>
                <a:cxn ang="0">
                  <a:pos x="912" y="192"/>
                </a:cxn>
                <a:cxn ang="0">
                  <a:pos x="336" y="288"/>
                </a:cxn>
                <a:cxn ang="0">
                  <a:pos x="0" y="0"/>
                </a:cxn>
              </a:cxnLst>
              <a:rect l="0" t="0" r="r" b="b"/>
              <a:pathLst>
                <a:path w="1200" h="432">
                  <a:moveTo>
                    <a:pt x="1200" y="432"/>
                  </a:moveTo>
                  <a:cubicBezTo>
                    <a:pt x="1128" y="324"/>
                    <a:pt x="1056" y="216"/>
                    <a:pt x="912" y="192"/>
                  </a:cubicBezTo>
                  <a:cubicBezTo>
                    <a:pt x="768" y="168"/>
                    <a:pt x="488" y="320"/>
                    <a:pt x="336" y="288"/>
                  </a:cubicBezTo>
                  <a:cubicBezTo>
                    <a:pt x="184" y="256"/>
                    <a:pt x="112" y="144"/>
                    <a:pt x="0" y="0"/>
                  </a:cubicBezTo>
                </a:path>
              </a:pathLst>
            </a:custGeom>
            <a:noFill/>
            <a:ln w="127000">
              <a:solidFill>
                <a:srgbClr val="0000FF"/>
              </a:solidFill>
              <a:round/>
              <a:headEnd/>
              <a:tailEnd type="triangle" w="med" len="med"/>
            </a:ln>
            <a:effectLst/>
          </p:spPr>
          <p:txBody>
            <a:bodyPr/>
            <a:lstStyle/>
            <a:p>
              <a:endParaRPr lang="en-US"/>
            </a:p>
          </p:txBody>
        </p:sp>
        <p:sp>
          <p:nvSpPr>
            <p:cNvPr id="17420" name="Text Box 12"/>
            <p:cNvSpPr txBox="1">
              <a:spLocks noChangeArrowheads="1"/>
            </p:cNvSpPr>
            <p:nvPr/>
          </p:nvSpPr>
          <p:spPr bwMode="auto">
            <a:xfrm>
              <a:off x="3452" y="3974"/>
              <a:ext cx="1444" cy="298"/>
            </a:xfrm>
            <a:prstGeom prst="rect">
              <a:avLst/>
            </a:prstGeom>
            <a:noFill/>
            <a:ln w="9525">
              <a:noFill/>
              <a:miter lim="800000"/>
              <a:headEnd/>
              <a:tailEnd/>
            </a:ln>
            <a:effectLst/>
          </p:spPr>
          <p:txBody>
            <a:bodyPr wrap="none">
              <a:spAutoFit/>
            </a:bodyPr>
            <a:lstStyle/>
            <a:p>
              <a:pPr>
                <a:spcBef>
                  <a:spcPct val="0"/>
                </a:spcBef>
              </a:pPr>
              <a:r>
                <a:rPr lang="en-US" sz="2500" b="1">
                  <a:solidFill>
                    <a:srgbClr val="0000FF"/>
                  </a:solidFill>
                </a:rPr>
                <a:t>Biosynthesis</a:t>
              </a:r>
            </a:p>
          </p:txBody>
        </p:sp>
        <p:pic>
          <p:nvPicPr>
            <p:cNvPr id="17426" name="Picture 18"/>
            <p:cNvPicPr>
              <a:picLocks noChangeAspect="1" noChangeArrowheads="1"/>
            </p:cNvPicPr>
            <p:nvPr/>
          </p:nvPicPr>
          <p:blipFill>
            <a:blip r:embed="rId5"/>
            <a:srcRect/>
            <a:stretch>
              <a:fillRect/>
            </a:stretch>
          </p:blipFill>
          <p:spPr bwMode="auto">
            <a:xfrm>
              <a:off x="3408" y="2409"/>
              <a:ext cx="900" cy="828"/>
            </a:xfrm>
            <a:prstGeom prst="rect">
              <a:avLst/>
            </a:prstGeom>
            <a:noFill/>
            <a:ln w="9525">
              <a:noFill/>
              <a:miter lim="800000"/>
              <a:headEnd/>
              <a:tailEnd/>
            </a:ln>
            <a:effectLst/>
          </p:spPr>
        </p:pic>
        <p:sp>
          <p:nvSpPr>
            <p:cNvPr id="17427" name="Text Box 19"/>
            <p:cNvSpPr txBox="1">
              <a:spLocks noChangeArrowheads="1"/>
            </p:cNvSpPr>
            <p:nvPr/>
          </p:nvSpPr>
          <p:spPr bwMode="auto">
            <a:xfrm>
              <a:off x="3264" y="3174"/>
              <a:ext cx="1104" cy="298"/>
            </a:xfrm>
            <a:prstGeom prst="rect">
              <a:avLst/>
            </a:prstGeom>
            <a:noFill/>
            <a:ln w="9525">
              <a:noFill/>
              <a:miter lim="800000"/>
              <a:headEnd/>
              <a:tailEnd/>
            </a:ln>
            <a:effectLst/>
          </p:spPr>
          <p:txBody>
            <a:bodyPr wrap="none">
              <a:spAutoFit/>
            </a:bodyPr>
            <a:lstStyle/>
            <a:p>
              <a:pPr>
                <a:spcBef>
                  <a:spcPct val="0"/>
                </a:spcBef>
              </a:pPr>
              <a:r>
                <a:rPr lang="en-US" sz="2500">
                  <a:solidFill>
                    <a:srgbClr val="0000FF"/>
                  </a:solidFill>
                </a:rPr>
                <a:t>lactic acid</a:t>
              </a:r>
            </a:p>
          </p:txBody>
        </p:sp>
        <p:pic>
          <p:nvPicPr>
            <p:cNvPr id="17429" name="Picture 21" descr="1,3-Propanediol">
              <a:hlinkClick r:id="rId6" tooltip="1,3-Propanediol"/>
            </p:cNvPr>
            <p:cNvPicPr>
              <a:picLocks noChangeAspect="1" noChangeArrowheads="1"/>
            </p:cNvPicPr>
            <p:nvPr/>
          </p:nvPicPr>
          <p:blipFill>
            <a:blip r:embed="rId7"/>
            <a:srcRect/>
            <a:stretch>
              <a:fillRect/>
            </a:stretch>
          </p:blipFill>
          <p:spPr bwMode="auto">
            <a:xfrm>
              <a:off x="2592" y="3516"/>
              <a:ext cx="1200" cy="222"/>
            </a:xfrm>
            <a:prstGeom prst="rect">
              <a:avLst/>
            </a:prstGeom>
            <a:noFill/>
          </p:spPr>
        </p:pic>
        <p:sp>
          <p:nvSpPr>
            <p:cNvPr id="17430" name="Text Box 22"/>
            <p:cNvSpPr txBox="1">
              <a:spLocks noChangeArrowheads="1"/>
            </p:cNvSpPr>
            <p:nvPr/>
          </p:nvSpPr>
          <p:spPr bwMode="auto">
            <a:xfrm>
              <a:off x="2352" y="3705"/>
              <a:ext cx="1664" cy="298"/>
            </a:xfrm>
            <a:prstGeom prst="rect">
              <a:avLst/>
            </a:prstGeom>
            <a:noFill/>
            <a:ln w="9525">
              <a:noFill/>
              <a:miter lim="800000"/>
              <a:headEnd/>
              <a:tailEnd/>
            </a:ln>
            <a:effectLst/>
          </p:spPr>
          <p:txBody>
            <a:bodyPr wrap="none">
              <a:spAutoFit/>
            </a:bodyPr>
            <a:lstStyle/>
            <a:p>
              <a:pPr>
                <a:spcBef>
                  <a:spcPct val="0"/>
                </a:spcBef>
              </a:pPr>
              <a:r>
                <a:rPr lang="en-US" sz="2500">
                  <a:solidFill>
                    <a:srgbClr val="0000FF"/>
                  </a:solidFill>
                </a:rPr>
                <a:t>1,3-propanediol</a:t>
              </a:r>
            </a:p>
          </p:txBody>
        </p:sp>
        <p:sp>
          <p:nvSpPr>
            <p:cNvPr id="17433" name="Text Box 25"/>
            <p:cNvSpPr txBox="1">
              <a:spLocks noChangeArrowheads="1"/>
            </p:cNvSpPr>
            <p:nvPr/>
          </p:nvSpPr>
          <p:spPr bwMode="auto">
            <a:xfrm>
              <a:off x="4320" y="2788"/>
              <a:ext cx="1416" cy="298"/>
            </a:xfrm>
            <a:prstGeom prst="rect">
              <a:avLst/>
            </a:prstGeom>
            <a:noFill/>
            <a:ln w="9525">
              <a:noFill/>
              <a:miter lim="800000"/>
              <a:headEnd/>
              <a:tailEnd/>
            </a:ln>
            <a:effectLst/>
          </p:spPr>
          <p:txBody>
            <a:bodyPr wrap="none">
              <a:spAutoFit/>
            </a:bodyPr>
            <a:lstStyle/>
            <a:p>
              <a:pPr>
                <a:spcBef>
                  <a:spcPct val="0"/>
                </a:spcBef>
              </a:pPr>
              <a:r>
                <a:rPr lang="en-US" sz="2500">
                  <a:solidFill>
                    <a:srgbClr val="0000FF"/>
                  </a:solidFill>
                </a:rPr>
                <a:t>erythromycin</a:t>
              </a:r>
            </a:p>
          </p:txBody>
        </p:sp>
      </p:grpSp>
      <p:grpSp>
        <p:nvGrpSpPr>
          <p:cNvPr id="3" name="Group 61"/>
          <p:cNvGrpSpPr>
            <a:grpSpLocks/>
          </p:cNvGrpSpPr>
          <p:nvPr/>
        </p:nvGrpSpPr>
        <p:grpSpPr bwMode="auto">
          <a:xfrm>
            <a:off x="3122613" y="533400"/>
            <a:ext cx="5926137" cy="4433888"/>
            <a:chOff x="1967" y="336"/>
            <a:chExt cx="3733" cy="2793"/>
          </a:xfrm>
        </p:grpSpPr>
        <p:sp>
          <p:nvSpPr>
            <p:cNvPr id="17416" name="Freeform 8"/>
            <p:cNvSpPr>
              <a:spLocks/>
            </p:cNvSpPr>
            <p:nvPr/>
          </p:nvSpPr>
          <p:spPr bwMode="auto">
            <a:xfrm rot="6672554">
              <a:off x="1526" y="1950"/>
              <a:ext cx="1620" cy="738"/>
            </a:xfrm>
            <a:custGeom>
              <a:avLst/>
              <a:gdLst/>
              <a:ahLst/>
              <a:cxnLst>
                <a:cxn ang="0">
                  <a:pos x="1200" y="432"/>
                </a:cxn>
                <a:cxn ang="0">
                  <a:pos x="912" y="192"/>
                </a:cxn>
                <a:cxn ang="0">
                  <a:pos x="336" y="288"/>
                </a:cxn>
                <a:cxn ang="0">
                  <a:pos x="0" y="0"/>
                </a:cxn>
              </a:cxnLst>
              <a:rect l="0" t="0" r="r" b="b"/>
              <a:pathLst>
                <a:path w="1200" h="432">
                  <a:moveTo>
                    <a:pt x="1200" y="432"/>
                  </a:moveTo>
                  <a:cubicBezTo>
                    <a:pt x="1128" y="324"/>
                    <a:pt x="1056" y="216"/>
                    <a:pt x="912" y="192"/>
                  </a:cubicBezTo>
                  <a:cubicBezTo>
                    <a:pt x="768" y="168"/>
                    <a:pt x="488" y="320"/>
                    <a:pt x="336" y="288"/>
                  </a:cubicBezTo>
                  <a:cubicBezTo>
                    <a:pt x="184" y="256"/>
                    <a:pt x="112" y="144"/>
                    <a:pt x="0" y="0"/>
                  </a:cubicBezTo>
                </a:path>
              </a:pathLst>
            </a:custGeom>
            <a:noFill/>
            <a:ln w="127000">
              <a:solidFill>
                <a:srgbClr val="800000"/>
              </a:solidFill>
              <a:round/>
              <a:headEnd/>
              <a:tailEnd type="triangle" w="med" len="med"/>
            </a:ln>
            <a:effectLst/>
          </p:spPr>
          <p:txBody>
            <a:bodyPr/>
            <a:lstStyle/>
            <a:p>
              <a:endParaRPr lang="en-US"/>
            </a:p>
          </p:txBody>
        </p:sp>
        <p:sp>
          <p:nvSpPr>
            <p:cNvPr id="17419" name="Text Box 11"/>
            <p:cNvSpPr txBox="1">
              <a:spLocks noChangeArrowheads="1"/>
            </p:cNvSpPr>
            <p:nvPr/>
          </p:nvSpPr>
          <p:spPr bwMode="auto">
            <a:xfrm>
              <a:off x="3888" y="336"/>
              <a:ext cx="952" cy="298"/>
            </a:xfrm>
            <a:prstGeom prst="rect">
              <a:avLst/>
            </a:prstGeom>
            <a:noFill/>
            <a:ln w="9525">
              <a:noFill/>
              <a:miter lim="800000"/>
              <a:headEnd/>
              <a:tailEnd/>
            </a:ln>
            <a:effectLst/>
          </p:spPr>
          <p:txBody>
            <a:bodyPr wrap="none">
              <a:spAutoFit/>
            </a:bodyPr>
            <a:lstStyle/>
            <a:p>
              <a:pPr>
                <a:spcBef>
                  <a:spcPct val="0"/>
                </a:spcBef>
              </a:pPr>
              <a:r>
                <a:rPr lang="en-US" sz="2500" b="1">
                  <a:solidFill>
                    <a:srgbClr val="663300"/>
                  </a:solidFill>
                </a:rPr>
                <a:t>Biofuels</a:t>
              </a:r>
            </a:p>
          </p:txBody>
        </p:sp>
        <p:pic>
          <p:nvPicPr>
            <p:cNvPr id="17435" name="Picture 27" descr="img_home_biofuels"/>
            <p:cNvPicPr>
              <a:picLocks noChangeAspect="1" noChangeArrowheads="1"/>
            </p:cNvPicPr>
            <p:nvPr/>
          </p:nvPicPr>
          <p:blipFill>
            <a:blip r:embed="rId8"/>
            <a:srcRect/>
            <a:stretch>
              <a:fillRect/>
            </a:stretch>
          </p:blipFill>
          <p:spPr bwMode="auto">
            <a:xfrm>
              <a:off x="3058" y="720"/>
              <a:ext cx="782" cy="1584"/>
            </a:xfrm>
            <a:prstGeom prst="rect">
              <a:avLst/>
            </a:prstGeom>
            <a:noFill/>
          </p:spPr>
        </p:pic>
        <p:sp>
          <p:nvSpPr>
            <p:cNvPr id="17436" name="Line 28"/>
            <p:cNvSpPr>
              <a:spLocks noChangeShapeType="1"/>
            </p:cNvSpPr>
            <p:nvPr/>
          </p:nvSpPr>
          <p:spPr bwMode="auto">
            <a:xfrm>
              <a:off x="3840" y="1536"/>
              <a:ext cx="384" cy="0"/>
            </a:xfrm>
            <a:prstGeom prst="line">
              <a:avLst/>
            </a:prstGeom>
            <a:noFill/>
            <a:ln w="63500">
              <a:solidFill>
                <a:schemeClr val="tx1"/>
              </a:solidFill>
              <a:round/>
              <a:headEnd/>
              <a:tailEnd type="triangle" w="med" len="med"/>
            </a:ln>
            <a:effectLst/>
          </p:spPr>
          <p:txBody>
            <a:bodyPr/>
            <a:lstStyle/>
            <a:p>
              <a:endParaRPr lang="en-US"/>
            </a:p>
          </p:txBody>
        </p:sp>
        <p:pic>
          <p:nvPicPr>
            <p:cNvPr id="17438" name="Picture 30" descr="Ethanol">
              <a:hlinkClick r:id="rId9" tooltip="Ethanol"/>
            </p:cNvPr>
            <p:cNvPicPr>
              <a:picLocks noChangeAspect="1" noChangeArrowheads="1"/>
            </p:cNvPicPr>
            <p:nvPr/>
          </p:nvPicPr>
          <p:blipFill>
            <a:blip r:embed="rId10"/>
            <a:srcRect/>
            <a:stretch>
              <a:fillRect/>
            </a:stretch>
          </p:blipFill>
          <p:spPr bwMode="auto">
            <a:xfrm>
              <a:off x="4368" y="864"/>
              <a:ext cx="900" cy="390"/>
            </a:xfrm>
            <a:prstGeom prst="rect">
              <a:avLst/>
            </a:prstGeom>
            <a:noFill/>
          </p:spPr>
        </p:pic>
        <p:pic>
          <p:nvPicPr>
            <p:cNvPr id="17440" name="Picture 32" descr="1-Butanol: skeletal structure">
              <a:hlinkClick r:id="rId11" tooltip="1-Butanol: skeletal structure"/>
            </p:cNvPr>
            <p:cNvPicPr>
              <a:picLocks noChangeAspect="1" noChangeArrowheads="1"/>
            </p:cNvPicPr>
            <p:nvPr/>
          </p:nvPicPr>
          <p:blipFill>
            <a:blip r:embed="rId12"/>
            <a:srcRect/>
            <a:stretch>
              <a:fillRect/>
            </a:stretch>
          </p:blipFill>
          <p:spPr bwMode="auto">
            <a:xfrm>
              <a:off x="4080" y="1632"/>
              <a:ext cx="1620" cy="443"/>
            </a:xfrm>
            <a:prstGeom prst="rect">
              <a:avLst/>
            </a:prstGeom>
            <a:noFill/>
          </p:spPr>
        </p:pic>
        <p:sp>
          <p:nvSpPr>
            <p:cNvPr id="17441" name="Text Box 33"/>
            <p:cNvSpPr txBox="1">
              <a:spLocks noChangeArrowheads="1"/>
            </p:cNvSpPr>
            <p:nvPr/>
          </p:nvSpPr>
          <p:spPr bwMode="auto">
            <a:xfrm>
              <a:off x="4368" y="1142"/>
              <a:ext cx="848" cy="298"/>
            </a:xfrm>
            <a:prstGeom prst="rect">
              <a:avLst/>
            </a:prstGeom>
            <a:noFill/>
            <a:ln w="9525">
              <a:noFill/>
              <a:miter lim="800000"/>
              <a:headEnd/>
              <a:tailEnd/>
            </a:ln>
            <a:effectLst/>
          </p:spPr>
          <p:txBody>
            <a:bodyPr wrap="none">
              <a:spAutoFit/>
            </a:bodyPr>
            <a:lstStyle/>
            <a:p>
              <a:pPr>
                <a:spcBef>
                  <a:spcPct val="0"/>
                </a:spcBef>
              </a:pPr>
              <a:r>
                <a:rPr lang="en-US" sz="2500">
                  <a:solidFill>
                    <a:srgbClr val="663300"/>
                  </a:solidFill>
                </a:rPr>
                <a:t>ethanol</a:t>
              </a:r>
            </a:p>
          </p:txBody>
        </p:sp>
        <p:sp>
          <p:nvSpPr>
            <p:cNvPr id="17442" name="Text Box 34"/>
            <p:cNvSpPr txBox="1">
              <a:spLocks noChangeArrowheads="1"/>
            </p:cNvSpPr>
            <p:nvPr/>
          </p:nvSpPr>
          <p:spPr bwMode="auto">
            <a:xfrm>
              <a:off x="4368" y="1910"/>
              <a:ext cx="872" cy="298"/>
            </a:xfrm>
            <a:prstGeom prst="rect">
              <a:avLst/>
            </a:prstGeom>
            <a:noFill/>
            <a:ln w="9525">
              <a:noFill/>
              <a:miter lim="800000"/>
              <a:headEnd/>
              <a:tailEnd/>
            </a:ln>
            <a:effectLst/>
          </p:spPr>
          <p:txBody>
            <a:bodyPr wrap="none">
              <a:spAutoFit/>
            </a:bodyPr>
            <a:lstStyle/>
            <a:p>
              <a:pPr>
                <a:spcBef>
                  <a:spcPct val="0"/>
                </a:spcBef>
              </a:pPr>
              <a:r>
                <a:rPr lang="en-US" sz="2500">
                  <a:solidFill>
                    <a:srgbClr val="663300"/>
                  </a:solidFill>
                </a:rPr>
                <a:t>butanol</a:t>
              </a:r>
            </a:p>
          </p:txBody>
        </p:sp>
      </p:grpSp>
      <p:grpSp>
        <p:nvGrpSpPr>
          <p:cNvPr id="4" name="Group 60"/>
          <p:cNvGrpSpPr>
            <a:grpSpLocks/>
          </p:cNvGrpSpPr>
          <p:nvPr/>
        </p:nvGrpSpPr>
        <p:grpSpPr bwMode="auto">
          <a:xfrm>
            <a:off x="0" y="544513"/>
            <a:ext cx="4083050" cy="4143375"/>
            <a:chOff x="0" y="343"/>
            <a:chExt cx="2572" cy="2610"/>
          </a:xfrm>
        </p:grpSpPr>
        <p:pic>
          <p:nvPicPr>
            <p:cNvPr id="17444" name="Picture 36" descr="Chemical structure of DDT">
              <a:hlinkClick r:id="rId13" tooltip="Chemical structure of DDT"/>
            </p:cNvPr>
            <p:cNvPicPr>
              <a:picLocks noChangeAspect="1" noChangeArrowheads="1"/>
            </p:cNvPicPr>
            <p:nvPr/>
          </p:nvPicPr>
          <p:blipFill>
            <a:blip r:embed="rId14"/>
            <a:srcRect/>
            <a:stretch>
              <a:fillRect/>
            </a:stretch>
          </p:blipFill>
          <p:spPr bwMode="auto">
            <a:xfrm>
              <a:off x="0" y="1680"/>
              <a:ext cx="1200" cy="726"/>
            </a:xfrm>
            <a:prstGeom prst="rect">
              <a:avLst/>
            </a:prstGeom>
            <a:noFill/>
          </p:spPr>
        </p:pic>
        <p:sp>
          <p:nvSpPr>
            <p:cNvPr id="17447" name="Text Box 39"/>
            <p:cNvSpPr txBox="1">
              <a:spLocks noChangeArrowheads="1"/>
            </p:cNvSpPr>
            <p:nvPr/>
          </p:nvSpPr>
          <p:spPr bwMode="auto">
            <a:xfrm>
              <a:off x="432" y="2304"/>
              <a:ext cx="560" cy="298"/>
            </a:xfrm>
            <a:prstGeom prst="rect">
              <a:avLst/>
            </a:prstGeom>
            <a:noFill/>
            <a:ln w="9525">
              <a:noFill/>
              <a:miter lim="800000"/>
              <a:headEnd/>
              <a:tailEnd/>
            </a:ln>
            <a:effectLst/>
          </p:spPr>
          <p:txBody>
            <a:bodyPr wrap="none">
              <a:spAutoFit/>
            </a:bodyPr>
            <a:lstStyle/>
            <a:p>
              <a:pPr>
                <a:spcBef>
                  <a:spcPct val="0"/>
                </a:spcBef>
              </a:pPr>
              <a:r>
                <a:rPr lang="en-US" sz="2500">
                  <a:solidFill>
                    <a:srgbClr val="008000"/>
                  </a:solidFill>
                </a:rPr>
                <a:t>DDT</a:t>
              </a:r>
            </a:p>
          </p:txBody>
        </p:sp>
        <p:pic>
          <p:nvPicPr>
            <p:cNvPr id="17453" name="Picture 45" descr="Succinic acid">
              <a:hlinkClick r:id="rId15" tooltip="Succinic acid"/>
            </p:cNvPr>
            <p:cNvPicPr>
              <a:picLocks noChangeAspect="1" noChangeArrowheads="1"/>
            </p:cNvPicPr>
            <p:nvPr/>
          </p:nvPicPr>
          <p:blipFill>
            <a:blip r:embed="rId16"/>
            <a:srcRect/>
            <a:stretch>
              <a:fillRect/>
            </a:stretch>
          </p:blipFill>
          <p:spPr bwMode="auto">
            <a:xfrm>
              <a:off x="48" y="1152"/>
              <a:ext cx="720" cy="378"/>
            </a:xfrm>
            <a:prstGeom prst="rect">
              <a:avLst/>
            </a:prstGeom>
            <a:noFill/>
          </p:spPr>
        </p:pic>
        <p:pic>
          <p:nvPicPr>
            <p:cNvPr id="17457" name="Picture 49" descr="Acetoacetic acid">
              <a:hlinkClick r:id="rId17" tooltip="Acetoacetic acid"/>
            </p:cNvPr>
            <p:cNvPicPr>
              <a:picLocks noChangeAspect="1" noChangeArrowheads="1"/>
            </p:cNvPicPr>
            <p:nvPr/>
          </p:nvPicPr>
          <p:blipFill>
            <a:blip r:embed="rId18"/>
            <a:srcRect/>
            <a:stretch>
              <a:fillRect/>
            </a:stretch>
          </p:blipFill>
          <p:spPr bwMode="auto">
            <a:xfrm>
              <a:off x="1476" y="720"/>
              <a:ext cx="960" cy="450"/>
            </a:xfrm>
            <a:prstGeom prst="rect">
              <a:avLst/>
            </a:prstGeom>
            <a:noFill/>
          </p:spPr>
        </p:pic>
        <p:sp>
          <p:nvSpPr>
            <p:cNvPr id="17415" name="Freeform 7"/>
            <p:cNvSpPr>
              <a:spLocks/>
            </p:cNvSpPr>
            <p:nvPr/>
          </p:nvSpPr>
          <p:spPr bwMode="auto">
            <a:xfrm rot="3405176">
              <a:off x="205" y="2512"/>
              <a:ext cx="562" cy="319"/>
            </a:xfrm>
            <a:custGeom>
              <a:avLst/>
              <a:gdLst/>
              <a:ahLst/>
              <a:cxnLst>
                <a:cxn ang="0">
                  <a:pos x="1200" y="432"/>
                </a:cxn>
                <a:cxn ang="0">
                  <a:pos x="912" y="192"/>
                </a:cxn>
                <a:cxn ang="0">
                  <a:pos x="336" y="288"/>
                </a:cxn>
                <a:cxn ang="0">
                  <a:pos x="0" y="0"/>
                </a:cxn>
              </a:cxnLst>
              <a:rect l="0" t="0" r="r" b="b"/>
              <a:pathLst>
                <a:path w="1200" h="432">
                  <a:moveTo>
                    <a:pt x="1200" y="432"/>
                  </a:moveTo>
                  <a:cubicBezTo>
                    <a:pt x="1128" y="324"/>
                    <a:pt x="1056" y="216"/>
                    <a:pt x="912" y="192"/>
                  </a:cubicBezTo>
                  <a:cubicBezTo>
                    <a:pt x="768" y="168"/>
                    <a:pt x="488" y="320"/>
                    <a:pt x="336" y="288"/>
                  </a:cubicBezTo>
                  <a:cubicBezTo>
                    <a:pt x="184" y="256"/>
                    <a:pt x="112" y="144"/>
                    <a:pt x="0" y="0"/>
                  </a:cubicBezTo>
                </a:path>
              </a:pathLst>
            </a:custGeom>
            <a:noFill/>
            <a:ln w="127000">
              <a:solidFill>
                <a:srgbClr val="008000"/>
              </a:solidFill>
              <a:round/>
              <a:headEnd/>
              <a:tailEnd type="triangle" w="med" len="med"/>
            </a:ln>
            <a:effectLst/>
          </p:spPr>
          <p:txBody>
            <a:bodyPr/>
            <a:lstStyle/>
            <a:p>
              <a:endParaRPr lang="en-US"/>
            </a:p>
          </p:txBody>
        </p:sp>
        <p:sp>
          <p:nvSpPr>
            <p:cNvPr id="17418" name="Text Box 10"/>
            <p:cNvSpPr txBox="1">
              <a:spLocks noChangeArrowheads="1"/>
            </p:cNvSpPr>
            <p:nvPr/>
          </p:nvSpPr>
          <p:spPr bwMode="auto">
            <a:xfrm>
              <a:off x="48" y="343"/>
              <a:ext cx="1720" cy="298"/>
            </a:xfrm>
            <a:prstGeom prst="rect">
              <a:avLst/>
            </a:prstGeom>
            <a:noFill/>
            <a:ln w="9525">
              <a:noFill/>
              <a:miter lim="800000"/>
              <a:headEnd/>
              <a:tailEnd/>
            </a:ln>
            <a:effectLst/>
          </p:spPr>
          <p:txBody>
            <a:bodyPr wrap="none">
              <a:spAutoFit/>
            </a:bodyPr>
            <a:lstStyle/>
            <a:p>
              <a:pPr>
                <a:spcBef>
                  <a:spcPct val="0"/>
                </a:spcBef>
              </a:pPr>
              <a:r>
                <a:rPr lang="en-US" sz="2500" b="1">
                  <a:solidFill>
                    <a:srgbClr val="008000"/>
                  </a:solidFill>
                </a:rPr>
                <a:t>Bioremediation</a:t>
              </a:r>
            </a:p>
          </p:txBody>
        </p:sp>
        <p:sp>
          <p:nvSpPr>
            <p:cNvPr id="17450" name="Freeform 42"/>
            <p:cNvSpPr>
              <a:spLocks/>
            </p:cNvSpPr>
            <p:nvPr/>
          </p:nvSpPr>
          <p:spPr bwMode="auto">
            <a:xfrm>
              <a:off x="891" y="1104"/>
              <a:ext cx="576" cy="576"/>
            </a:xfrm>
            <a:custGeom>
              <a:avLst/>
              <a:gdLst/>
              <a:ahLst/>
              <a:cxnLst>
                <a:cxn ang="0">
                  <a:pos x="0" y="576"/>
                </a:cxn>
                <a:cxn ang="0">
                  <a:pos x="240" y="288"/>
                </a:cxn>
                <a:cxn ang="0">
                  <a:pos x="384" y="240"/>
                </a:cxn>
                <a:cxn ang="0">
                  <a:pos x="576" y="0"/>
                </a:cxn>
              </a:cxnLst>
              <a:rect l="0" t="0" r="r" b="b"/>
              <a:pathLst>
                <a:path w="576" h="576">
                  <a:moveTo>
                    <a:pt x="0" y="576"/>
                  </a:moveTo>
                  <a:cubicBezTo>
                    <a:pt x="88" y="460"/>
                    <a:pt x="176" y="344"/>
                    <a:pt x="240" y="288"/>
                  </a:cubicBezTo>
                  <a:cubicBezTo>
                    <a:pt x="304" y="232"/>
                    <a:pt x="328" y="288"/>
                    <a:pt x="384" y="240"/>
                  </a:cubicBezTo>
                  <a:cubicBezTo>
                    <a:pt x="440" y="192"/>
                    <a:pt x="528" y="72"/>
                    <a:pt x="576" y="0"/>
                  </a:cubicBezTo>
                </a:path>
              </a:pathLst>
            </a:custGeom>
            <a:noFill/>
            <a:ln w="38100">
              <a:solidFill>
                <a:srgbClr val="008000"/>
              </a:solidFill>
              <a:round/>
              <a:headEnd/>
              <a:tailEnd type="triangle" w="med" len="med"/>
            </a:ln>
            <a:effectLst/>
          </p:spPr>
          <p:txBody>
            <a:bodyPr/>
            <a:lstStyle/>
            <a:p>
              <a:endParaRPr lang="en-US"/>
            </a:p>
          </p:txBody>
        </p:sp>
        <p:sp>
          <p:nvSpPr>
            <p:cNvPr id="17451" name="Freeform 43"/>
            <p:cNvSpPr>
              <a:spLocks/>
            </p:cNvSpPr>
            <p:nvPr/>
          </p:nvSpPr>
          <p:spPr bwMode="auto">
            <a:xfrm>
              <a:off x="960" y="1488"/>
              <a:ext cx="576" cy="104"/>
            </a:xfrm>
            <a:custGeom>
              <a:avLst/>
              <a:gdLst/>
              <a:ahLst/>
              <a:cxnLst>
                <a:cxn ang="0">
                  <a:pos x="0" y="96"/>
                </a:cxn>
                <a:cxn ang="0">
                  <a:pos x="192" y="0"/>
                </a:cxn>
                <a:cxn ang="0">
                  <a:pos x="576" y="96"/>
                </a:cxn>
                <a:cxn ang="0">
                  <a:pos x="768" y="48"/>
                </a:cxn>
              </a:cxnLst>
              <a:rect l="0" t="0" r="r" b="b"/>
              <a:pathLst>
                <a:path w="768" h="104">
                  <a:moveTo>
                    <a:pt x="0" y="96"/>
                  </a:moveTo>
                  <a:cubicBezTo>
                    <a:pt x="48" y="48"/>
                    <a:pt x="96" y="0"/>
                    <a:pt x="192" y="0"/>
                  </a:cubicBezTo>
                  <a:cubicBezTo>
                    <a:pt x="288" y="0"/>
                    <a:pt x="480" y="88"/>
                    <a:pt x="576" y="96"/>
                  </a:cubicBezTo>
                  <a:cubicBezTo>
                    <a:pt x="672" y="104"/>
                    <a:pt x="712" y="80"/>
                    <a:pt x="768" y="48"/>
                  </a:cubicBezTo>
                </a:path>
              </a:pathLst>
            </a:custGeom>
            <a:noFill/>
            <a:ln w="38100">
              <a:solidFill>
                <a:srgbClr val="008000"/>
              </a:solidFill>
              <a:round/>
              <a:headEnd/>
              <a:tailEnd type="triangle" w="med" len="med"/>
            </a:ln>
            <a:effectLst/>
          </p:spPr>
          <p:txBody>
            <a:bodyPr/>
            <a:lstStyle/>
            <a:p>
              <a:endParaRPr lang="en-US"/>
            </a:p>
          </p:txBody>
        </p:sp>
        <p:pic>
          <p:nvPicPr>
            <p:cNvPr id="17455" name="Picture 47" descr="Pyruvic acid">
              <a:hlinkClick r:id="rId19" tooltip="Pyruvic acid"/>
            </p:cNvPr>
            <p:cNvPicPr>
              <a:picLocks noChangeAspect="1" noChangeArrowheads="1"/>
            </p:cNvPicPr>
            <p:nvPr/>
          </p:nvPicPr>
          <p:blipFill>
            <a:blip r:embed="rId20"/>
            <a:srcRect/>
            <a:stretch>
              <a:fillRect/>
            </a:stretch>
          </p:blipFill>
          <p:spPr bwMode="auto">
            <a:xfrm>
              <a:off x="1560" y="1152"/>
              <a:ext cx="600" cy="552"/>
            </a:xfrm>
            <a:prstGeom prst="rect">
              <a:avLst/>
            </a:prstGeom>
            <a:noFill/>
          </p:spPr>
        </p:pic>
        <p:sp>
          <p:nvSpPr>
            <p:cNvPr id="17458" name="Text Box 50"/>
            <p:cNvSpPr txBox="1">
              <a:spLocks noChangeArrowheads="1"/>
            </p:cNvSpPr>
            <p:nvPr/>
          </p:nvSpPr>
          <p:spPr bwMode="auto">
            <a:xfrm>
              <a:off x="1248" y="501"/>
              <a:ext cx="1324" cy="298"/>
            </a:xfrm>
            <a:prstGeom prst="rect">
              <a:avLst/>
            </a:prstGeom>
            <a:noFill/>
            <a:ln w="9525">
              <a:noFill/>
              <a:miter lim="800000"/>
              <a:headEnd/>
              <a:tailEnd/>
            </a:ln>
            <a:effectLst/>
          </p:spPr>
          <p:txBody>
            <a:bodyPr wrap="none">
              <a:spAutoFit/>
            </a:bodyPr>
            <a:lstStyle/>
            <a:p>
              <a:pPr>
                <a:spcBef>
                  <a:spcPct val="0"/>
                </a:spcBef>
              </a:pPr>
              <a:r>
                <a:rPr lang="en-US" sz="2500">
                  <a:solidFill>
                    <a:srgbClr val="008000"/>
                  </a:solidFill>
                </a:rPr>
                <a:t>acetoacetate</a:t>
              </a:r>
            </a:p>
          </p:txBody>
        </p:sp>
        <p:sp>
          <p:nvSpPr>
            <p:cNvPr id="17459" name="Text Box 51"/>
            <p:cNvSpPr txBox="1">
              <a:spLocks noChangeArrowheads="1"/>
            </p:cNvSpPr>
            <p:nvPr/>
          </p:nvSpPr>
          <p:spPr bwMode="auto">
            <a:xfrm>
              <a:off x="48" y="768"/>
              <a:ext cx="1052" cy="298"/>
            </a:xfrm>
            <a:prstGeom prst="rect">
              <a:avLst/>
            </a:prstGeom>
            <a:noFill/>
            <a:ln w="9525">
              <a:noFill/>
              <a:miter lim="800000"/>
              <a:headEnd/>
              <a:tailEnd/>
            </a:ln>
            <a:effectLst/>
          </p:spPr>
          <p:txBody>
            <a:bodyPr wrap="none">
              <a:spAutoFit/>
            </a:bodyPr>
            <a:lstStyle/>
            <a:p>
              <a:pPr>
                <a:spcBef>
                  <a:spcPct val="0"/>
                </a:spcBef>
              </a:pPr>
              <a:r>
                <a:rPr lang="en-US" sz="2500">
                  <a:solidFill>
                    <a:srgbClr val="008000"/>
                  </a:solidFill>
                </a:rPr>
                <a:t>succinate</a:t>
              </a:r>
            </a:p>
          </p:txBody>
        </p:sp>
        <p:sp>
          <p:nvSpPr>
            <p:cNvPr id="17460" name="Text Box 52"/>
            <p:cNvSpPr txBox="1">
              <a:spLocks noChangeArrowheads="1"/>
            </p:cNvSpPr>
            <p:nvPr/>
          </p:nvSpPr>
          <p:spPr bwMode="auto">
            <a:xfrm>
              <a:off x="1440" y="1622"/>
              <a:ext cx="972" cy="298"/>
            </a:xfrm>
            <a:prstGeom prst="rect">
              <a:avLst/>
            </a:prstGeom>
            <a:noFill/>
            <a:ln w="9525">
              <a:noFill/>
              <a:miter lim="800000"/>
              <a:headEnd/>
              <a:tailEnd/>
            </a:ln>
            <a:effectLst/>
          </p:spPr>
          <p:txBody>
            <a:bodyPr wrap="none">
              <a:spAutoFit/>
            </a:bodyPr>
            <a:lstStyle/>
            <a:p>
              <a:pPr>
                <a:spcBef>
                  <a:spcPct val="0"/>
                </a:spcBef>
              </a:pPr>
              <a:r>
                <a:rPr lang="en-US" sz="2500">
                  <a:solidFill>
                    <a:srgbClr val="008000"/>
                  </a:solidFill>
                </a:rPr>
                <a:t>pyruvate</a:t>
              </a:r>
            </a:p>
          </p:txBody>
        </p:sp>
        <p:sp>
          <p:nvSpPr>
            <p:cNvPr id="17461" name="Text Box 53"/>
            <p:cNvSpPr txBox="1">
              <a:spLocks noChangeArrowheads="1"/>
            </p:cNvSpPr>
            <p:nvPr/>
          </p:nvSpPr>
          <p:spPr bwMode="auto">
            <a:xfrm>
              <a:off x="1108" y="2256"/>
              <a:ext cx="1004" cy="298"/>
            </a:xfrm>
            <a:prstGeom prst="rect">
              <a:avLst/>
            </a:prstGeom>
            <a:noFill/>
            <a:ln w="9525">
              <a:noFill/>
              <a:miter lim="800000"/>
              <a:headEnd/>
              <a:tailEnd/>
            </a:ln>
            <a:effectLst/>
          </p:spPr>
          <p:txBody>
            <a:bodyPr wrap="none">
              <a:spAutoFit/>
            </a:bodyPr>
            <a:lstStyle/>
            <a:p>
              <a:pPr>
                <a:spcBef>
                  <a:spcPct val="0"/>
                </a:spcBef>
              </a:pPr>
              <a:r>
                <a:rPr lang="en-US" sz="2500">
                  <a:solidFill>
                    <a:srgbClr val="008000"/>
                  </a:solidFill>
                </a:rPr>
                <a:t>fumarate</a:t>
              </a:r>
            </a:p>
          </p:txBody>
        </p:sp>
        <p:sp>
          <p:nvSpPr>
            <p:cNvPr id="17462" name="Freeform 54"/>
            <p:cNvSpPr>
              <a:spLocks/>
            </p:cNvSpPr>
            <p:nvPr/>
          </p:nvSpPr>
          <p:spPr bwMode="auto">
            <a:xfrm>
              <a:off x="804" y="1296"/>
              <a:ext cx="208" cy="384"/>
            </a:xfrm>
            <a:custGeom>
              <a:avLst/>
              <a:gdLst/>
              <a:ahLst/>
              <a:cxnLst>
                <a:cxn ang="0">
                  <a:pos x="96" y="384"/>
                </a:cxn>
                <a:cxn ang="0">
                  <a:pos x="192" y="144"/>
                </a:cxn>
                <a:cxn ang="0">
                  <a:pos x="0" y="0"/>
                </a:cxn>
              </a:cxnLst>
              <a:rect l="0" t="0" r="r" b="b"/>
              <a:pathLst>
                <a:path w="208" h="384">
                  <a:moveTo>
                    <a:pt x="96" y="384"/>
                  </a:moveTo>
                  <a:cubicBezTo>
                    <a:pt x="152" y="296"/>
                    <a:pt x="208" y="208"/>
                    <a:pt x="192" y="144"/>
                  </a:cubicBezTo>
                  <a:cubicBezTo>
                    <a:pt x="176" y="80"/>
                    <a:pt x="136" y="32"/>
                    <a:pt x="0" y="0"/>
                  </a:cubicBezTo>
                </a:path>
              </a:pathLst>
            </a:custGeom>
            <a:noFill/>
            <a:ln w="38100">
              <a:solidFill>
                <a:srgbClr val="008000"/>
              </a:solidFill>
              <a:round/>
              <a:headEnd/>
              <a:tailEnd type="triangle" w="med" len="med"/>
            </a:ln>
            <a:effectLst/>
          </p:spPr>
          <p:txBody>
            <a:bodyPr/>
            <a:lstStyle/>
            <a:p>
              <a:endParaRPr lang="en-US"/>
            </a:p>
          </p:txBody>
        </p:sp>
        <p:sp>
          <p:nvSpPr>
            <p:cNvPr id="17463" name="Freeform 55"/>
            <p:cNvSpPr>
              <a:spLocks/>
            </p:cNvSpPr>
            <p:nvPr/>
          </p:nvSpPr>
          <p:spPr bwMode="auto">
            <a:xfrm>
              <a:off x="903" y="1566"/>
              <a:ext cx="528" cy="528"/>
            </a:xfrm>
            <a:custGeom>
              <a:avLst/>
              <a:gdLst/>
              <a:ahLst/>
              <a:cxnLst>
                <a:cxn ang="0">
                  <a:pos x="0" y="96"/>
                </a:cxn>
                <a:cxn ang="0">
                  <a:pos x="192" y="48"/>
                </a:cxn>
                <a:cxn ang="0">
                  <a:pos x="384" y="384"/>
                </a:cxn>
                <a:cxn ang="0">
                  <a:pos x="528" y="528"/>
                </a:cxn>
              </a:cxnLst>
              <a:rect l="0" t="0" r="r" b="b"/>
              <a:pathLst>
                <a:path w="528" h="528">
                  <a:moveTo>
                    <a:pt x="0" y="96"/>
                  </a:moveTo>
                  <a:cubicBezTo>
                    <a:pt x="64" y="48"/>
                    <a:pt x="128" y="0"/>
                    <a:pt x="192" y="48"/>
                  </a:cubicBezTo>
                  <a:cubicBezTo>
                    <a:pt x="256" y="96"/>
                    <a:pt x="328" y="304"/>
                    <a:pt x="384" y="384"/>
                  </a:cubicBezTo>
                  <a:cubicBezTo>
                    <a:pt x="440" y="464"/>
                    <a:pt x="448" y="464"/>
                    <a:pt x="528" y="528"/>
                  </a:cubicBezTo>
                </a:path>
              </a:pathLst>
            </a:custGeom>
            <a:noFill/>
            <a:ln w="38100">
              <a:solidFill>
                <a:srgbClr val="008000"/>
              </a:solidFill>
              <a:round/>
              <a:headEnd/>
              <a:tailEnd type="triangle" w="med" len="med"/>
            </a:ln>
            <a:effectLst/>
          </p:spPr>
          <p:txBody>
            <a:bodyPr/>
            <a:lstStyle/>
            <a:p>
              <a:endParaRPr lang="en-US"/>
            </a:p>
          </p:txBody>
        </p:sp>
        <p:pic>
          <p:nvPicPr>
            <p:cNvPr id="17467" name="Picture 59" descr="Chemical structure of Fumaric acid">
              <a:hlinkClick r:id="rId21" tooltip="Chemical structure of Fumaric acid"/>
            </p:cNvPr>
            <p:cNvPicPr>
              <a:picLocks noChangeAspect="1" noChangeArrowheads="1"/>
            </p:cNvPicPr>
            <p:nvPr/>
          </p:nvPicPr>
          <p:blipFill>
            <a:blip r:embed="rId22"/>
            <a:srcRect/>
            <a:stretch>
              <a:fillRect/>
            </a:stretch>
          </p:blipFill>
          <p:spPr bwMode="auto">
            <a:xfrm>
              <a:off x="1344" y="1872"/>
              <a:ext cx="900" cy="642"/>
            </a:xfrm>
            <a:prstGeom prst="rect">
              <a:avLst/>
            </a:prstGeom>
            <a:noFill/>
          </p:spPr>
        </p:pic>
      </p:grpSp>
      <p:pic>
        <p:nvPicPr>
          <p:cNvPr id="17414" name="Picture 6" descr="coli"/>
          <p:cNvPicPr>
            <a:picLocks noChangeAspect="1" noChangeArrowheads="1"/>
          </p:cNvPicPr>
          <p:nvPr/>
        </p:nvPicPr>
        <p:blipFill>
          <a:blip r:embed="rId23"/>
          <a:srcRect/>
          <a:stretch>
            <a:fillRect/>
          </a:stretch>
        </p:blipFill>
        <p:spPr bwMode="auto">
          <a:xfrm>
            <a:off x="304800" y="4594225"/>
            <a:ext cx="2619375" cy="1958975"/>
          </a:xfrm>
          <a:prstGeom prst="rect">
            <a:avLst/>
          </a:prstGeom>
          <a:noFill/>
          <a:ln w="2540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8"/>
          <p:cNvSpPr txBox="1">
            <a:spLocks noChangeArrowheads="1"/>
          </p:cNvSpPr>
          <p:nvPr/>
        </p:nvSpPr>
        <p:spPr bwMode="auto">
          <a:xfrm rot="-5400000">
            <a:off x="2632869" y="4242594"/>
            <a:ext cx="2457450"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Essentiality prediction accuracy</a:t>
            </a:r>
          </a:p>
        </p:txBody>
      </p:sp>
      <p:sp>
        <p:nvSpPr>
          <p:cNvPr id="26627" name="TextBox 9"/>
          <p:cNvSpPr txBox="1">
            <a:spLocks noChangeArrowheads="1"/>
          </p:cNvSpPr>
          <p:nvPr/>
        </p:nvSpPr>
        <p:spPr bwMode="auto">
          <a:xfrm rot="-5400000">
            <a:off x="2632075" y="1282701"/>
            <a:ext cx="2459037"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Biolog prediction accuracy</a:t>
            </a:r>
          </a:p>
        </p:txBody>
      </p:sp>
      <p:sp>
        <p:nvSpPr>
          <p:cNvPr id="26628" name="TextBox 10"/>
          <p:cNvSpPr txBox="1">
            <a:spLocks noChangeArrowheads="1"/>
          </p:cNvSpPr>
          <p:nvPr/>
        </p:nvSpPr>
        <p:spPr bwMode="auto">
          <a:xfrm>
            <a:off x="0" y="928688"/>
            <a:ext cx="2997200" cy="2700337"/>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cs typeface="Arial" pitchFamily="34" charset="0"/>
              </a:rPr>
              <a:t>Add transporters for Biolog nutrients if missing from models</a:t>
            </a:r>
          </a:p>
          <a:p>
            <a:pPr eaLnBrk="0">
              <a:spcBef>
                <a:spcPct val="50000"/>
              </a:spcBef>
              <a:buFont typeface="Arial" pitchFamily="34" charset="0"/>
              <a:buChar char="•"/>
            </a:pPr>
            <a:endParaRPr lang="en-US">
              <a:cs typeface="Arial" pitchFamily="34" charset="0"/>
            </a:endParaRPr>
          </a:p>
          <a:p>
            <a:pPr eaLnBrk="0">
              <a:spcBef>
                <a:spcPct val="50000"/>
              </a:spcBef>
              <a:buFont typeface="Arial" pitchFamily="34" charset="0"/>
              <a:buChar char="•"/>
            </a:pPr>
            <a:r>
              <a:rPr lang="en-US">
                <a:cs typeface="Arial" pitchFamily="34" charset="0"/>
              </a:rPr>
              <a:t>69 transporters added to each model on average</a:t>
            </a:r>
          </a:p>
          <a:p>
            <a:pPr eaLnBrk="0">
              <a:spcBef>
                <a:spcPct val="50000"/>
              </a:spcBef>
              <a:buFont typeface="Arial" pitchFamily="34" charset="0"/>
              <a:buChar char="•"/>
            </a:pPr>
            <a:endParaRPr lang="en-US">
              <a:cs typeface="Arial" pitchFamily="34" charset="0"/>
            </a:endParaRPr>
          </a:p>
          <a:p>
            <a:pPr eaLnBrk="0">
              <a:spcBef>
                <a:spcPct val="50000"/>
              </a:spcBef>
              <a:buFont typeface="Arial" pitchFamily="34" charset="0"/>
              <a:buChar char="•"/>
            </a:pPr>
            <a:r>
              <a:rPr lang="en-US">
                <a:cs typeface="Arial" pitchFamily="34" charset="0"/>
              </a:rPr>
              <a:t>Average accuracy: 70%</a:t>
            </a:r>
          </a:p>
        </p:txBody>
      </p:sp>
      <p:sp>
        <p:nvSpPr>
          <p:cNvPr id="26629" name="TextBox 11"/>
          <p:cNvSpPr txBox="1">
            <a:spLocks noChangeArrowheads="1"/>
          </p:cNvSpPr>
          <p:nvPr/>
        </p:nvSpPr>
        <p:spPr bwMode="auto">
          <a:xfrm>
            <a:off x="0" y="4427538"/>
            <a:ext cx="2997200" cy="1135062"/>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cs typeface="Arial" pitchFamily="34" charset="0"/>
              </a:rPr>
              <a:t>Accuracy unchanged: 72%</a:t>
            </a:r>
          </a:p>
          <a:p>
            <a:pPr eaLnBrk="0">
              <a:spcBef>
                <a:spcPct val="50000"/>
              </a:spcBef>
              <a:buFont typeface="Arial" pitchFamily="34" charset="0"/>
              <a:buChar char="•"/>
            </a:pPr>
            <a:endParaRPr lang="en-US">
              <a:cs typeface="Arial" pitchFamily="34" charset="0"/>
            </a:endParaRPr>
          </a:p>
          <a:p>
            <a:pPr eaLnBrk="0">
              <a:spcBef>
                <a:spcPct val="50000"/>
              </a:spcBef>
            </a:pPr>
            <a:r>
              <a:rPr lang="en-US" b="1">
                <a:cs typeface="Arial" pitchFamily="34" charset="0"/>
              </a:rPr>
              <a:t>Overall accuracy: 71%</a:t>
            </a:r>
          </a:p>
        </p:txBody>
      </p:sp>
      <p:sp>
        <p:nvSpPr>
          <p:cNvPr id="26630" name="TextBox 12"/>
          <p:cNvSpPr txBox="1">
            <a:spLocks noChangeArrowheads="1"/>
          </p:cNvSpPr>
          <p:nvPr/>
        </p:nvSpPr>
        <p:spPr bwMode="auto">
          <a:xfrm>
            <a:off x="0" y="4057650"/>
            <a:ext cx="2192338" cy="393700"/>
          </a:xfrm>
          <a:prstGeom prst="rect">
            <a:avLst/>
          </a:prstGeom>
          <a:noFill/>
          <a:ln w="9525">
            <a:noFill/>
            <a:miter lim="800000"/>
            <a:headEnd/>
            <a:tailEnd/>
          </a:ln>
        </p:spPr>
        <p:txBody>
          <a:bodyPr wrap="none" lIns="84908" tIns="42454" rIns="84908" bIns="42454">
            <a:spAutoFit/>
          </a:bodyPr>
          <a:lstStyle/>
          <a:p>
            <a:pPr eaLnBrk="0">
              <a:spcBef>
                <a:spcPct val="50000"/>
              </a:spcBef>
            </a:pPr>
            <a:r>
              <a:rPr lang="en-US" b="1">
                <a:cs typeface="Arial" pitchFamily="34" charset="0"/>
              </a:rPr>
              <a:t>Essentiality data</a:t>
            </a:r>
          </a:p>
        </p:txBody>
      </p:sp>
      <p:sp>
        <p:nvSpPr>
          <p:cNvPr id="26631" name="TextBox 13"/>
          <p:cNvSpPr txBox="1">
            <a:spLocks noChangeArrowheads="1"/>
          </p:cNvSpPr>
          <p:nvPr/>
        </p:nvSpPr>
        <p:spPr bwMode="auto">
          <a:xfrm>
            <a:off x="-7938" y="571500"/>
            <a:ext cx="2936876" cy="393700"/>
          </a:xfrm>
          <a:prstGeom prst="rect">
            <a:avLst/>
          </a:prstGeom>
          <a:noFill/>
          <a:ln w="9525">
            <a:noFill/>
            <a:miter lim="800000"/>
            <a:headEnd/>
            <a:tailEnd/>
          </a:ln>
        </p:spPr>
        <p:txBody>
          <a:bodyPr wrap="none" lIns="84908" tIns="42454" rIns="84908" bIns="42454">
            <a:spAutoFit/>
          </a:bodyPr>
          <a:lstStyle/>
          <a:p>
            <a:pPr eaLnBrk="0">
              <a:spcBef>
                <a:spcPct val="50000"/>
              </a:spcBef>
            </a:pPr>
            <a:r>
              <a:rPr lang="en-US" b="1">
                <a:cs typeface="Arial" pitchFamily="34" charset="0"/>
              </a:rPr>
              <a:t>Biolog phenotype data</a:t>
            </a:r>
          </a:p>
        </p:txBody>
      </p:sp>
      <p:pic>
        <p:nvPicPr>
          <p:cNvPr id="26633" name="Picture 2"/>
          <p:cNvPicPr>
            <a:picLocks noChangeAspect="1" noChangeArrowheads="1"/>
          </p:cNvPicPr>
          <p:nvPr/>
        </p:nvPicPr>
        <p:blipFill>
          <a:blip r:embed="rId2"/>
          <a:srcRect/>
          <a:stretch>
            <a:fillRect/>
          </a:stretch>
        </p:blipFill>
        <p:spPr bwMode="auto">
          <a:xfrm>
            <a:off x="4057650" y="3505200"/>
            <a:ext cx="4267200" cy="3098800"/>
          </a:xfrm>
          <a:prstGeom prst="rect">
            <a:avLst/>
          </a:prstGeom>
          <a:noFill/>
          <a:ln w="9525">
            <a:noFill/>
            <a:miter lim="800000"/>
            <a:headEnd/>
            <a:tailEnd/>
          </a:ln>
        </p:spPr>
      </p:pic>
      <p:sp>
        <p:nvSpPr>
          <p:cNvPr id="26634" name="Rectangle 14"/>
          <p:cNvSpPr>
            <a:spLocks noChangeArrowheads="1"/>
          </p:cNvSpPr>
          <p:nvPr/>
        </p:nvSpPr>
        <p:spPr bwMode="auto">
          <a:xfrm>
            <a:off x="4781550" y="37338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35" name="Rectangle 15"/>
          <p:cNvSpPr>
            <a:spLocks noChangeArrowheads="1"/>
          </p:cNvSpPr>
          <p:nvPr/>
        </p:nvSpPr>
        <p:spPr bwMode="auto">
          <a:xfrm>
            <a:off x="5033963" y="3397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36" name="Rectangle 16"/>
          <p:cNvSpPr>
            <a:spLocks noChangeArrowheads="1"/>
          </p:cNvSpPr>
          <p:nvPr/>
        </p:nvSpPr>
        <p:spPr bwMode="auto">
          <a:xfrm>
            <a:off x="5295900" y="36258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37" name="Rectangle 17"/>
          <p:cNvSpPr>
            <a:spLocks noChangeArrowheads="1"/>
          </p:cNvSpPr>
          <p:nvPr/>
        </p:nvSpPr>
        <p:spPr bwMode="auto">
          <a:xfrm>
            <a:off x="5543550" y="37274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38" name="Rectangle 18"/>
          <p:cNvSpPr>
            <a:spLocks noChangeArrowheads="1"/>
          </p:cNvSpPr>
          <p:nvPr/>
        </p:nvSpPr>
        <p:spPr bwMode="auto">
          <a:xfrm>
            <a:off x="5794375" y="38036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39" name="Rectangle 19"/>
          <p:cNvSpPr>
            <a:spLocks noChangeArrowheads="1"/>
          </p:cNvSpPr>
          <p:nvPr/>
        </p:nvSpPr>
        <p:spPr bwMode="auto">
          <a:xfrm>
            <a:off x="6053138" y="34798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0" name="Rectangle 20"/>
          <p:cNvSpPr>
            <a:spLocks noChangeArrowheads="1"/>
          </p:cNvSpPr>
          <p:nvPr/>
        </p:nvSpPr>
        <p:spPr bwMode="auto">
          <a:xfrm>
            <a:off x="6305550" y="34861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1" name="Rectangle 21"/>
          <p:cNvSpPr>
            <a:spLocks noChangeArrowheads="1"/>
          </p:cNvSpPr>
          <p:nvPr/>
        </p:nvSpPr>
        <p:spPr bwMode="auto">
          <a:xfrm>
            <a:off x="6559550" y="34607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2" name="Rectangle 22"/>
          <p:cNvSpPr>
            <a:spLocks noChangeArrowheads="1"/>
          </p:cNvSpPr>
          <p:nvPr/>
        </p:nvSpPr>
        <p:spPr bwMode="auto">
          <a:xfrm>
            <a:off x="6819900" y="3255963"/>
            <a:ext cx="152400" cy="776287"/>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3" name="Rectangle 23"/>
          <p:cNvSpPr>
            <a:spLocks noChangeArrowheads="1"/>
          </p:cNvSpPr>
          <p:nvPr/>
        </p:nvSpPr>
        <p:spPr bwMode="auto">
          <a:xfrm>
            <a:off x="7072313" y="33845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4" name="Rectangle 24"/>
          <p:cNvSpPr>
            <a:spLocks noChangeArrowheads="1"/>
          </p:cNvSpPr>
          <p:nvPr/>
        </p:nvSpPr>
        <p:spPr bwMode="auto">
          <a:xfrm>
            <a:off x="7327900" y="32512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5" name="Rectangle 25"/>
          <p:cNvSpPr>
            <a:spLocks noChangeArrowheads="1"/>
          </p:cNvSpPr>
          <p:nvPr/>
        </p:nvSpPr>
        <p:spPr bwMode="auto">
          <a:xfrm>
            <a:off x="7593013" y="3270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6" name="Rectangle 26"/>
          <p:cNvSpPr>
            <a:spLocks noChangeArrowheads="1"/>
          </p:cNvSpPr>
          <p:nvPr/>
        </p:nvSpPr>
        <p:spPr bwMode="auto">
          <a:xfrm>
            <a:off x="7835900" y="32321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47" name="Rectangle 27"/>
          <p:cNvSpPr>
            <a:spLocks noChangeArrowheads="1"/>
          </p:cNvSpPr>
          <p:nvPr/>
        </p:nvSpPr>
        <p:spPr bwMode="auto">
          <a:xfrm>
            <a:off x="8089900" y="31686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pic>
        <p:nvPicPr>
          <p:cNvPr id="26648" name="Picture 3"/>
          <p:cNvPicPr>
            <a:picLocks noChangeAspect="1" noChangeArrowheads="1"/>
          </p:cNvPicPr>
          <p:nvPr/>
        </p:nvPicPr>
        <p:blipFill>
          <a:blip r:embed="rId3"/>
          <a:srcRect/>
          <a:stretch>
            <a:fillRect/>
          </a:stretch>
        </p:blipFill>
        <p:spPr bwMode="auto">
          <a:xfrm>
            <a:off x="4048125" y="609600"/>
            <a:ext cx="4333875" cy="3148013"/>
          </a:xfrm>
          <a:prstGeom prst="rect">
            <a:avLst/>
          </a:prstGeom>
          <a:noFill/>
          <a:ln w="9525">
            <a:noFill/>
            <a:miter lim="800000"/>
            <a:headEnd/>
            <a:tailEnd/>
          </a:ln>
        </p:spPr>
      </p:pic>
      <p:sp>
        <p:nvSpPr>
          <p:cNvPr id="26649" name="Rectangle 29"/>
          <p:cNvSpPr>
            <a:spLocks noChangeArrowheads="1"/>
          </p:cNvSpPr>
          <p:nvPr/>
        </p:nvSpPr>
        <p:spPr bwMode="auto">
          <a:xfrm>
            <a:off x="4786313" y="6318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0" name="Rectangle 30"/>
          <p:cNvSpPr>
            <a:spLocks noChangeArrowheads="1"/>
          </p:cNvSpPr>
          <p:nvPr/>
        </p:nvSpPr>
        <p:spPr bwMode="auto">
          <a:xfrm>
            <a:off x="5038725" y="7620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1" name="Rectangle 31"/>
          <p:cNvSpPr>
            <a:spLocks noChangeArrowheads="1"/>
          </p:cNvSpPr>
          <p:nvPr/>
        </p:nvSpPr>
        <p:spPr bwMode="auto">
          <a:xfrm>
            <a:off x="5305425" y="7810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2" name="Rectangle 32"/>
          <p:cNvSpPr>
            <a:spLocks noChangeArrowheads="1"/>
          </p:cNvSpPr>
          <p:nvPr/>
        </p:nvSpPr>
        <p:spPr bwMode="auto">
          <a:xfrm>
            <a:off x="5562600" y="603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3" name="Rectangle 33"/>
          <p:cNvSpPr>
            <a:spLocks noChangeArrowheads="1"/>
          </p:cNvSpPr>
          <p:nvPr/>
        </p:nvSpPr>
        <p:spPr bwMode="auto">
          <a:xfrm>
            <a:off x="5819775" y="4254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4" name="Rectangle 34"/>
          <p:cNvSpPr>
            <a:spLocks noChangeArrowheads="1"/>
          </p:cNvSpPr>
          <p:nvPr/>
        </p:nvSpPr>
        <p:spPr bwMode="auto">
          <a:xfrm>
            <a:off x="6072188" y="7620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5" name="Rectangle 35"/>
          <p:cNvSpPr>
            <a:spLocks noChangeArrowheads="1"/>
          </p:cNvSpPr>
          <p:nvPr/>
        </p:nvSpPr>
        <p:spPr bwMode="auto">
          <a:xfrm>
            <a:off x="6329363" y="5572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6" name="Rectangle 36"/>
          <p:cNvSpPr>
            <a:spLocks noChangeArrowheads="1"/>
          </p:cNvSpPr>
          <p:nvPr/>
        </p:nvSpPr>
        <p:spPr bwMode="auto">
          <a:xfrm>
            <a:off x="6596063" y="5953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7" name="Rectangle 37"/>
          <p:cNvSpPr>
            <a:spLocks noChangeArrowheads="1"/>
          </p:cNvSpPr>
          <p:nvPr/>
        </p:nvSpPr>
        <p:spPr bwMode="auto">
          <a:xfrm>
            <a:off x="6858000" y="565150"/>
            <a:ext cx="152400" cy="776288"/>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8" name="Rectangle 38"/>
          <p:cNvSpPr>
            <a:spLocks noChangeArrowheads="1"/>
          </p:cNvSpPr>
          <p:nvPr/>
        </p:nvSpPr>
        <p:spPr bwMode="auto">
          <a:xfrm>
            <a:off x="7110413" y="2746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59" name="Rectangle 39"/>
          <p:cNvSpPr>
            <a:spLocks noChangeArrowheads="1"/>
          </p:cNvSpPr>
          <p:nvPr/>
        </p:nvSpPr>
        <p:spPr bwMode="auto">
          <a:xfrm>
            <a:off x="7377113" y="3778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60" name="Rectangle 40"/>
          <p:cNvSpPr>
            <a:spLocks noChangeArrowheads="1"/>
          </p:cNvSpPr>
          <p:nvPr/>
        </p:nvSpPr>
        <p:spPr bwMode="auto">
          <a:xfrm>
            <a:off x="7624763" y="4810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61" name="Rectangle 41"/>
          <p:cNvSpPr>
            <a:spLocks noChangeArrowheads="1"/>
          </p:cNvSpPr>
          <p:nvPr/>
        </p:nvSpPr>
        <p:spPr bwMode="auto">
          <a:xfrm>
            <a:off x="7905750" y="3444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6662" name="Rectangle 42"/>
          <p:cNvSpPr>
            <a:spLocks noChangeArrowheads="1"/>
          </p:cNvSpPr>
          <p:nvPr/>
        </p:nvSpPr>
        <p:spPr bwMode="auto">
          <a:xfrm>
            <a:off x="8153400" y="4460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13" name="Title 1"/>
          <p:cNvSpPr txBox="1">
            <a:spLocks/>
          </p:cNvSpPr>
          <p:nvPr/>
        </p:nvSpPr>
        <p:spPr>
          <a:xfrm>
            <a:off x="457200" y="152400"/>
            <a:ext cx="8228013" cy="485775"/>
          </a:xfrm>
          <a:prstGeom prst="rect">
            <a:avLst/>
          </a:prstGeom>
        </p:spPr>
        <p:txBody>
          <a:bodyPr/>
          <a:lstStyle/>
          <a:p>
            <a:pPr algn="ctr">
              <a:defRPr/>
            </a:pPr>
            <a:r>
              <a:rPr lang="en-US" sz="2600" kern="0" dirty="0">
                <a:latin typeface="+mj-lt"/>
                <a:ea typeface="+mj-ea"/>
                <a:cs typeface="+mj-cs"/>
              </a:rPr>
              <a:t>Biolog Consistency Analysis</a:t>
            </a:r>
          </a:p>
        </p:txBody>
      </p:sp>
      <p:sp>
        <p:nvSpPr>
          <p:cNvPr id="40"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409603" name="AutoShape 3"/>
          <p:cNvSpPr>
            <a:spLocks noChangeAspect="1" noChangeArrowheads="1" noTextEdit="1"/>
          </p:cNvSpPr>
          <p:nvPr/>
        </p:nvSpPr>
        <p:spPr bwMode="auto">
          <a:xfrm>
            <a:off x="84138" y="569913"/>
            <a:ext cx="8958262" cy="61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266"/>
          <p:cNvGrpSpPr>
            <a:grpSpLocks/>
          </p:cNvGrpSpPr>
          <p:nvPr/>
        </p:nvGrpSpPr>
        <p:grpSpPr bwMode="auto">
          <a:xfrm>
            <a:off x="315913" y="4160838"/>
            <a:ext cx="2000250" cy="1160462"/>
            <a:chOff x="199" y="2621"/>
            <a:chExt cx="1260" cy="731"/>
          </a:xfrm>
        </p:grpSpPr>
        <p:grpSp>
          <p:nvGrpSpPr>
            <p:cNvPr id="3" name="Group 205"/>
            <p:cNvGrpSpPr>
              <a:grpSpLocks/>
            </p:cNvGrpSpPr>
            <p:nvPr/>
          </p:nvGrpSpPr>
          <p:grpSpPr bwMode="auto">
            <a:xfrm>
              <a:off x="211" y="2792"/>
              <a:ext cx="1248" cy="446"/>
              <a:chOff x="211" y="2792"/>
              <a:chExt cx="1248" cy="446"/>
            </a:xfrm>
          </p:grpSpPr>
          <p:sp>
            <p:nvSpPr>
              <p:cNvPr id="409605" name="Rectangle 5"/>
              <p:cNvSpPr>
                <a:spLocks noChangeArrowheads="1"/>
              </p:cNvSpPr>
              <p:nvPr/>
            </p:nvSpPr>
            <p:spPr bwMode="auto">
              <a:xfrm>
                <a:off x="48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06" name="Freeform 6"/>
              <p:cNvSpPr>
                <a:spLocks noEditPoints="1"/>
              </p:cNvSpPr>
              <p:nvPr/>
            </p:nvSpPr>
            <p:spPr bwMode="auto">
              <a:xfrm>
                <a:off x="48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7" name="Freeform 7"/>
              <p:cNvSpPr>
                <a:spLocks/>
              </p:cNvSpPr>
              <p:nvPr/>
            </p:nvSpPr>
            <p:spPr bwMode="auto">
              <a:xfrm>
                <a:off x="487"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8" name="Freeform 8"/>
              <p:cNvSpPr>
                <a:spLocks noEditPoints="1"/>
              </p:cNvSpPr>
              <p:nvPr/>
            </p:nvSpPr>
            <p:spPr bwMode="auto">
              <a:xfrm>
                <a:off x="484"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9" name="Freeform 9"/>
              <p:cNvSpPr>
                <a:spLocks/>
              </p:cNvSpPr>
              <p:nvPr/>
            </p:nvSpPr>
            <p:spPr bwMode="auto">
              <a:xfrm>
                <a:off x="511"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0" name="Freeform 10"/>
              <p:cNvSpPr>
                <a:spLocks noEditPoints="1"/>
              </p:cNvSpPr>
              <p:nvPr/>
            </p:nvSpPr>
            <p:spPr bwMode="auto">
              <a:xfrm>
                <a:off x="508"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1" name="Freeform 11"/>
              <p:cNvSpPr>
                <a:spLocks/>
              </p:cNvSpPr>
              <p:nvPr/>
            </p:nvSpPr>
            <p:spPr bwMode="auto">
              <a:xfrm>
                <a:off x="541"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2" name="Freeform 12"/>
              <p:cNvSpPr>
                <a:spLocks noEditPoints="1"/>
              </p:cNvSpPr>
              <p:nvPr/>
            </p:nvSpPr>
            <p:spPr bwMode="auto">
              <a:xfrm>
                <a:off x="538"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3" name="Freeform 13"/>
              <p:cNvSpPr>
                <a:spLocks/>
              </p:cNvSpPr>
              <p:nvPr/>
            </p:nvSpPr>
            <p:spPr bwMode="auto">
              <a:xfrm>
                <a:off x="57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4" name="Freeform 14"/>
              <p:cNvSpPr>
                <a:spLocks noEditPoints="1"/>
              </p:cNvSpPr>
              <p:nvPr/>
            </p:nvSpPr>
            <p:spPr bwMode="auto">
              <a:xfrm>
                <a:off x="56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5" name="Freeform 15"/>
              <p:cNvSpPr>
                <a:spLocks/>
              </p:cNvSpPr>
              <p:nvPr/>
            </p:nvSpPr>
            <p:spPr bwMode="auto">
              <a:xfrm>
                <a:off x="60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6" name="Freeform 16"/>
              <p:cNvSpPr>
                <a:spLocks noEditPoints="1"/>
              </p:cNvSpPr>
              <p:nvPr/>
            </p:nvSpPr>
            <p:spPr bwMode="auto">
              <a:xfrm>
                <a:off x="59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7" name="Freeform 17"/>
              <p:cNvSpPr>
                <a:spLocks/>
              </p:cNvSpPr>
              <p:nvPr/>
            </p:nvSpPr>
            <p:spPr bwMode="auto">
              <a:xfrm>
                <a:off x="63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8" name="Freeform 18"/>
              <p:cNvSpPr>
                <a:spLocks noEditPoints="1"/>
              </p:cNvSpPr>
              <p:nvPr/>
            </p:nvSpPr>
            <p:spPr bwMode="auto">
              <a:xfrm>
                <a:off x="62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9" name="Freeform 19"/>
              <p:cNvSpPr>
                <a:spLocks/>
              </p:cNvSpPr>
              <p:nvPr/>
            </p:nvSpPr>
            <p:spPr bwMode="auto">
              <a:xfrm>
                <a:off x="487"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0" name="Freeform 20"/>
              <p:cNvSpPr>
                <a:spLocks noEditPoints="1"/>
              </p:cNvSpPr>
              <p:nvPr/>
            </p:nvSpPr>
            <p:spPr bwMode="auto">
              <a:xfrm>
                <a:off x="484"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1" name="Freeform 21"/>
              <p:cNvSpPr>
                <a:spLocks/>
              </p:cNvSpPr>
              <p:nvPr/>
            </p:nvSpPr>
            <p:spPr bwMode="auto">
              <a:xfrm>
                <a:off x="511"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2" name="Freeform 22"/>
              <p:cNvSpPr>
                <a:spLocks noEditPoints="1"/>
              </p:cNvSpPr>
              <p:nvPr/>
            </p:nvSpPr>
            <p:spPr bwMode="auto">
              <a:xfrm>
                <a:off x="508"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3" name="Freeform 23"/>
              <p:cNvSpPr>
                <a:spLocks/>
              </p:cNvSpPr>
              <p:nvPr/>
            </p:nvSpPr>
            <p:spPr bwMode="auto">
              <a:xfrm>
                <a:off x="541"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4" name="Freeform 24"/>
              <p:cNvSpPr>
                <a:spLocks noEditPoints="1"/>
              </p:cNvSpPr>
              <p:nvPr/>
            </p:nvSpPr>
            <p:spPr bwMode="auto">
              <a:xfrm>
                <a:off x="538"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5" name="Freeform 25"/>
              <p:cNvSpPr>
                <a:spLocks/>
              </p:cNvSpPr>
              <p:nvPr/>
            </p:nvSpPr>
            <p:spPr bwMode="auto">
              <a:xfrm>
                <a:off x="57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6" name="Freeform 26"/>
              <p:cNvSpPr>
                <a:spLocks noEditPoints="1"/>
              </p:cNvSpPr>
              <p:nvPr/>
            </p:nvSpPr>
            <p:spPr bwMode="auto">
              <a:xfrm>
                <a:off x="56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7" name="Freeform 27"/>
              <p:cNvSpPr>
                <a:spLocks/>
              </p:cNvSpPr>
              <p:nvPr/>
            </p:nvSpPr>
            <p:spPr bwMode="auto">
              <a:xfrm>
                <a:off x="60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8" name="Freeform 28"/>
              <p:cNvSpPr>
                <a:spLocks noEditPoints="1"/>
              </p:cNvSpPr>
              <p:nvPr/>
            </p:nvSpPr>
            <p:spPr bwMode="auto">
              <a:xfrm>
                <a:off x="59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9" name="Freeform 29"/>
              <p:cNvSpPr>
                <a:spLocks/>
              </p:cNvSpPr>
              <p:nvPr/>
            </p:nvSpPr>
            <p:spPr bwMode="auto">
              <a:xfrm>
                <a:off x="63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0" name="Freeform 30"/>
              <p:cNvSpPr>
                <a:spLocks noEditPoints="1"/>
              </p:cNvSpPr>
              <p:nvPr/>
            </p:nvSpPr>
            <p:spPr bwMode="auto">
              <a:xfrm>
                <a:off x="62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1" name="Rectangle 31"/>
              <p:cNvSpPr>
                <a:spLocks noChangeArrowheads="1"/>
              </p:cNvSpPr>
              <p:nvPr/>
            </p:nvSpPr>
            <p:spPr bwMode="auto">
              <a:xfrm>
                <a:off x="51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2" name="Freeform 32"/>
              <p:cNvSpPr>
                <a:spLocks noEditPoints="1"/>
              </p:cNvSpPr>
              <p:nvPr/>
            </p:nvSpPr>
            <p:spPr bwMode="auto">
              <a:xfrm>
                <a:off x="51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3" name="Rectangle 33"/>
              <p:cNvSpPr>
                <a:spLocks noChangeArrowheads="1"/>
              </p:cNvSpPr>
              <p:nvPr/>
            </p:nvSpPr>
            <p:spPr bwMode="auto">
              <a:xfrm>
                <a:off x="547"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4" name="Freeform 34"/>
              <p:cNvSpPr>
                <a:spLocks noEditPoints="1"/>
              </p:cNvSpPr>
              <p:nvPr/>
            </p:nvSpPr>
            <p:spPr bwMode="auto">
              <a:xfrm>
                <a:off x="544"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5" name="Rectangle 35"/>
              <p:cNvSpPr>
                <a:spLocks noChangeArrowheads="1"/>
              </p:cNvSpPr>
              <p:nvPr/>
            </p:nvSpPr>
            <p:spPr bwMode="auto">
              <a:xfrm>
                <a:off x="57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6" name="Freeform 36"/>
              <p:cNvSpPr>
                <a:spLocks noEditPoints="1"/>
              </p:cNvSpPr>
              <p:nvPr/>
            </p:nvSpPr>
            <p:spPr bwMode="auto">
              <a:xfrm>
                <a:off x="57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7" name="Rectangle 37"/>
              <p:cNvSpPr>
                <a:spLocks noChangeArrowheads="1"/>
              </p:cNvSpPr>
              <p:nvPr/>
            </p:nvSpPr>
            <p:spPr bwMode="auto">
              <a:xfrm>
                <a:off x="60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8" name="Freeform 38"/>
              <p:cNvSpPr>
                <a:spLocks noEditPoints="1"/>
              </p:cNvSpPr>
              <p:nvPr/>
            </p:nvSpPr>
            <p:spPr bwMode="auto">
              <a:xfrm>
                <a:off x="60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9" name="Rectangle 39"/>
              <p:cNvSpPr>
                <a:spLocks noChangeArrowheads="1"/>
              </p:cNvSpPr>
              <p:nvPr/>
            </p:nvSpPr>
            <p:spPr bwMode="auto">
              <a:xfrm>
                <a:off x="63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0" name="Freeform 40"/>
              <p:cNvSpPr>
                <a:spLocks noEditPoints="1"/>
              </p:cNvSpPr>
              <p:nvPr/>
            </p:nvSpPr>
            <p:spPr bwMode="auto">
              <a:xfrm>
                <a:off x="63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1" name="Freeform 41"/>
              <p:cNvSpPr>
                <a:spLocks/>
              </p:cNvSpPr>
              <p:nvPr/>
            </p:nvSpPr>
            <p:spPr bwMode="auto">
              <a:xfrm>
                <a:off x="638" y="2812"/>
                <a:ext cx="55"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2" name="Freeform 42"/>
              <p:cNvSpPr>
                <a:spLocks noEditPoints="1"/>
              </p:cNvSpPr>
              <p:nvPr/>
            </p:nvSpPr>
            <p:spPr bwMode="auto">
              <a:xfrm>
                <a:off x="631" y="2805"/>
                <a:ext cx="71"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3" name="Rectangle 43"/>
              <p:cNvSpPr>
                <a:spLocks noChangeArrowheads="1"/>
              </p:cNvSpPr>
              <p:nvPr/>
            </p:nvSpPr>
            <p:spPr bwMode="auto">
              <a:xfrm>
                <a:off x="753"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4" name="Freeform 44"/>
              <p:cNvSpPr>
                <a:spLocks noEditPoints="1"/>
              </p:cNvSpPr>
              <p:nvPr/>
            </p:nvSpPr>
            <p:spPr bwMode="auto">
              <a:xfrm>
                <a:off x="750"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5" name="Freeform 45"/>
              <p:cNvSpPr>
                <a:spLocks/>
              </p:cNvSpPr>
              <p:nvPr/>
            </p:nvSpPr>
            <p:spPr bwMode="auto">
              <a:xfrm>
                <a:off x="753" y="2824"/>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6" name="Freeform 46"/>
              <p:cNvSpPr>
                <a:spLocks noEditPoints="1"/>
              </p:cNvSpPr>
              <p:nvPr/>
            </p:nvSpPr>
            <p:spPr bwMode="auto">
              <a:xfrm>
                <a:off x="750" y="2821"/>
                <a:ext cx="31"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7" name="Freeform 47"/>
              <p:cNvSpPr>
                <a:spLocks/>
              </p:cNvSpPr>
              <p:nvPr/>
            </p:nvSpPr>
            <p:spPr bwMode="auto">
              <a:xfrm>
                <a:off x="77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8" name="Freeform 48"/>
              <p:cNvSpPr>
                <a:spLocks noEditPoints="1"/>
              </p:cNvSpPr>
              <p:nvPr/>
            </p:nvSpPr>
            <p:spPr bwMode="auto">
              <a:xfrm>
                <a:off x="77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9" name="Freeform 49"/>
              <p:cNvSpPr>
                <a:spLocks/>
              </p:cNvSpPr>
              <p:nvPr/>
            </p:nvSpPr>
            <p:spPr bwMode="auto">
              <a:xfrm>
                <a:off x="80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0" name="Freeform 50"/>
              <p:cNvSpPr>
                <a:spLocks noEditPoints="1"/>
              </p:cNvSpPr>
              <p:nvPr/>
            </p:nvSpPr>
            <p:spPr bwMode="auto">
              <a:xfrm>
                <a:off x="80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1" name="Freeform 51"/>
              <p:cNvSpPr>
                <a:spLocks/>
              </p:cNvSpPr>
              <p:nvPr/>
            </p:nvSpPr>
            <p:spPr bwMode="auto">
              <a:xfrm>
                <a:off x="83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2" name="Freeform 52"/>
              <p:cNvSpPr>
                <a:spLocks noEditPoints="1"/>
              </p:cNvSpPr>
              <p:nvPr/>
            </p:nvSpPr>
            <p:spPr bwMode="auto">
              <a:xfrm>
                <a:off x="83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3" name="Freeform 53"/>
              <p:cNvSpPr>
                <a:spLocks/>
              </p:cNvSpPr>
              <p:nvPr/>
            </p:nvSpPr>
            <p:spPr bwMode="auto">
              <a:xfrm>
                <a:off x="868"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4" name="Freeform 54"/>
              <p:cNvSpPr>
                <a:spLocks noEditPoints="1"/>
              </p:cNvSpPr>
              <p:nvPr/>
            </p:nvSpPr>
            <p:spPr bwMode="auto">
              <a:xfrm>
                <a:off x="865"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5" name="Freeform 55"/>
              <p:cNvSpPr>
                <a:spLocks/>
              </p:cNvSpPr>
              <p:nvPr/>
            </p:nvSpPr>
            <p:spPr bwMode="auto">
              <a:xfrm>
                <a:off x="89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6" name="Freeform 56"/>
              <p:cNvSpPr>
                <a:spLocks noEditPoints="1"/>
              </p:cNvSpPr>
              <p:nvPr/>
            </p:nvSpPr>
            <p:spPr bwMode="auto">
              <a:xfrm>
                <a:off x="89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7" name="Freeform 57"/>
              <p:cNvSpPr>
                <a:spLocks/>
              </p:cNvSpPr>
              <p:nvPr/>
            </p:nvSpPr>
            <p:spPr bwMode="auto">
              <a:xfrm>
                <a:off x="753" y="3011"/>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8" name="Freeform 58"/>
              <p:cNvSpPr>
                <a:spLocks noEditPoints="1"/>
              </p:cNvSpPr>
              <p:nvPr/>
            </p:nvSpPr>
            <p:spPr bwMode="auto">
              <a:xfrm>
                <a:off x="750" y="3008"/>
                <a:ext cx="31"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9" name="Freeform 59"/>
              <p:cNvSpPr>
                <a:spLocks/>
              </p:cNvSpPr>
              <p:nvPr/>
            </p:nvSpPr>
            <p:spPr bwMode="auto">
              <a:xfrm>
                <a:off x="77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0" name="Freeform 60"/>
              <p:cNvSpPr>
                <a:spLocks noEditPoints="1"/>
              </p:cNvSpPr>
              <p:nvPr/>
            </p:nvSpPr>
            <p:spPr bwMode="auto">
              <a:xfrm>
                <a:off x="77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1" name="Freeform 61"/>
              <p:cNvSpPr>
                <a:spLocks/>
              </p:cNvSpPr>
              <p:nvPr/>
            </p:nvSpPr>
            <p:spPr bwMode="auto">
              <a:xfrm>
                <a:off x="80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2" name="Freeform 62"/>
              <p:cNvSpPr>
                <a:spLocks noEditPoints="1"/>
              </p:cNvSpPr>
              <p:nvPr/>
            </p:nvSpPr>
            <p:spPr bwMode="auto">
              <a:xfrm>
                <a:off x="80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3" name="Freeform 63"/>
              <p:cNvSpPr>
                <a:spLocks/>
              </p:cNvSpPr>
              <p:nvPr/>
            </p:nvSpPr>
            <p:spPr bwMode="auto">
              <a:xfrm>
                <a:off x="83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4" name="Freeform 64"/>
              <p:cNvSpPr>
                <a:spLocks noEditPoints="1"/>
              </p:cNvSpPr>
              <p:nvPr/>
            </p:nvSpPr>
            <p:spPr bwMode="auto">
              <a:xfrm>
                <a:off x="83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5" name="Freeform 65"/>
              <p:cNvSpPr>
                <a:spLocks/>
              </p:cNvSpPr>
              <p:nvPr/>
            </p:nvSpPr>
            <p:spPr bwMode="auto">
              <a:xfrm>
                <a:off x="868"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6" name="Freeform 66"/>
              <p:cNvSpPr>
                <a:spLocks noEditPoints="1"/>
              </p:cNvSpPr>
              <p:nvPr/>
            </p:nvSpPr>
            <p:spPr bwMode="auto">
              <a:xfrm>
                <a:off x="865"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7" name="Freeform 67"/>
              <p:cNvSpPr>
                <a:spLocks/>
              </p:cNvSpPr>
              <p:nvPr/>
            </p:nvSpPr>
            <p:spPr bwMode="auto">
              <a:xfrm>
                <a:off x="89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8" name="Freeform 68"/>
              <p:cNvSpPr>
                <a:spLocks noEditPoints="1"/>
              </p:cNvSpPr>
              <p:nvPr/>
            </p:nvSpPr>
            <p:spPr bwMode="auto">
              <a:xfrm>
                <a:off x="89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9" name="Rectangle 69"/>
              <p:cNvSpPr>
                <a:spLocks noChangeArrowheads="1"/>
              </p:cNvSpPr>
              <p:nvPr/>
            </p:nvSpPr>
            <p:spPr bwMode="auto">
              <a:xfrm>
                <a:off x="78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0" name="Freeform 70"/>
              <p:cNvSpPr>
                <a:spLocks noEditPoints="1"/>
              </p:cNvSpPr>
              <p:nvPr/>
            </p:nvSpPr>
            <p:spPr bwMode="auto">
              <a:xfrm>
                <a:off x="78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1" name="Rectangle 71"/>
              <p:cNvSpPr>
                <a:spLocks noChangeArrowheads="1"/>
              </p:cNvSpPr>
              <p:nvPr/>
            </p:nvSpPr>
            <p:spPr bwMode="auto">
              <a:xfrm>
                <a:off x="81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2" name="Freeform 72"/>
              <p:cNvSpPr>
                <a:spLocks noEditPoints="1"/>
              </p:cNvSpPr>
              <p:nvPr/>
            </p:nvSpPr>
            <p:spPr bwMode="auto">
              <a:xfrm>
                <a:off x="81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3" name="Rectangle 73"/>
              <p:cNvSpPr>
                <a:spLocks noChangeArrowheads="1"/>
              </p:cNvSpPr>
              <p:nvPr/>
            </p:nvSpPr>
            <p:spPr bwMode="auto">
              <a:xfrm>
                <a:off x="84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4" name="Freeform 74"/>
              <p:cNvSpPr>
                <a:spLocks noEditPoints="1"/>
              </p:cNvSpPr>
              <p:nvPr/>
            </p:nvSpPr>
            <p:spPr bwMode="auto">
              <a:xfrm>
                <a:off x="84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5" name="Rectangle 75"/>
              <p:cNvSpPr>
                <a:spLocks noChangeArrowheads="1"/>
              </p:cNvSpPr>
              <p:nvPr/>
            </p:nvSpPr>
            <p:spPr bwMode="auto">
              <a:xfrm>
                <a:off x="874"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6" name="Freeform 76"/>
              <p:cNvSpPr>
                <a:spLocks noEditPoints="1"/>
              </p:cNvSpPr>
              <p:nvPr/>
            </p:nvSpPr>
            <p:spPr bwMode="auto">
              <a:xfrm>
                <a:off x="871"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7" name="Rectangle 77"/>
              <p:cNvSpPr>
                <a:spLocks noChangeArrowheads="1"/>
              </p:cNvSpPr>
              <p:nvPr/>
            </p:nvSpPr>
            <p:spPr bwMode="auto">
              <a:xfrm>
                <a:off x="905"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8" name="Freeform 78"/>
              <p:cNvSpPr>
                <a:spLocks noEditPoints="1"/>
              </p:cNvSpPr>
              <p:nvPr/>
            </p:nvSpPr>
            <p:spPr bwMode="auto">
              <a:xfrm>
                <a:off x="902"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9" name="Freeform 79"/>
              <p:cNvSpPr>
                <a:spLocks/>
              </p:cNvSpPr>
              <p:nvPr/>
            </p:nvSpPr>
            <p:spPr bwMode="auto">
              <a:xfrm>
                <a:off x="717"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0" name="Freeform 80"/>
              <p:cNvSpPr>
                <a:spLocks noEditPoints="1"/>
              </p:cNvSpPr>
              <p:nvPr/>
            </p:nvSpPr>
            <p:spPr bwMode="auto">
              <a:xfrm>
                <a:off x="708"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1" name="Rectangle 81"/>
              <p:cNvSpPr>
                <a:spLocks noChangeArrowheads="1"/>
              </p:cNvSpPr>
              <p:nvPr/>
            </p:nvSpPr>
            <p:spPr bwMode="auto">
              <a:xfrm>
                <a:off x="10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82" name="Freeform 82"/>
              <p:cNvSpPr>
                <a:spLocks noEditPoints="1"/>
              </p:cNvSpPr>
              <p:nvPr/>
            </p:nvSpPr>
            <p:spPr bwMode="auto">
              <a:xfrm>
                <a:off x="10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3" name="Freeform 83"/>
              <p:cNvSpPr>
                <a:spLocks/>
              </p:cNvSpPr>
              <p:nvPr/>
            </p:nvSpPr>
            <p:spPr bwMode="auto">
              <a:xfrm>
                <a:off x="10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4" name="Freeform 84"/>
              <p:cNvSpPr>
                <a:spLocks noEditPoints="1"/>
              </p:cNvSpPr>
              <p:nvPr/>
            </p:nvSpPr>
            <p:spPr bwMode="auto">
              <a:xfrm>
                <a:off x="10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5" name="Freeform 85"/>
              <p:cNvSpPr>
                <a:spLocks/>
              </p:cNvSpPr>
              <p:nvPr/>
            </p:nvSpPr>
            <p:spPr bwMode="auto">
              <a:xfrm>
                <a:off x="104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6" name="Freeform 86"/>
              <p:cNvSpPr>
                <a:spLocks noEditPoints="1"/>
              </p:cNvSpPr>
              <p:nvPr/>
            </p:nvSpPr>
            <p:spPr bwMode="auto">
              <a:xfrm>
                <a:off x="104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7" name="Freeform 87"/>
              <p:cNvSpPr>
                <a:spLocks/>
              </p:cNvSpPr>
              <p:nvPr/>
            </p:nvSpPr>
            <p:spPr bwMode="auto">
              <a:xfrm>
                <a:off x="107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8" name="Freeform 88"/>
              <p:cNvSpPr>
                <a:spLocks noEditPoints="1"/>
              </p:cNvSpPr>
              <p:nvPr/>
            </p:nvSpPr>
            <p:spPr bwMode="auto">
              <a:xfrm>
                <a:off x="107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9" name="Freeform 89"/>
              <p:cNvSpPr>
                <a:spLocks/>
              </p:cNvSpPr>
              <p:nvPr/>
            </p:nvSpPr>
            <p:spPr bwMode="auto">
              <a:xfrm>
                <a:off x="1105"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0" name="Freeform 90"/>
              <p:cNvSpPr>
                <a:spLocks noEditPoints="1"/>
              </p:cNvSpPr>
              <p:nvPr/>
            </p:nvSpPr>
            <p:spPr bwMode="auto">
              <a:xfrm>
                <a:off x="1102"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1" name="Freeform 91"/>
              <p:cNvSpPr>
                <a:spLocks/>
              </p:cNvSpPr>
              <p:nvPr/>
            </p:nvSpPr>
            <p:spPr bwMode="auto">
              <a:xfrm>
                <a:off x="112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2" name="Freeform 92"/>
              <p:cNvSpPr>
                <a:spLocks noEditPoints="1"/>
              </p:cNvSpPr>
              <p:nvPr/>
            </p:nvSpPr>
            <p:spPr bwMode="auto">
              <a:xfrm>
                <a:off x="112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3" name="Freeform 93"/>
              <p:cNvSpPr>
                <a:spLocks/>
              </p:cNvSpPr>
              <p:nvPr/>
            </p:nvSpPr>
            <p:spPr bwMode="auto">
              <a:xfrm>
                <a:off x="1159"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4" name="Freeform 94"/>
              <p:cNvSpPr>
                <a:spLocks noEditPoints="1"/>
              </p:cNvSpPr>
              <p:nvPr/>
            </p:nvSpPr>
            <p:spPr bwMode="auto">
              <a:xfrm>
                <a:off x="1156"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5" name="Freeform 95"/>
              <p:cNvSpPr>
                <a:spLocks/>
              </p:cNvSpPr>
              <p:nvPr/>
            </p:nvSpPr>
            <p:spPr bwMode="auto">
              <a:xfrm>
                <a:off x="10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6" name="Freeform 96"/>
              <p:cNvSpPr>
                <a:spLocks noEditPoints="1"/>
              </p:cNvSpPr>
              <p:nvPr/>
            </p:nvSpPr>
            <p:spPr bwMode="auto">
              <a:xfrm>
                <a:off x="10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7" name="Freeform 97"/>
              <p:cNvSpPr>
                <a:spLocks/>
              </p:cNvSpPr>
              <p:nvPr/>
            </p:nvSpPr>
            <p:spPr bwMode="auto">
              <a:xfrm>
                <a:off x="104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8" name="Freeform 98"/>
              <p:cNvSpPr>
                <a:spLocks noEditPoints="1"/>
              </p:cNvSpPr>
              <p:nvPr/>
            </p:nvSpPr>
            <p:spPr bwMode="auto">
              <a:xfrm>
                <a:off x="104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9" name="Freeform 99"/>
              <p:cNvSpPr>
                <a:spLocks/>
              </p:cNvSpPr>
              <p:nvPr/>
            </p:nvSpPr>
            <p:spPr bwMode="auto">
              <a:xfrm>
                <a:off x="107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0" name="Freeform 100"/>
              <p:cNvSpPr>
                <a:spLocks noEditPoints="1"/>
              </p:cNvSpPr>
              <p:nvPr/>
            </p:nvSpPr>
            <p:spPr bwMode="auto">
              <a:xfrm>
                <a:off x="107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1" name="Freeform 101"/>
              <p:cNvSpPr>
                <a:spLocks/>
              </p:cNvSpPr>
              <p:nvPr/>
            </p:nvSpPr>
            <p:spPr bwMode="auto">
              <a:xfrm>
                <a:off x="1105"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2" name="Freeform 102"/>
              <p:cNvSpPr>
                <a:spLocks noEditPoints="1"/>
              </p:cNvSpPr>
              <p:nvPr/>
            </p:nvSpPr>
            <p:spPr bwMode="auto">
              <a:xfrm>
                <a:off x="1102"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3" name="Freeform 103"/>
              <p:cNvSpPr>
                <a:spLocks/>
              </p:cNvSpPr>
              <p:nvPr/>
            </p:nvSpPr>
            <p:spPr bwMode="auto">
              <a:xfrm>
                <a:off x="112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4" name="Freeform 104"/>
              <p:cNvSpPr>
                <a:spLocks noEditPoints="1"/>
              </p:cNvSpPr>
              <p:nvPr/>
            </p:nvSpPr>
            <p:spPr bwMode="auto">
              <a:xfrm>
                <a:off x="112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5" name="Freeform 105"/>
              <p:cNvSpPr>
                <a:spLocks/>
              </p:cNvSpPr>
              <p:nvPr/>
            </p:nvSpPr>
            <p:spPr bwMode="auto">
              <a:xfrm>
                <a:off x="1159"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6" name="Freeform 106"/>
              <p:cNvSpPr>
                <a:spLocks noEditPoints="1"/>
              </p:cNvSpPr>
              <p:nvPr/>
            </p:nvSpPr>
            <p:spPr bwMode="auto">
              <a:xfrm>
                <a:off x="1156"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7" name="Rectangle 107"/>
              <p:cNvSpPr>
                <a:spLocks noChangeArrowheads="1"/>
              </p:cNvSpPr>
              <p:nvPr/>
            </p:nvSpPr>
            <p:spPr bwMode="auto">
              <a:xfrm>
                <a:off x="105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08" name="Freeform 108"/>
              <p:cNvSpPr>
                <a:spLocks noEditPoints="1"/>
              </p:cNvSpPr>
              <p:nvPr/>
            </p:nvSpPr>
            <p:spPr bwMode="auto">
              <a:xfrm>
                <a:off x="104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9" name="Rectangle 109"/>
              <p:cNvSpPr>
                <a:spLocks noChangeArrowheads="1"/>
              </p:cNvSpPr>
              <p:nvPr/>
            </p:nvSpPr>
            <p:spPr bwMode="auto">
              <a:xfrm>
                <a:off x="10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0" name="Freeform 110"/>
              <p:cNvSpPr>
                <a:spLocks noEditPoints="1"/>
              </p:cNvSpPr>
              <p:nvPr/>
            </p:nvSpPr>
            <p:spPr bwMode="auto">
              <a:xfrm>
                <a:off x="10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1" name="Rectangle 111"/>
              <p:cNvSpPr>
                <a:spLocks noChangeArrowheads="1"/>
              </p:cNvSpPr>
              <p:nvPr/>
            </p:nvSpPr>
            <p:spPr bwMode="auto">
              <a:xfrm>
                <a:off x="111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2" name="Freeform 112"/>
              <p:cNvSpPr>
                <a:spLocks noEditPoints="1"/>
              </p:cNvSpPr>
              <p:nvPr/>
            </p:nvSpPr>
            <p:spPr bwMode="auto">
              <a:xfrm>
                <a:off x="110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3" name="Rectangle 113"/>
              <p:cNvSpPr>
                <a:spLocks noChangeArrowheads="1"/>
              </p:cNvSpPr>
              <p:nvPr/>
            </p:nvSpPr>
            <p:spPr bwMode="auto">
              <a:xfrm>
                <a:off x="114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4" name="Freeform 114"/>
              <p:cNvSpPr>
                <a:spLocks noEditPoints="1"/>
              </p:cNvSpPr>
              <p:nvPr/>
            </p:nvSpPr>
            <p:spPr bwMode="auto">
              <a:xfrm>
                <a:off x="113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5" name="Rectangle 115"/>
              <p:cNvSpPr>
                <a:spLocks noChangeArrowheads="1"/>
              </p:cNvSpPr>
              <p:nvPr/>
            </p:nvSpPr>
            <p:spPr bwMode="auto">
              <a:xfrm>
                <a:off x="117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6" name="Freeform 116"/>
              <p:cNvSpPr>
                <a:spLocks noEditPoints="1"/>
              </p:cNvSpPr>
              <p:nvPr/>
            </p:nvSpPr>
            <p:spPr bwMode="auto">
              <a:xfrm>
                <a:off x="116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7" name="Freeform 117"/>
              <p:cNvSpPr>
                <a:spLocks/>
              </p:cNvSpPr>
              <p:nvPr/>
            </p:nvSpPr>
            <p:spPr bwMode="auto">
              <a:xfrm>
                <a:off x="984" y="2800"/>
                <a:ext cx="54"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8" name="Freeform 118"/>
              <p:cNvSpPr>
                <a:spLocks noEditPoints="1"/>
              </p:cNvSpPr>
              <p:nvPr/>
            </p:nvSpPr>
            <p:spPr bwMode="auto">
              <a:xfrm>
                <a:off x="974"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3"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9" name="Freeform 119"/>
              <p:cNvSpPr>
                <a:spLocks/>
              </p:cNvSpPr>
              <p:nvPr/>
            </p:nvSpPr>
            <p:spPr bwMode="auto">
              <a:xfrm>
                <a:off x="905" y="2812"/>
                <a:ext cx="54"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0" name="Freeform 120"/>
              <p:cNvSpPr>
                <a:spLocks noEditPoints="1"/>
              </p:cNvSpPr>
              <p:nvPr/>
            </p:nvSpPr>
            <p:spPr bwMode="auto">
              <a:xfrm>
                <a:off x="897" y="2805"/>
                <a:ext cx="72"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1" name="Rectangle 121"/>
              <p:cNvSpPr>
                <a:spLocks noChangeArrowheads="1"/>
              </p:cNvSpPr>
              <p:nvPr/>
            </p:nvSpPr>
            <p:spPr bwMode="auto">
              <a:xfrm>
                <a:off x="12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22" name="Freeform 122"/>
              <p:cNvSpPr>
                <a:spLocks noEditPoints="1"/>
              </p:cNvSpPr>
              <p:nvPr/>
            </p:nvSpPr>
            <p:spPr bwMode="auto">
              <a:xfrm>
                <a:off x="12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3" name="Freeform 123"/>
              <p:cNvSpPr>
                <a:spLocks/>
              </p:cNvSpPr>
              <p:nvPr/>
            </p:nvSpPr>
            <p:spPr bwMode="auto">
              <a:xfrm>
                <a:off x="1280"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4" name="Freeform 124"/>
              <p:cNvSpPr>
                <a:spLocks noEditPoints="1"/>
              </p:cNvSpPr>
              <p:nvPr/>
            </p:nvSpPr>
            <p:spPr bwMode="auto">
              <a:xfrm>
                <a:off x="1277"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5" name="Freeform 125"/>
              <p:cNvSpPr>
                <a:spLocks/>
              </p:cNvSpPr>
              <p:nvPr/>
            </p:nvSpPr>
            <p:spPr bwMode="auto">
              <a:xfrm>
                <a:off x="1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6" name="Freeform 126"/>
              <p:cNvSpPr>
                <a:spLocks noEditPoints="1"/>
              </p:cNvSpPr>
              <p:nvPr/>
            </p:nvSpPr>
            <p:spPr bwMode="auto">
              <a:xfrm>
                <a:off x="1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7" name="Freeform 127"/>
              <p:cNvSpPr>
                <a:spLocks/>
              </p:cNvSpPr>
              <p:nvPr/>
            </p:nvSpPr>
            <p:spPr bwMode="auto">
              <a:xfrm>
                <a:off x="133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8" name="Freeform 128"/>
              <p:cNvSpPr>
                <a:spLocks noEditPoints="1"/>
              </p:cNvSpPr>
              <p:nvPr/>
            </p:nvSpPr>
            <p:spPr bwMode="auto">
              <a:xfrm>
                <a:off x="133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9" name="Freeform 129"/>
              <p:cNvSpPr>
                <a:spLocks/>
              </p:cNvSpPr>
              <p:nvPr/>
            </p:nvSpPr>
            <p:spPr bwMode="auto">
              <a:xfrm>
                <a:off x="136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0" name="Freeform 130"/>
              <p:cNvSpPr>
                <a:spLocks noEditPoints="1"/>
              </p:cNvSpPr>
              <p:nvPr/>
            </p:nvSpPr>
            <p:spPr bwMode="auto">
              <a:xfrm>
                <a:off x="136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1" name="Freeform 131"/>
              <p:cNvSpPr>
                <a:spLocks/>
              </p:cNvSpPr>
              <p:nvPr/>
            </p:nvSpPr>
            <p:spPr bwMode="auto">
              <a:xfrm>
                <a:off x="139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2" name="Freeform 132"/>
              <p:cNvSpPr>
                <a:spLocks noEditPoints="1"/>
              </p:cNvSpPr>
              <p:nvPr/>
            </p:nvSpPr>
            <p:spPr bwMode="auto">
              <a:xfrm>
                <a:off x="139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3" name="Freeform 133"/>
              <p:cNvSpPr>
                <a:spLocks/>
              </p:cNvSpPr>
              <p:nvPr/>
            </p:nvSpPr>
            <p:spPr bwMode="auto">
              <a:xfrm>
                <a:off x="1426"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4" name="Freeform 134"/>
              <p:cNvSpPr>
                <a:spLocks noEditPoints="1"/>
              </p:cNvSpPr>
              <p:nvPr/>
            </p:nvSpPr>
            <p:spPr bwMode="auto">
              <a:xfrm>
                <a:off x="1423"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5" name="Freeform 135"/>
              <p:cNvSpPr>
                <a:spLocks/>
              </p:cNvSpPr>
              <p:nvPr/>
            </p:nvSpPr>
            <p:spPr bwMode="auto">
              <a:xfrm>
                <a:off x="1280"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6" name="Freeform 136"/>
              <p:cNvSpPr>
                <a:spLocks noEditPoints="1"/>
              </p:cNvSpPr>
              <p:nvPr/>
            </p:nvSpPr>
            <p:spPr bwMode="auto">
              <a:xfrm>
                <a:off x="1277"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7" name="Freeform 137"/>
              <p:cNvSpPr>
                <a:spLocks/>
              </p:cNvSpPr>
              <p:nvPr/>
            </p:nvSpPr>
            <p:spPr bwMode="auto">
              <a:xfrm>
                <a:off x="1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8" name="Freeform 138"/>
              <p:cNvSpPr>
                <a:spLocks noEditPoints="1"/>
              </p:cNvSpPr>
              <p:nvPr/>
            </p:nvSpPr>
            <p:spPr bwMode="auto">
              <a:xfrm>
                <a:off x="1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9" name="Freeform 139"/>
              <p:cNvSpPr>
                <a:spLocks/>
              </p:cNvSpPr>
              <p:nvPr/>
            </p:nvSpPr>
            <p:spPr bwMode="auto">
              <a:xfrm>
                <a:off x="133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0" name="Freeform 140"/>
              <p:cNvSpPr>
                <a:spLocks noEditPoints="1"/>
              </p:cNvSpPr>
              <p:nvPr/>
            </p:nvSpPr>
            <p:spPr bwMode="auto">
              <a:xfrm>
                <a:off x="133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1" name="Freeform 141"/>
              <p:cNvSpPr>
                <a:spLocks/>
              </p:cNvSpPr>
              <p:nvPr/>
            </p:nvSpPr>
            <p:spPr bwMode="auto">
              <a:xfrm>
                <a:off x="136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2" name="Freeform 142"/>
              <p:cNvSpPr>
                <a:spLocks noEditPoints="1"/>
              </p:cNvSpPr>
              <p:nvPr/>
            </p:nvSpPr>
            <p:spPr bwMode="auto">
              <a:xfrm>
                <a:off x="136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3" name="Freeform 143"/>
              <p:cNvSpPr>
                <a:spLocks/>
              </p:cNvSpPr>
              <p:nvPr/>
            </p:nvSpPr>
            <p:spPr bwMode="auto">
              <a:xfrm>
                <a:off x="139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4" name="Freeform 144"/>
              <p:cNvSpPr>
                <a:spLocks noEditPoints="1"/>
              </p:cNvSpPr>
              <p:nvPr/>
            </p:nvSpPr>
            <p:spPr bwMode="auto">
              <a:xfrm>
                <a:off x="139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5" name="Freeform 145"/>
              <p:cNvSpPr>
                <a:spLocks/>
              </p:cNvSpPr>
              <p:nvPr/>
            </p:nvSpPr>
            <p:spPr bwMode="auto">
              <a:xfrm>
                <a:off x="1426"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6" name="Freeform 146"/>
              <p:cNvSpPr>
                <a:spLocks noEditPoints="1"/>
              </p:cNvSpPr>
              <p:nvPr/>
            </p:nvSpPr>
            <p:spPr bwMode="auto">
              <a:xfrm>
                <a:off x="1423"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7" name="Rectangle 147"/>
              <p:cNvSpPr>
                <a:spLocks noChangeArrowheads="1"/>
              </p:cNvSpPr>
              <p:nvPr/>
            </p:nvSpPr>
            <p:spPr bwMode="auto">
              <a:xfrm>
                <a:off x="1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48" name="Freeform 148"/>
              <p:cNvSpPr>
                <a:spLocks noEditPoints="1"/>
              </p:cNvSpPr>
              <p:nvPr/>
            </p:nvSpPr>
            <p:spPr bwMode="auto">
              <a:xfrm>
                <a:off x="1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9" name="Rectangle 149"/>
              <p:cNvSpPr>
                <a:spLocks noChangeArrowheads="1"/>
              </p:cNvSpPr>
              <p:nvPr/>
            </p:nvSpPr>
            <p:spPr bwMode="auto">
              <a:xfrm>
                <a:off x="134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0" name="Freeform 150"/>
              <p:cNvSpPr>
                <a:spLocks noEditPoints="1"/>
              </p:cNvSpPr>
              <p:nvPr/>
            </p:nvSpPr>
            <p:spPr bwMode="auto">
              <a:xfrm>
                <a:off x="133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1" name="Rectangle 151"/>
              <p:cNvSpPr>
                <a:spLocks noChangeArrowheads="1"/>
              </p:cNvSpPr>
              <p:nvPr/>
            </p:nvSpPr>
            <p:spPr bwMode="auto">
              <a:xfrm>
                <a:off x="137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2" name="Freeform 152"/>
              <p:cNvSpPr>
                <a:spLocks noEditPoints="1"/>
              </p:cNvSpPr>
              <p:nvPr/>
            </p:nvSpPr>
            <p:spPr bwMode="auto">
              <a:xfrm>
                <a:off x="136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3" name="Rectangle 153"/>
              <p:cNvSpPr>
                <a:spLocks noChangeArrowheads="1"/>
              </p:cNvSpPr>
              <p:nvPr/>
            </p:nvSpPr>
            <p:spPr bwMode="auto">
              <a:xfrm>
                <a:off x="140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4" name="Freeform 154"/>
              <p:cNvSpPr>
                <a:spLocks noEditPoints="1"/>
              </p:cNvSpPr>
              <p:nvPr/>
            </p:nvSpPr>
            <p:spPr bwMode="auto">
              <a:xfrm>
                <a:off x="139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5" name="Rectangle 155"/>
              <p:cNvSpPr>
                <a:spLocks noChangeArrowheads="1"/>
              </p:cNvSpPr>
              <p:nvPr/>
            </p:nvSpPr>
            <p:spPr bwMode="auto">
              <a:xfrm>
                <a:off x="143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6" name="Freeform 156"/>
              <p:cNvSpPr>
                <a:spLocks noEditPoints="1"/>
              </p:cNvSpPr>
              <p:nvPr/>
            </p:nvSpPr>
            <p:spPr bwMode="auto">
              <a:xfrm>
                <a:off x="142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7" name="Freeform 157"/>
              <p:cNvSpPr>
                <a:spLocks/>
              </p:cNvSpPr>
              <p:nvPr/>
            </p:nvSpPr>
            <p:spPr bwMode="auto">
              <a:xfrm>
                <a:off x="1244"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8" name="Freeform 158"/>
              <p:cNvSpPr>
                <a:spLocks noEditPoints="1"/>
              </p:cNvSpPr>
              <p:nvPr/>
            </p:nvSpPr>
            <p:spPr bwMode="auto">
              <a:xfrm>
                <a:off x="1235"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9" name="Freeform 159"/>
              <p:cNvSpPr>
                <a:spLocks/>
              </p:cNvSpPr>
              <p:nvPr/>
            </p:nvSpPr>
            <p:spPr bwMode="auto">
              <a:xfrm>
                <a:off x="1165" y="2812"/>
                <a:ext cx="61"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0" name="Freeform 160"/>
              <p:cNvSpPr>
                <a:spLocks noEditPoints="1"/>
              </p:cNvSpPr>
              <p:nvPr/>
            </p:nvSpPr>
            <p:spPr bwMode="auto">
              <a:xfrm>
                <a:off x="1158" y="2805"/>
                <a:ext cx="77"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1" name="Rectangle 161"/>
              <p:cNvSpPr>
                <a:spLocks noChangeArrowheads="1"/>
              </p:cNvSpPr>
              <p:nvPr/>
            </p:nvSpPr>
            <p:spPr bwMode="auto">
              <a:xfrm>
                <a:off x="2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62" name="Freeform 162"/>
              <p:cNvSpPr>
                <a:spLocks noEditPoints="1"/>
              </p:cNvSpPr>
              <p:nvPr/>
            </p:nvSpPr>
            <p:spPr bwMode="auto">
              <a:xfrm>
                <a:off x="2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3" name="Freeform 163"/>
              <p:cNvSpPr>
                <a:spLocks/>
              </p:cNvSpPr>
              <p:nvPr/>
            </p:nvSpPr>
            <p:spPr bwMode="auto">
              <a:xfrm>
                <a:off x="2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4" name="Freeform 164"/>
              <p:cNvSpPr>
                <a:spLocks noEditPoints="1"/>
              </p:cNvSpPr>
              <p:nvPr/>
            </p:nvSpPr>
            <p:spPr bwMode="auto">
              <a:xfrm>
                <a:off x="2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5" name="Freeform 165"/>
              <p:cNvSpPr>
                <a:spLocks/>
              </p:cNvSpPr>
              <p:nvPr/>
            </p:nvSpPr>
            <p:spPr bwMode="auto">
              <a:xfrm>
                <a:off x="24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6" name="Freeform 166"/>
              <p:cNvSpPr>
                <a:spLocks noEditPoints="1"/>
              </p:cNvSpPr>
              <p:nvPr/>
            </p:nvSpPr>
            <p:spPr bwMode="auto">
              <a:xfrm>
                <a:off x="24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7" name="Freeform 167"/>
              <p:cNvSpPr>
                <a:spLocks/>
              </p:cNvSpPr>
              <p:nvPr/>
            </p:nvSpPr>
            <p:spPr bwMode="auto">
              <a:xfrm>
                <a:off x="27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8" name="Freeform 168"/>
              <p:cNvSpPr>
                <a:spLocks noEditPoints="1"/>
              </p:cNvSpPr>
              <p:nvPr/>
            </p:nvSpPr>
            <p:spPr bwMode="auto">
              <a:xfrm>
                <a:off x="27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9" name="Freeform 169"/>
              <p:cNvSpPr>
                <a:spLocks/>
              </p:cNvSpPr>
              <p:nvPr/>
            </p:nvSpPr>
            <p:spPr bwMode="auto">
              <a:xfrm>
                <a:off x="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0" name="Freeform 170"/>
              <p:cNvSpPr>
                <a:spLocks noEditPoints="1"/>
              </p:cNvSpPr>
              <p:nvPr/>
            </p:nvSpPr>
            <p:spPr bwMode="auto">
              <a:xfrm>
                <a:off x="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1" name="Freeform 171"/>
              <p:cNvSpPr>
                <a:spLocks/>
              </p:cNvSpPr>
              <p:nvPr/>
            </p:nvSpPr>
            <p:spPr bwMode="auto">
              <a:xfrm>
                <a:off x="33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2" name="Freeform 172"/>
              <p:cNvSpPr>
                <a:spLocks noEditPoints="1"/>
              </p:cNvSpPr>
              <p:nvPr/>
            </p:nvSpPr>
            <p:spPr bwMode="auto">
              <a:xfrm>
                <a:off x="33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3" name="Freeform 173"/>
              <p:cNvSpPr>
                <a:spLocks/>
              </p:cNvSpPr>
              <p:nvPr/>
            </p:nvSpPr>
            <p:spPr bwMode="auto">
              <a:xfrm>
                <a:off x="360"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4" name="Freeform 174"/>
              <p:cNvSpPr>
                <a:spLocks noEditPoints="1"/>
              </p:cNvSpPr>
              <p:nvPr/>
            </p:nvSpPr>
            <p:spPr bwMode="auto">
              <a:xfrm>
                <a:off x="357"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5" name="Freeform 175"/>
              <p:cNvSpPr>
                <a:spLocks/>
              </p:cNvSpPr>
              <p:nvPr/>
            </p:nvSpPr>
            <p:spPr bwMode="auto">
              <a:xfrm>
                <a:off x="2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6" name="Freeform 176"/>
              <p:cNvSpPr>
                <a:spLocks noEditPoints="1"/>
              </p:cNvSpPr>
              <p:nvPr/>
            </p:nvSpPr>
            <p:spPr bwMode="auto">
              <a:xfrm>
                <a:off x="2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7" name="Freeform 177"/>
              <p:cNvSpPr>
                <a:spLocks/>
              </p:cNvSpPr>
              <p:nvPr/>
            </p:nvSpPr>
            <p:spPr bwMode="auto">
              <a:xfrm>
                <a:off x="24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8" name="Freeform 178"/>
              <p:cNvSpPr>
                <a:spLocks noEditPoints="1"/>
              </p:cNvSpPr>
              <p:nvPr/>
            </p:nvSpPr>
            <p:spPr bwMode="auto">
              <a:xfrm>
                <a:off x="24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9" name="Freeform 179"/>
              <p:cNvSpPr>
                <a:spLocks/>
              </p:cNvSpPr>
              <p:nvPr/>
            </p:nvSpPr>
            <p:spPr bwMode="auto">
              <a:xfrm>
                <a:off x="27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0" name="Freeform 180"/>
              <p:cNvSpPr>
                <a:spLocks noEditPoints="1"/>
              </p:cNvSpPr>
              <p:nvPr/>
            </p:nvSpPr>
            <p:spPr bwMode="auto">
              <a:xfrm>
                <a:off x="27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1" name="Freeform 181"/>
              <p:cNvSpPr>
                <a:spLocks/>
              </p:cNvSpPr>
              <p:nvPr/>
            </p:nvSpPr>
            <p:spPr bwMode="auto">
              <a:xfrm>
                <a:off x="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2" name="Freeform 182"/>
              <p:cNvSpPr>
                <a:spLocks noEditPoints="1"/>
              </p:cNvSpPr>
              <p:nvPr/>
            </p:nvSpPr>
            <p:spPr bwMode="auto">
              <a:xfrm>
                <a:off x="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3" name="Freeform 183"/>
              <p:cNvSpPr>
                <a:spLocks/>
              </p:cNvSpPr>
              <p:nvPr/>
            </p:nvSpPr>
            <p:spPr bwMode="auto">
              <a:xfrm>
                <a:off x="33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4" name="Freeform 184"/>
              <p:cNvSpPr>
                <a:spLocks noEditPoints="1"/>
              </p:cNvSpPr>
              <p:nvPr/>
            </p:nvSpPr>
            <p:spPr bwMode="auto">
              <a:xfrm>
                <a:off x="33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5" name="Freeform 185"/>
              <p:cNvSpPr>
                <a:spLocks/>
              </p:cNvSpPr>
              <p:nvPr/>
            </p:nvSpPr>
            <p:spPr bwMode="auto">
              <a:xfrm>
                <a:off x="360"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6" name="Freeform 186"/>
              <p:cNvSpPr>
                <a:spLocks noEditPoints="1"/>
              </p:cNvSpPr>
              <p:nvPr/>
            </p:nvSpPr>
            <p:spPr bwMode="auto">
              <a:xfrm>
                <a:off x="357"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7" name="Rectangle 187"/>
              <p:cNvSpPr>
                <a:spLocks noChangeArrowheads="1"/>
              </p:cNvSpPr>
              <p:nvPr/>
            </p:nvSpPr>
            <p:spPr bwMode="auto">
              <a:xfrm>
                <a:off x="25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88" name="Freeform 188"/>
              <p:cNvSpPr>
                <a:spLocks noEditPoints="1"/>
              </p:cNvSpPr>
              <p:nvPr/>
            </p:nvSpPr>
            <p:spPr bwMode="auto">
              <a:xfrm>
                <a:off x="24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9" name="Rectangle 189"/>
              <p:cNvSpPr>
                <a:spLocks noChangeArrowheads="1"/>
              </p:cNvSpPr>
              <p:nvPr/>
            </p:nvSpPr>
            <p:spPr bwMode="auto">
              <a:xfrm>
                <a:off x="28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0" name="Freeform 190"/>
              <p:cNvSpPr>
                <a:spLocks noEditPoints="1"/>
              </p:cNvSpPr>
              <p:nvPr/>
            </p:nvSpPr>
            <p:spPr bwMode="auto">
              <a:xfrm>
                <a:off x="27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1" name="Rectangle 191"/>
              <p:cNvSpPr>
                <a:spLocks noChangeArrowheads="1"/>
              </p:cNvSpPr>
              <p:nvPr/>
            </p:nvSpPr>
            <p:spPr bwMode="auto">
              <a:xfrm>
                <a:off x="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2" name="Freeform 192"/>
              <p:cNvSpPr>
                <a:spLocks noEditPoints="1"/>
              </p:cNvSpPr>
              <p:nvPr/>
            </p:nvSpPr>
            <p:spPr bwMode="auto">
              <a:xfrm>
                <a:off x="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3" name="Rectangle 193"/>
              <p:cNvSpPr>
                <a:spLocks noChangeArrowheads="1"/>
              </p:cNvSpPr>
              <p:nvPr/>
            </p:nvSpPr>
            <p:spPr bwMode="auto">
              <a:xfrm>
                <a:off x="341"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4" name="Freeform 194"/>
              <p:cNvSpPr>
                <a:spLocks noEditPoints="1"/>
              </p:cNvSpPr>
              <p:nvPr/>
            </p:nvSpPr>
            <p:spPr bwMode="auto">
              <a:xfrm>
                <a:off x="338"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5" name="Rectangle 195"/>
              <p:cNvSpPr>
                <a:spLocks noChangeArrowheads="1"/>
              </p:cNvSpPr>
              <p:nvPr/>
            </p:nvSpPr>
            <p:spPr bwMode="auto">
              <a:xfrm>
                <a:off x="37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6" name="Freeform 196"/>
              <p:cNvSpPr>
                <a:spLocks noEditPoints="1"/>
              </p:cNvSpPr>
              <p:nvPr/>
            </p:nvSpPr>
            <p:spPr bwMode="auto">
              <a:xfrm>
                <a:off x="36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7" name="Freeform 197"/>
              <p:cNvSpPr>
                <a:spLocks/>
              </p:cNvSpPr>
              <p:nvPr/>
            </p:nvSpPr>
            <p:spPr bwMode="auto">
              <a:xfrm>
                <a:off x="366" y="2812"/>
                <a:ext cx="60"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8" name="Freeform 198"/>
              <p:cNvSpPr>
                <a:spLocks noEditPoints="1"/>
              </p:cNvSpPr>
              <p:nvPr/>
            </p:nvSpPr>
            <p:spPr bwMode="auto">
              <a:xfrm>
                <a:off x="358" y="2805"/>
                <a:ext cx="78"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9" name="Freeform 199"/>
              <p:cNvSpPr>
                <a:spLocks/>
              </p:cNvSpPr>
              <p:nvPr/>
            </p:nvSpPr>
            <p:spPr bwMode="auto">
              <a:xfrm>
                <a:off x="450" y="2800"/>
                <a:ext cx="55"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0" name="Freeform 200"/>
              <p:cNvSpPr>
                <a:spLocks noEditPoints="1"/>
              </p:cNvSpPr>
              <p:nvPr/>
            </p:nvSpPr>
            <p:spPr bwMode="auto">
              <a:xfrm>
                <a:off x="441"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4"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1" name="Freeform 201"/>
              <p:cNvSpPr>
                <a:spLocks/>
              </p:cNvSpPr>
              <p:nvPr/>
            </p:nvSpPr>
            <p:spPr bwMode="auto">
              <a:xfrm>
                <a:off x="251" y="3108"/>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2" name="Freeform 202"/>
              <p:cNvSpPr>
                <a:spLocks noEditPoints="1"/>
              </p:cNvSpPr>
              <p:nvPr/>
            </p:nvSpPr>
            <p:spPr bwMode="auto">
              <a:xfrm>
                <a:off x="247" y="3105"/>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3" name="Freeform 203"/>
              <p:cNvSpPr>
                <a:spLocks/>
              </p:cNvSpPr>
              <p:nvPr/>
            </p:nvSpPr>
            <p:spPr bwMode="auto">
              <a:xfrm>
                <a:off x="396" y="3204"/>
                <a:ext cx="30" cy="31"/>
              </a:xfrm>
              <a:custGeom>
                <a:avLst/>
                <a:gdLst/>
                <a:ahLst/>
                <a:cxnLst>
                  <a:cxn ang="0">
                    <a:pos x="0" y="12"/>
                  </a:cxn>
                  <a:cxn ang="0">
                    <a:pos x="15" y="0"/>
                  </a:cxn>
                  <a:cxn ang="0">
                    <a:pos x="30" y="12"/>
                  </a:cxn>
                  <a:cxn ang="0">
                    <a:pos x="25" y="31"/>
                  </a:cxn>
                  <a:cxn ang="0">
                    <a:pos x="6" y="31"/>
                  </a:cxn>
                  <a:cxn ang="0">
                    <a:pos x="0" y="12"/>
                  </a:cxn>
                </a:cxnLst>
                <a:rect l="0" t="0" r="r" b="b"/>
                <a:pathLst>
                  <a:path w="30" h="31">
                    <a:moveTo>
                      <a:pt x="0" y="12"/>
                    </a:moveTo>
                    <a:lnTo>
                      <a:pt x="15" y="0"/>
                    </a:lnTo>
                    <a:lnTo>
                      <a:pt x="30" y="12"/>
                    </a:lnTo>
                    <a:lnTo>
                      <a:pt x="25"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4" name="Freeform 204"/>
              <p:cNvSpPr>
                <a:spLocks noEditPoints="1"/>
              </p:cNvSpPr>
              <p:nvPr/>
            </p:nvSpPr>
            <p:spPr bwMode="auto">
              <a:xfrm>
                <a:off x="393" y="3201"/>
                <a:ext cx="37"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06" name="Freeform 206"/>
            <p:cNvSpPr>
              <a:spLocks/>
            </p:cNvSpPr>
            <p:nvPr/>
          </p:nvSpPr>
          <p:spPr bwMode="auto">
            <a:xfrm>
              <a:off x="929" y="3156"/>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7" name="Freeform 207"/>
            <p:cNvSpPr>
              <a:spLocks noEditPoints="1"/>
            </p:cNvSpPr>
            <p:nvPr/>
          </p:nvSpPr>
          <p:spPr bwMode="auto">
            <a:xfrm>
              <a:off x="926" y="3153"/>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8" name="Freeform 208"/>
            <p:cNvSpPr>
              <a:spLocks/>
            </p:cNvSpPr>
            <p:nvPr/>
          </p:nvSpPr>
          <p:spPr bwMode="auto">
            <a:xfrm>
              <a:off x="1317" y="3156"/>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9" name="Freeform 209"/>
            <p:cNvSpPr>
              <a:spLocks noEditPoints="1"/>
            </p:cNvSpPr>
            <p:nvPr/>
          </p:nvSpPr>
          <p:spPr bwMode="auto">
            <a:xfrm>
              <a:off x="1314" y="3153"/>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0" name="Freeform 210"/>
            <p:cNvSpPr>
              <a:spLocks/>
            </p:cNvSpPr>
            <p:nvPr/>
          </p:nvSpPr>
          <p:spPr bwMode="auto">
            <a:xfrm>
              <a:off x="1171" y="2673"/>
              <a:ext cx="31" cy="30"/>
            </a:xfrm>
            <a:custGeom>
              <a:avLst/>
              <a:gdLst/>
              <a:ahLst/>
              <a:cxnLst>
                <a:cxn ang="0">
                  <a:pos x="0" y="11"/>
                </a:cxn>
                <a:cxn ang="0">
                  <a:pos x="15" y="0"/>
                </a:cxn>
                <a:cxn ang="0">
                  <a:pos x="31" y="11"/>
                </a:cxn>
                <a:cxn ang="0">
                  <a:pos x="25" y="30"/>
                </a:cxn>
                <a:cxn ang="0">
                  <a:pos x="6" y="30"/>
                </a:cxn>
                <a:cxn ang="0">
                  <a:pos x="0" y="11"/>
                </a:cxn>
              </a:cxnLst>
              <a:rect l="0" t="0" r="r" b="b"/>
              <a:pathLst>
                <a:path w="31" h="30">
                  <a:moveTo>
                    <a:pt x="0" y="11"/>
                  </a:moveTo>
                  <a:lnTo>
                    <a:pt x="15" y="0"/>
                  </a:lnTo>
                  <a:lnTo>
                    <a:pt x="31"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1" name="Freeform 211"/>
            <p:cNvSpPr>
              <a:spLocks noEditPoints="1"/>
            </p:cNvSpPr>
            <p:nvPr/>
          </p:nvSpPr>
          <p:spPr bwMode="auto">
            <a:xfrm>
              <a:off x="1168"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2" name="Freeform 212"/>
            <p:cNvSpPr>
              <a:spLocks/>
            </p:cNvSpPr>
            <p:nvPr/>
          </p:nvSpPr>
          <p:spPr bwMode="auto">
            <a:xfrm>
              <a:off x="977" y="2721"/>
              <a:ext cx="31" cy="30"/>
            </a:xfrm>
            <a:custGeom>
              <a:avLst/>
              <a:gdLst/>
              <a:ahLst/>
              <a:cxnLst>
                <a:cxn ang="0">
                  <a:pos x="0" y="12"/>
                </a:cxn>
                <a:cxn ang="0">
                  <a:pos x="16" y="0"/>
                </a:cxn>
                <a:cxn ang="0">
                  <a:pos x="31" y="12"/>
                </a:cxn>
                <a:cxn ang="0">
                  <a:pos x="25" y="30"/>
                </a:cxn>
                <a:cxn ang="0">
                  <a:pos x="7" y="30"/>
                </a:cxn>
                <a:cxn ang="0">
                  <a:pos x="0" y="12"/>
                </a:cxn>
              </a:cxnLst>
              <a:rect l="0" t="0" r="r" b="b"/>
              <a:pathLst>
                <a:path w="31" h="30">
                  <a:moveTo>
                    <a:pt x="0" y="12"/>
                  </a:moveTo>
                  <a:lnTo>
                    <a:pt x="16" y="0"/>
                  </a:lnTo>
                  <a:lnTo>
                    <a:pt x="31" y="12"/>
                  </a:lnTo>
                  <a:lnTo>
                    <a:pt x="25" y="30"/>
                  </a:lnTo>
                  <a:lnTo>
                    <a:pt x="7"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3" name="Freeform 213"/>
            <p:cNvSpPr>
              <a:spLocks noEditPoints="1"/>
            </p:cNvSpPr>
            <p:nvPr/>
          </p:nvSpPr>
          <p:spPr bwMode="auto">
            <a:xfrm>
              <a:off x="974"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4" name="Freeform 214"/>
            <p:cNvSpPr>
              <a:spLocks/>
            </p:cNvSpPr>
            <p:nvPr/>
          </p:nvSpPr>
          <p:spPr bwMode="auto">
            <a:xfrm>
              <a:off x="832"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5" name="Freeform 215"/>
            <p:cNvSpPr>
              <a:spLocks noEditPoints="1"/>
            </p:cNvSpPr>
            <p:nvPr/>
          </p:nvSpPr>
          <p:spPr bwMode="auto">
            <a:xfrm>
              <a:off x="829"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6" name="Freeform 216"/>
            <p:cNvSpPr>
              <a:spLocks/>
            </p:cNvSpPr>
            <p:nvPr/>
          </p:nvSpPr>
          <p:spPr bwMode="auto">
            <a:xfrm>
              <a:off x="687" y="2673"/>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7" name="Freeform 217"/>
            <p:cNvSpPr>
              <a:spLocks noEditPoints="1"/>
            </p:cNvSpPr>
            <p:nvPr/>
          </p:nvSpPr>
          <p:spPr bwMode="auto">
            <a:xfrm>
              <a:off x="684" y="2670"/>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8" name="Freeform 218"/>
            <p:cNvSpPr>
              <a:spLocks/>
            </p:cNvSpPr>
            <p:nvPr/>
          </p:nvSpPr>
          <p:spPr bwMode="auto">
            <a:xfrm>
              <a:off x="590" y="2721"/>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9" name="Freeform 219"/>
            <p:cNvSpPr>
              <a:spLocks noEditPoints="1"/>
            </p:cNvSpPr>
            <p:nvPr/>
          </p:nvSpPr>
          <p:spPr bwMode="auto">
            <a:xfrm>
              <a:off x="587" y="2718"/>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0" name="Freeform 220"/>
            <p:cNvSpPr>
              <a:spLocks/>
            </p:cNvSpPr>
            <p:nvPr/>
          </p:nvSpPr>
          <p:spPr bwMode="auto">
            <a:xfrm>
              <a:off x="299"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1" name="Freeform 221"/>
            <p:cNvSpPr>
              <a:spLocks noEditPoints="1"/>
            </p:cNvSpPr>
            <p:nvPr/>
          </p:nvSpPr>
          <p:spPr bwMode="auto">
            <a:xfrm>
              <a:off x="296"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2" name="Freeform 222"/>
            <p:cNvSpPr>
              <a:spLocks/>
            </p:cNvSpPr>
            <p:nvPr/>
          </p:nvSpPr>
          <p:spPr bwMode="auto">
            <a:xfrm>
              <a:off x="202" y="2673"/>
              <a:ext cx="30" cy="30"/>
            </a:xfrm>
            <a:custGeom>
              <a:avLst/>
              <a:gdLst/>
              <a:ahLst/>
              <a:cxnLst>
                <a:cxn ang="0">
                  <a:pos x="0" y="11"/>
                </a:cxn>
                <a:cxn ang="0">
                  <a:pos x="15" y="0"/>
                </a:cxn>
                <a:cxn ang="0">
                  <a:pos x="30" y="11"/>
                </a:cxn>
                <a:cxn ang="0">
                  <a:pos x="25" y="30"/>
                </a:cxn>
                <a:cxn ang="0">
                  <a:pos x="6" y="30"/>
                </a:cxn>
                <a:cxn ang="0">
                  <a:pos x="0" y="11"/>
                </a:cxn>
              </a:cxnLst>
              <a:rect l="0" t="0" r="r" b="b"/>
              <a:pathLst>
                <a:path w="30" h="30">
                  <a:moveTo>
                    <a:pt x="0" y="11"/>
                  </a:moveTo>
                  <a:lnTo>
                    <a:pt x="15" y="0"/>
                  </a:lnTo>
                  <a:lnTo>
                    <a:pt x="30"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3" name="Freeform 223"/>
            <p:cNvSpPr>
              <a:spLocks noEditPoints="1"/>
            </p:cNvSpPr>
            <p:nvPr/>
          </p:nvSpPr>
          <p:spPr bwMode="auto">
            <a:xfrm>
              <a:off x="199"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4" name="Freeform 224"/>
            <p:cNvSpPr>
              <a:spLocks/>
            </p:cNvSpPr>
            <p:nvPr/>
          </p:nvSpPr>
          <p:spPr bwMode="auto">
            <a:xfrm>
              <a:off x="54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5" name="Freeform 225"/>
            <p:cNvSpPr>
              <a:spLocks noEditPoints="1"/>
            </p:cNvSpPr>
            <p:nvPr/>
          </p:nvSpPr>
          <p:spPr bwMode="auto">
            <a:xfrm>
              <a:off x="54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6" name="Freeform 226"/>
            <p:cNvSpPr>
              <a:spLocks/>
            </p:cNvSpPr>
            <p:nvPr/>
          </p:nvSpPr>
          <p:spPr bwMode="auto">
            <a:xfrm>
              <a:off x="641" y="330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7" name="Freeform 227"/>
            <p:cNvSpPr>
              <a:spLocks noEditPoints="1"/>
            </p:cNvSpPr>
            <p:nvPr/>
          </p:nvSpPr>
          <p:spPr bwMode="auto">
            <a:xfrm>
              <a:off x="639" y="330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8" name="Freeform 228"/>
            <p:cNvSpPr>
              <a:spLocks/>
            </p:cNvSpPr>
            <p:nvPr/>
          </p:nvSpPr>
          <p:spPr bwMode="auto">
            <a:xfrm>
              <a:off x="883" y="3301"/>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9" name="Freeform 229"/>
            <p:cNvSpPr>
              <a:spLocks noEditPoints="1"/>
            </p:cNvSpPr>
            <p:nvPr/>
          </p:nvSpPr>
          <p:spPr bwMode="auto">
            <a:xfrm>
              <a:off x="882" y="3301"/>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0" name="Freeform 230"/>
            <p:cNvSpPr>
              <a:spLocks/>
            </p:cNvSpPr>
            <p:nvPr/>
          </p:nvSpPr>
          <p:spPr bwMode="auto">
            <a:xfrm>
              <a:off x="117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1" name="Freeform 231"/>
            <p:cNvSpPr>
              <a:spLocks noEditPoints="1"/>
            </p:cNvSpPr>
            <p:nvPr/>
          </p:nvSpPr>
          <p:spPr bwMode="auto">
            <a:xfrm>
              <a:off x="117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2" name="Freeform 232"/>
            <p:cNvSpPr>
              <a:spLocks/>
            </p:cNvSpPr>
            <p:nvPr/>
          </p:nvSpPr>
          <p:spPr bwMode="auto">
            <a:xfrm>
              <a:off x="1416" y="3156"/>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3" name="Freeform 233"/>
            <p:cNvSpPr>
              <a:spLocks noEditPoints="1"/>
            </p:cNvSpPr>
            <p:nvPr/>
          </p:nvSpPr>
          <p:spPr bwMode="auto">
            <a:xfrm>
              <a:off x="1415" y="3156"/>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4" name="Freeform 234"/>
            <p:cNvSpPr>
              <a:spLocks/>
            </p:cNvSpPr>
            <p:nvPr/>
          </p:nvSpPr>
          <p:spPr bwMode="auto">
            <a:xfrm>
              <a:off x="1271" y="272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5" name="Freeform 235"/>
            <p:cNvSpPr>
              <a:spLocks noEditPoints="1"/>
            </p:cNvSpPr>
            <p:nvPr/>
          </p:nvSpPr>
          <p:spPr bwMode="auto">
            <a:xfrm>
              <a:off x="1269" y="272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6" name="Freeform 236"/>
            <p:cNvSpPr>
              <a:spLocks/>
            </p:cNvSpPr>
            <p:nvPr/>
          </p:nvSpPr>
          <p:spPr bwMode="auto">
            <a:xfrm>
              <a:off x="1077" y="2673"/>
              <a:ext cx="38" cy="50"/>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7" name="Freeform 237"/>
            <p:cNvSpPr>
              <a:spLocks noEditPoints="1"/>
            </p:cNvSpPr>
            <p:nvPr/>
          </p:nvSpPr>
          <p:spPr bwMode="auto">
            <a:xfrm>
              <a:off x="1076" y="2673"/>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8" name="Freeform 238"/>
            <p:cNvSpPr>
              <a:spLocks/>
            </p:cNvSpPr>
            <p:nvPr/>
          </p:nvSpPr>
          <p:spPr bwMode="auto">
            <a:xfrm>
              <a:off x="786"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9" name="Freeform 239"/>
            <p:cNvSpPr>
              <a:spLocks noEditPoints="1"/>
            </p:cNvSpPr>
            <p:nvPr/>
          </p:nvSpPr>
          <p:spPr bwMode="auto">
            <a:xfrm>
              <a:off x="785"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0" name="Freeform 240"/>
            <p:cNvSpPr>
              <a:spLocks/>
            </p:cNvSpPr>
            <p:nvPr/>
          </p:nvSpPr>
          <p:spPr bwMode="auto">
            <a:xfrm>
              <a:off x="350"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1" name="Freeform 241"/>
            <p:cNvSpPr>
              <a:spLocks noEditPoints="1"/>
            </p:cNvSpPr>
            <p:nvPr/>
          </p:nvSpPr>
          <p:spPr bwMode="auto">
            <a:xfrm>
              <a:off x="349"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2" name="Rectangle 242"/>
            <p:cNvSpPr>
              <a:spLocks noChangeArrowheads="1"/>
            </p:cNvSpPr>
            <p:nvPr/>
          </p:nvSpPr>
          <p:spPr bwMode="auto">
            <a:xfrm>
              <a:off x="444" y="2721"/>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3" name="Freeform 243"/>
            <p:cNvSpPr>
              <a:spLocks noEditPoints="1"/>
            </p:cNvSpPr>
            <p:nvPr/>
          </p:nvSpPr>
          <p:spPr bwMode="auto">
            <a:xfrm>
              <a:off x="441" y="2718"/>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4" name="Rectangle 244"/>
            <p:cNvSpPr>
              <a:spLocks noChangeArrowheads="1"/>
            </p:cNvSpPr>
            <p:nvPr/>
          </p:nvSpPr>
          <p:spPr bwMode="auto">
            <a:xfrm>
              <a:off x="638" y="2624"/>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5" name="Freeform 245"/>
            <p:cNvSpPr>
              <a:spLocks noEditPoints="1"/>
            </p:cNvSpPr>
            <p:nvPr/>
          </p:nvSpPr>
          <p:spPr bwMode="auto">
            <a:xfrm>
              <a:off x="635" y="2621"/>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6" name="Rectangle 246"/>
            <p:cNvSpPr>
              <a:spLocks noChangeArrowheads="1"/>
            </p:cNvSpPr>
            <p:nvPr/>
          </p:nvSpPr>
          <p:spPr bwMode="auto">
            <a:xfrm>
              <a:off x="1026" y="2624"/>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7" name="Freeform 247"/>
            <p:cNvSpPr>
              <a:spLocks noEditPoints="1"/>
            </p:cNvSpPr>
            <p:nvPr/>
          </p:nvSpPr>
          <p:spPr bwMode="auto">
            <a:xfrm>
              <a:off x="1023" y="2621"/>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8" name="Rectangle 248"/>
            <p:cNvSpPr>
              <a:spLocks noChangeArrowheads="1"/>
            </p:cNvSpPr>
            <p:nvPr/>
          </p:nvSpPr>
          <p:spPr bwMode="auto">
            <a:xfrm>
              <a:off x="1220" y="2721"/>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9" name="Freeform 249"/>
            <p:cNvSpPr>
              <a:spLocks noEditPoints="1"/>
            </p:cNvSpPr>
            <p:nvPr/>
          </p:nvSpPr>
          <p:spPr bwMode="auto">
            <a:xfrm>
              <a:off x="1217" y="2718"/>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0" name="Rectangle 250"/>
            <p:cNvSpPr>
              <a:spLocks noChangeArrowheads="1"/>
            </p:cNvSpPr>
            <p:nvPr/>
          </p:nvSpPr>
          <p:spPr bwMode="auto">
            <a:xfrm>
              <a:off x="1123" y="3156"/>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1" name="Freeform 251"/>
            <p:cNvSpPr>
              <a:spLocks noEditPoints="1"/>
            </p:cNvSpPr>
            <p:nvPr/>
          </p:nvSpPr>
          <p:spPr bwMode="auto">
            <a:xfrm>
              <a:off x="1120" y="3153"/>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2" name="Rectangle 252"/>
            <p:cNvSpPr>
              <a:spLocks noChangeArrowheads="1"/>
            </p:cNvSpPr>
            <p:nvPr/>
          </p:nvSpPr>
          <p:spPr bwMode="auto">
            <a:xfrm>
              <a:off x="784" y="3204"/>
              <a:ext cx="30"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3" name="Freeform 253"/>
            <p:cNvSpPr>
              <a:spLocks noEditPoints="1"/>
            </p:cNvSpPr>
            <p:nvPr/>
          </p:nvSpPr>
          <p:spPr bwMode="auto">
            <a:xfrm>
              <a:off x="781" y="3201"/>
              <a:ext cx="36" cy="37"/>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4" name="Rectangle 254"/>
            <p:cNvSpPr>
              <a:spLocks noChangeArrowheads="1"/>
            </p:cNvSpPr>
            <p:nvPr/>
          </p:nvSpPr>
          <p:spPr bwMode="auto">
            <a:xfrm>
              <a:off x="426" y="2908"/>
              <a:ext cx="24"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5" name="Freeform 255"/>
            <p:cNvSpPr>
              <a:spLocks noEditPoints="1"/>
            </p:cNvSpPr>
            <p:nvPr/>
          </p:nvSpPr>
          <p:spPr bwMode="auto">
            <a:xfrm>
              <a:off x="423" y="2905"/>
              <a:ext cx="30" cy="37"/>
            </a:xfrm>
            <a:custGeom>
              <a:avLst/>
              <a:gdLst/>
              <a:ahLst/>
              <a:cxnLst>
                <a:cxn ang="0">
                  <a:pos x="0" y="8"/>
                </a:cxn>
                <a:cxn ang="0">
                  <a:pos x="8" y="0"/>
                </a:cxn>
                <a:cxn ang="0">
                  <a:pos x="72" y="0"/>
                </a:cxn>
                <a:cxn ang="0">
                  <a:pos x="80" y="8"/>
                </a:cxn>
                <a:cxn ang="0">
                  <a:pos x="80" y="88"/>
                </a:cxn>
                <a:cxn ang="0">
                  <a:pos x="72" y="96"/>
                </a:cxn>
                <a:cxn ang="0">
                  <a:pos x="8" y="96"/>
                </a:cxn>
                <a:cxn ang="0">
                  <a:pos x="0" y="88"/>
                </a:cxn>
                <a:cxn ang="0">
                  <a:pos x="0" y="8"/>
                </a:cxn>
                <a:cxn ang="0">
                  <a:pos x="16" y="88"/>
                </a:cxn>
                <a:cxn ang="0">
                  <a:pos x="8" y="80"/>
                </a:cxn>
                <a:cxn ang="0">
                  <a:pos x="72" y="80"/>
                </a:cxn>
                <a:cxn ang="0">
                  <a:pos x="64" y="88"/>
                </a:cxn>
                <a:cxn ang="0">
                  <a:pos x="64" y="8"/>
                </a:cxn>
                <a:cxn ang="0">
                  <a:pos x="72" y="16"/>
                </a:cxn>
                <a:cxn ang="0">
                  <a:pos x="8" y="16"/>
                </a:cxn>
                <a:cxn ang="0">
                  <a:pos x="16" y="8"/>
                </a:cxn>
                <a:cxn ang="0">
                  <a:pos x="16" y="88"/>
                </a:cxn>
              </a:cxnLst>
              <a:rect l="0" t="0" r="r" b="b"/>
              <a:pathLst>
                <a:path w="80" h="96">
                  <a:moveTo>
                    <a:pt x="0" y="8"/>
                  </a:moveTo>
                  <a:cubicBezTo>
                    <a:pt x="0" y="4"/>
                    <a:pt x="4" y="0"/>
                    <a:pt x="8" y="0"/>
                  </a:cubicBezTo>
                  <a:lnTo>
                    <a:pt x="72" y="0"/>
                  </a:lnTo>
                  <a:cubicBezTo>
                    <a:pt x="77" y="0"/>
                    <a:pt x="80" y="4"/>
                    <a:pt x="80" y="8"/>
                  </a:cubicBezTo>
                  <a:lnTo>
                    <a:pt x="80" y="88"/>
                  </a:lnTo>
                  <a:cubicBezTo>
                    <a:pt x="80" y="93"/>
                    <a:pt x="77" y="96"/>
                    <a:pt x="72" y="96"/>
                  </a:cubicBezTo>
                  <a:lnTo>
                    <a:pt x="8" y="96"/>
                  </a:lnTo>
                  <a:cubicBezTo>
                    <a:pt x="4" y="96"/>
                    <a:pt x="0" y="93"/>
                    <a:pt x="0" y="88"/>
                  </a:cubicBezTo>
                  <a:lnTo>
                    <a:pt x="0" y="8"/>
                  </a:lnTo>
                  <a:close/>
                  <a:moveTo>
                    <a:pt x="16" y="88"/>
                  </a:moveTo>
                  <a:lnTo>
                    <a:pt x="8" y="80"/>
                  </a:lnTo>
                  <a:lnTo>
                    <a:pt x="72" y="80"/>
                  </a:lnTo>
                  <a:lnTo>
                    <a:pt x="64" y="88"/>
                  </a:lnTo>
                  <a:lnTo>
                    <a:pt x="64" y="8"/>
                  </a:lnTo>
                  <a:lnTo>
                    <a:pt x="72"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6" name="Freeform 256"/>
            <p:cNvSpPr>
              <a:spLocks/>
            </p:cNvSpPr>
            <p:nvPr/>
          </p:nvSpPr>
          <p:spPr bwMode="auto">
            <a:xfrm>
              <a:off x="687" y="2908"/>
              <a:ext cx="30" cy="31"/>
            </a:xfrm>
            <a:custGeom>
              <a:avLst/>
              <a:gdLst/>
              <a:ahLst/>
              <a:cxnLst>
                <a:cxn ang="0">
                  <a:pos x="0" y="12"/>
                </a:cxn>
                <a:cxn ang="0">
                  <a:pos x="15" y="0"/>
                </a:cxn>
                <a:cxn ang="0">
                  <a:pos x="30" y="12"/>
                </a:cxn>
                <a:cxn ang="0">
                  <a:pos x="24" y="31"/>
                </a:cxn>
                <a:cxn ang="0">
                  <a:pos x="6" y="31"/>
                </a:cxn>
                <a:cxn ang="0">
                  <a:pos x="0" y="12"/>
                </a:cxn>
              </a:cxnLst>
              <a:rect l="0" t="0" r="r" b="b"/>
              <a:pathLst>
                <a:path w="30" h="31">
                  <a:moveTo>
                    <a:pt x="0" y="12"/>
                  </a:moveTo>
                  <a:lnTo>
                    <a:pt x="15" y="0"/>
                  </a:lnTo>
                  <a:lnTo>
                    <a:pt x="30" y="12"/>
                  </a:lnTo>
                  <a:lnTo>
                    <a:pt x="24"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7" name="Freeform 257"/>
            <p:cNvSpPr>
              <a:spLocks noEditPoints="1"/>
            </p:cNvSpPr>
            <p:nvPr/>
          </p:nvSpPr>
          <p:spPr bwMode="auto">
            <a:xfrm>
              <a:off x="684" y="2905"/>
              <a:ext cx="36"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8" name="Freeform 258"/>
            <p:cNvSpPr>
              <a:spLocks/>
            </p:cNvSpPr>
            <p:nvPr/>
          </p:nvSpPr>
          <p:spPr bwMode="auto">
            <a:xfrm>
              <a:off x="1216" y="2935"/>
              <a:ext cx="38" cy="50"/>
            </a:xfrm>
            <a:custGeom>
              <a:avLst/>
              <a:gdLst/>
              <a:ahLst/>
              <a:cxnLst>
                <a:cxn ang="0">
                  <a:pos x="84" y="84"/>
                </a:cxn>
                <a:cxn ang="0">
                  <a:pos x="80" y="10"/>
                </a:cxn>
                <a:cxn ang="0">
                  <a:pos x="80" y="10"/>
                </a:cxn>
                <a:cxn ang="0">
                  <a:pos x="80" y="10"/>
                </a:cxn>
                <a:cxn ang="0">
                  <a:pos x="16" y="49"/>
                </a:cxn>
                <a:cxn ang="0">
                  <a:pos x="16" y="49"/>
                </a:cxn>
                <a:cxn ang="0">
                  <a:pos x="21" y="123"/>
                </a:cxn>
                <a:cxn ang="0">
                  <a:pos x="21" y="123"/>
                </a:cxn>
                <a:cxn ang="0">
                  <a:pos x="21" y="123"/>
                </a:cxn>
                <a:cxn ang="0">
                  <a:pos x="84" y="84"/>
                </a:cxn>
              </a:cxnLst>
              <a:rect l="0" t="0" r="r" b="b"/>
              <a:pathLst>
                <a:path w="100" h="133">
                  <a:moveTo>
                    <a:pt x="84" y="84"/>
                  </a:moveTo>
                  <a:cubicBezTo>
                    <a:pt x="100" y="53"/>
                    <a:pt x="98" y="19"/>
                    <a:pt x="80" y="10"/>
                  </a:cubicBezTo>
                  <a:cubicBezTo>
                    <a:pt x="80" y="10"/>
                    <a:pt x="80" y="10"/>
                    <a:pt x="80" y="10"/>
                  </a:cubicBezTo>
                  <a:lnTo>
                    <a:pt x="80" y="10"/>
                  </a:lnTo>
                  <a:cubicBezTo>
                    <a:pt x="61" y="0"/>
                    <a:pt x="32" y="17"/>
                    <a:pt x="16" y="49"/>
                  </a:cubicBezTo>
                  <a:lnTo>
                    <a:pt x="16" y="49"/>
                  </a:lnTo>
                  <a:cubicBezTo>
                    <a:pt x="0" y="80"/>
                    <a:pt x="2" y="113"/>
                    <a:pt x="21" y="123"/>
                  </a:cubicBezTo>
                  <a:cubicBezTo>
                    <a:pt x="21" y="123"/>
                    <a:pt x="21" y="123"/>
                    <a:pt x="21" y="123"/>
                  </a:cubicBezTo>
                  <a:lnTo>
                    <a:pt x="21" y="123"/>
                  </a:lnTo>
                  <a:cubicBezTo>
                    <a:pt x="39" y="133"/>
                    <a:pt x="68" y="115"/>
                    <a:pt x="84" y="84"/>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9" name="Freeform 259"/>
            <p:cNvSpPr>
              <a:spLocks noEditPoints="1"/>
            </p:cNvSpPr>
            <p:nvPr/>
          </p:nvSpPr>
          <p:spPr bwMode="auto">
            <a:xfrm>
              <a:off x="1215" y="2934"/>
              <a:ext cx="40" cy="51"/>
            </a:xfrm>
            <a:custGeom>
              <a:avLst/>
              <a:gdLst/>
              <a:ahLst/>
              <a:cxnLst>
                <a:cxn ang="0">
                  <a:pos x="80" y="83"/>
                </a:cxn>
                <a:cxn ang="0">
                  <a:pos x="88" y="62"/>
                </a:cxn>
                <a:cxn ang="0">
                  <a:pos x="91" y="43"/>
                </a:cxn>
                <a:cxn ang="0">
                  <a:pos x="88" y="28"/>
                </a:cxn>
                <a:cxn ang="0">
                  <a:pos x="82" y="19"/>
                </a:cxn>
                <a:cxn ang="0">
                  <a:pos x="71" y="16"/>
                </a:cxn>
                <a:cxn ang="0">
                  <a:pos x="56" y="22"/>
                </a:cxn>
                <a:cxn ang="0">
                  <a:pos x="40" y="34"/>
                </a:cxn>
                <a:cxn ang="0">
                  <a:pos x="27" y="53"/>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8"/>
                </a:cxn>
                <a:cxn ang="0">
                  <a:pos x="27" y="25"/>
                </a:cxn>
                <a:cxn ang="0">
                  <a:pos x="45" y="9"/>
                </a:cxn>
                <a:cxn ang="0">
                  <a:pos x="64" y="1"/>
                </a:cxn>
                <a:cxn ang="0">
                  <a:pos x="85" y="4"/>
                </a:cxn>
                <a:cxn ang="0">
                  <a:pos x="99" y="17"/>
                </a:cxn>
                <a:cxn ang="0">
                  <a:pos x="106" y="38"/>
                </a:cxn>
                <a:cxn ang="0">
                  <a:pos x="104" y="63"/>
                </a:cxn>
                <a:cxn ang="0">
                  <a:pos x="95" y="88"/>
                </a:cxn>
                <a:cxn ang="0">
                  <a:pos x="80" y="111"/>
                </a:cxn>
              </a:cxnLst>
              <a:rect l="0" t="0" r="r" b="b"/>
              <a:pathLst>
                <a:path w="107" h="135">
                  <a:moveTo>
                    <a:pt x="81" y="81"/>
                  </a:moveTo>
                  <a:lnTo>
                    <a:pt x="80" y="83"/>
                  </a:lnTo>
                  <a:lnTo>
                    <a:pt x="89" y="60"/>
                  </a:lnTo>
                  <a:lnTo>
                    <a:pt x="88" y="62"/>
                  </a:lnTo>
                  <a:lnTo>
                    <a:pt x="90" y="40"/>
                  </a:lnTo>
                  <a:lnTo>
                    <a:pt x="91" y="43"/>
                  </a:lnTo>
                  <a:lnTo>
                    <a:pt x="86" y="25"/>
                  </a:lnTo>
                  <a:lnTo>
                    <a:pt x="88" y="28"/>
                  </a:lnTo>
                  <a:lnTo>
                    <a:pt x="78" y="17"/>
                  </a:lnTo>
                  <a:lnTo>
                    <a:pt x="82" y="19"/>
                  </a:lnTo>
                  <a:lnTo>
                    <a:pt x="66" y="16"/>
                  </a:lnTo>
                  <a:lnTo>
                    <a:pt x="71" y="16"/>
                  </a:lnTo>
                  <a:lnTo>
                    <a:pt x="54" y="23"/>
                  </a:lnTo>
                  <a:lnTo>
                    <a:pt x="56" y="22"/>
                  </a:lnTo>
                  <a:lnTo>
                    <a:pt x="39" y="36"/>
                  </a:lnTo>
                  <a:lnTo>
                    <a:pt x="40" y="34"/>
                  </a:lnTo>
                  <a:lnTo>
                    <a:pt x="26" y="55"/>
                  </a:lnTo>
                  <a:lnTo>
                    <a:pt x="27" y="53"/>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8"/>
                  </a:lnTo>
                  <a:cubicBezTo>
                    <a:pt x="12" y="47"/>
                    <a:pt x="12" y="47"/>
                    <a:pt x="13" y="46"/>
                  </a:cubicBezTo>
                  <a:lnTo>
                    <a:pt x="27" y="25"/>
                  </a:lnTo>
                  <a:cubicBezTo>
                    <a:pt x="27" y="24"/>
                    <a:pt x="28" y="24"/>
                    <a:pt x="28" y="23"/>
                  </a:cubicBezTo>
                  <a:lnTo>
                    <a:pt x="45" y="9"/>
                  </a:lnTo>
                  <a:cubicBezTo>
                    <a:pt x="46" y="9"/>
                    <a:pt x="47" y="8"/>
                    <a:pt x="47" y="8"/>
                  </a:cubicBezTo>
                  <a:lnTo>
                    <a:pt x="64" y="1"/>
                  </a:lnTo>
                  <a:cubicBezTo>
                    <a:pt x="66" y="0"/>
                    <a:pt x="67" y="0"/>
                    <a:pt x="69" y="1"/>
                  </a:cubicBezTo>
                  <a:lnTo>
                    <a:pt x="85" y="4"/>
                  </a:lnTo>
                  <a:cubicBezTo>
                    <a:pt x="87" y="4"/>
                    <a:pt x="88" y="5"/>
                    <a:pt x="89" y="6"/>
                  </a:cubicBezTo>
                  <a:lnTo>
                    <a:pt x="99" y="17"/>
                  </a:lnTo>
                  <a:cubicBezTo>
                    <a:pt x="100" y="18"/>
                    <a:pt x="101" y="19"/>
                    <a:pt x="101" y="20"/>
                  </a:cubicBezTo>
                  <a:lnTo>
                    <a:pt x="106" y="38"/>
                  </a:lnTo>
                  <a:cubicBezTo>
                    <a:pt x="106" y="39"/>
                    <a:pt x="107" y="40"/>
                    <a:pt x="106" y="41"/>
                  </a:cubicBezTo>
                  <a:lnTo>
                    <a:pt x="104" y="63"/>
                  </a:lnTo>
                  <a:cubicBezTo>
                    <a:pt x="104" y="64"/>
                    <a:pt x="104" y="65"/>
                    <a:pt x="104" y="65"/>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0" name="Freeform 260"/>
            <p:cNvSpPr>
              <a:spLocks noEditPoints="1"/>
            </p:cNvSpPr>
            <p:nvPr/>
          </p:nvSpPr>
          <p:spPr bwMode="auto">
            <a:xfrm>
              <a:off x="409" y="2757"/>
              <a:ext cx="29" cy="68"/>
            </a:xfrm>
            <a:custGeom>
              <a:avLst/>
              <a:gdLst/>
              <a:ahLst/>
              <a:cxnLst>
                <a:cxn ang="0">
                  <a:pos x="60" y="179"/>
                </a:cxn>
                <a:cxn ang="0">
                  <a:pos x="37" y="118"/>
                </a:cxn>
                <a:cxn ang="0">
                  <a:pos x="37" y="117"/>
                </a:cxn>
                <a:cxn ang="0">
                  <a:pos x="31" y="89"/>
                </a:cxn>
                <a:cxn ang="0">
                  <a:pos x="31" y="85"/>
                </a:cxn>
                <a:cxn ang="0">
                  <a:pos x="40" y="55"/>
                </a:cxn>
                <a:cxn ang="0">
                  <a:pos x="55" y="59"/>
                </a:cxn>
                <a:cxn ang="0">
                  <a:pos x="46" y="90"/>
                </a:cxn>
                <a:cxn ang="0">
                  <a:pos x="46" y="86"/>
                </a:cxn>
                <a:cxn ang="0">
                  <a:pos x="52" y="114"/>
                </a:cxn>
                <a:cxn ang="0">
                  <a:pos x="52" y="113"/>
                </a:cxn>
                <a:cxn ang="0">
                  <a:pos x="75" y="174"/>
                </a:cxn>
                <a:cxn ang="0">
                  <a:pos x="60" y="179"/>
                </a:cxn>
                <a:cxn ang="0">
                  <a:pos x="0" y="56"/>
                </a:cxn>
                <a:cxn ang="0">
                  <a:pos x="77" y="0"/>
                </a:cxn>
                <a:cxn ang="0">
                  <a:pos x="75" y="96"/>
                </a:cxn>
                <a:cxn ang="0">
                  <a:pos x="0" y="56"/>
                </a:cxn>
              </a:cxnLst>
              <a:rect l="0" t="0" r="r" b="b"/>
              <a:pathLst>
                <a:path w="77" h="179">
                  <a:moveTo>
                    <a:pt x="60" y="179"/>
                  </a:moveTo>
                  <a:lnTo>
                    <a:pt x="37" y="118"/>
                  </a:lnTo>
                  <a:cubicBezTo>
                    <a:pt x="37" y="118"/>
                    <a:pt x="37" y="118"/>
                    <a:pt x="37" y="117"/>
                  </a:cubicBezTo>
                  <a:lnTo>
                    <a:pt x="31" y="89"/>
                  </a:lnTo>
                  <a:cubicBezTo>
                    <a:pt x="30" y="88"/>
                    <a:pt x="30" y="86"/>
                    <a:pt x="31" y="85"/>
                  </a:cubicBezTo>
                  <a:lnTo>
                    <a:pt x="40" y="55"/>
                  </a:lnTo>
                  <a:lnTo>
                    <a:pt x="55" y="59"/>
                  </a:lnTo>
                  <a:lnTo>
                    <a:pt x="46" y="90"/>
                  </a:lnTo>
                  <a:lnTo>
                    <a:pt x="46" y="86"/>
                  </a:lnTo>
                  <a:lnTo>
                    <a:pt x="52" y="114"/>
                  </a:lnTo>
                  <a:lnTo>
                    <a:pt x="52" y="113"/>
                  </a:lnTo>
                  <a:lnTo>
                    <a:pt x="75" y="174"/>
                  </a:lnTo>
                  <a:lnTo>
                    <a:pt x="60" y="179"/>
                  </a:lnTo>
                  <a:close/>
                  <a:moveTo>
                    <a:pt x="0" y="56"/>
                  </a:moveTo>
                  <a:lnTo>
                    <a:pt x="77" y="0"/>
                  </a:lnTo>
                  <a:lnTo>
                    <a:pt x="75" y="96"/>
                  </a:lnTo>
                  <a:lnTo>
                    <a:pt x="0" y="5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1" name="Freeform 261"/>
            <p:cNvSpPr>
              <a:spLocks noEditPoints="1"/>
            </p:cNvSpPr>
            <p:nvPr/>
          </p:nvSpPr>
          <p:spPr bwMode="auto">
            <a:xfrm>
              <a:off x="631" y="2742"/>
              <a:ext cx="93" cy="88"/>
            </a:xfrm>
            <a:custGeom>
              <a:avLst/>
              <a:gdLst/>
              <a:ahLst/>
              <a:cxnLst>
                <a:cxn ang="0">
                  <a:pos x="5" y="0"/>
                </a:cxn>
                <a:cxn ang="0">
                  <a:pos x="57" y="14"/>
                </a:cxn>
                <a:cxn ang="0">
                  <a:pos x="106" y="30"/>
                </a:cxn>
                <a:cxn ang="0">
                  <a:pos x="148" y="49"/>
                </a:cxn>
                <a:cxn ang="0">
                  <a:pos x="149" y="50"/>
                </a:cxn>
                <a:cxn ang="0">
                  <a:pos x="181" y="75"/>
                </a:cxn>
                <a:cxn ang="0">
                  <a:pos x="183" y="77"/>
                </a:cxn>
                <a:cxn ang="0">
                  <a:pos x="201" y="108"/>
                </a:cxn>
                <a:cxn ang="0">
                  <a:pos x="202" y="111"/>
                </a:cxn>
                <a:cxn ang="0">
                  <a:pos x="212" y="166"/>
                </a:cxn>
                <a:cxn ang="0">
                  <a:pos x="196" y="169"/>
                </a:cxn>
                <a:cxn ang="0">
                  <a:pos x="187" y="114"/>
                </a:cxn>
                <a:cxn ang="0">
                  <a:pos x="188" y="116"/>
                </a:cxn>
                <a:cxn ang="0">
                  <a:pos x="170" y="85"/>
                </a:cxn>
                <a:cxn ang="0">
                  <a:pos x="172" y="88"/>
                </a:cxn>
                <a:cxn ang="0">
                  <a:pos x="140" y="63"/>
                </a:cxn>
                <a:cxn ang="0">
                  <a:pos x="141" y="64"/>
                </a:cxn>
                <a:cxn ang="0">
                  <a:pos x="101" y="45"/>
                </a:cxn>
                <a:cxn ang="0">
                  <a:pos x="52" y="29"/>
                </a:cxn>
                <a:cxn ang="0">
                  <a:pos x="0" y="15"/>
                </a:cxn>
                <a:cxn ang="0">
                  <a:pos x="5" y="0"/>
                </a:cxn>
                <a:cxn ang="0">
                  <a:pos x="244" y="143"/>
                </a:cxn>
                <a:cxn ang="0">
                  <a:pos x="209" y="231"/>
                </a:cxn>
                <a:cxn ang="0">
                  <a:pos x="159" y="150"/>
                </a:cxn>
                <a:cxn ang="0">
                  <a:pos x="244" y="143"/>
                </a:cxn>
              </a:cxnLst>
              <a:rect l="0" t="0" r="r" b="b"/>
              <a:pathLst>
                <a:path w="244" h="231">
                  <a:moveTo>
                    <a:pt x="5" y="0"/>
                  </a:moveTo>
                  <a:lnTo>
                    <a:pt x="57" y="14"/>
                  </a:lnTo>
                  <a:lnTo>
                    <a:pt x="106" y="30"/>
                  </a:lnTo>
                  <a:lnTo>
                    <a:pt x="148" y="49"/>
                  </a:lnTo>
                  <a:cubicBezTo>
                    <a:pt x="148" y="49"/>
                    <a:pt x="149" y="50"/>
                    <a:pt x="149" y="50"/>
                  </a:cubicBezTo>
                  <a:lnTo>
                    <a:pt x="181" y="75"/>
                  </a:lnTo>
                  <a:cubicBezTo>
                    <a:pt x="182" y="76"/>
                    <a:pt x="183" y="77"/>
                    <a:pt x="183" y="77"/>
                  </a:cubicBezTo>
                  <a:lnTo>
                    <a:pt x="201" y="108"/>
                  </a:lnTo>
                  <a:cubicBezTo>
                    <a:pt x="202" y="109"/>
                    <a:pt x="202" y="110"/>
                    <a:pt x="202" y="111"/>
                  </a:cubicBezTo>
                  <a:lnTo>
                    <a:pt x="212" y="166"/>
                  </a:lnTo>
                  <a:lnTo>
                    <a:pt x="196" y="169"/>
                  </a:lnTo>
                  <a:lnTo>
                    <a:pt x="187" y="114"/>
                  </a:lnTo>
                  <a:lnTo>
                    <a:pt x="188" y="116"/>
                  </a:lnTo>
                  <a:lnTo>
                    <a:pt x="170" y="85"/>
                  </a:lnTo>
                  <a:lnTo>
                    <a:pt x="172" y="88"/>
                  </a:lnTo>
                  <a:lnTo>
                    <a:pt x="140" y="63"/>
                  </a:lnTo>
                  <a:lnTo>
                    <a:pt x="141" y="64"/>
                  </a:lnTo>
                  <a:lnTo>
                    <a:pt x="101" y="45"/>
                  </a:lnTo>
                  <a:lnTo>
                    <a:pt x="52" y="29"/>
                  </a:lnTo>
                  <a:lnTo>
                    <a:pt x="0" y="15"/>
                  </a:lnTo>
                  <a:lnTo>
                    <a:pt x="5" y="0"/>
                  </a:lnTo>
                  <a:close/>
                  <a:moveTo>
                    <a:pt x="244" y="143"/>
                  </a:moveTo>
                  <a:lnTo>
                    <a:pt x="209" y="231"/>
                  </a:lnTo>
                  <a:lnTo>
                    <a:pt x="159" y="150"/>
                  </a:lnTo>
                  <a:lnTo>
                    <a:pt x="244" y="14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2" name="Freeform 262"/>
            <p:cNvSpPr>
              <a:spLocks noEditPoints="1"/>
            </p:cNvSpPr>
            <p:nvPr/>
          </p:nvSpPr>
          <p:spPr bwMode="auto">
            <a:xfrm>
              <a:off x="957" y="3053"/>
              <a:ext cx="33" cy="98"/>
            </a:xfrm>
            <a:custGeom>
              <a:avLst/>
              <a:gdLst/>
              <a:ahLst/>
              <a:cxnLst>
                <a:cxn ang="0">
                  <a:pos x="0" y="97"/>
                </a:cxn>
                <a:cxn ang="0">
                  <a:pos x="7" y="65"/>
                </a:cxn>
                <a:cxn ang="0">
                  <a:pos x="13" y="38"/>
                </a:cxn>
                <a:cxn ang="0">
                  <a:pos x="14" y="25"/>
                </a:cxn>
                <a:cxn ang="0">
                  <a:pos x="20" y="25"/>
                </a:cxn>
                <a:cxn ang="0">
                  <a:pos x="19" y="39"/>
                </a:cxn>
                <a:cxn ang="0">
                  <a:pos x="13" y="66"/>
                </a:cxn>
                <a:cxn ang="0">
                  <a:pos x="5" y="98"/>
                </a:cxn>
                <a:cxn ang="0">
                  <a:pos x="0" y="97"/>
                </a:cxn>
                <a:cxn ang="0">
                  <a:pos x="0" y="32"/>
                </a:cxn>
                <a:cxn ang="0">
                  <a:pos x="17" y="0"/>
                </a:cxn>
                <a:cxn ang="0">
                  <a:pos x="33" y="33"/>
                </a:cxn>
                <a:cxn ang="0">
                  <a:pos x="0" y="32"/>
                </a:cxn>
              </a:cxnLst>
              <a:rect l="0" t="0" r="r" b="b"/>
              <a:pathLst>
                <a:path w="33" h="98">
                  <a:moveTo>
                    <a:pt x="0" y="97"/>
                  </a:moveTo>
                  <a:lnTo>
                    <a:pt x="7" y="65"/>
                  </a:lnTo>
                  <a:lnTo>
                    <a:pt x="13" y="38"/>
                  </a:lnTo>
                  <a:lnTo>
                    <a:pt x="14" y="25"/>
                  </a:lnTo>
                  <a:lnTo>
                    <a:pt x="20" y="25"/>
                  </a:lnTo>
                  <a:lnTo>
                    <a:pt x="19" y="39"/>
                  </a:lnTo>
                  <a:lnTo>
                    <a:pt x="13" y="66"/>
                  </a:lnTo>
                  <a:lnTo>
                    <a:pt x="5" y="98"/>
                  </a:lnTo>
                  <a:lnTo>
                    <a:pt x="0" y="97"/>
                  </a:lnTo>
                  <a:close/>
                  <a:moveTo>
                    <a:pt x="0" y="32"/>
                  </a:moveTo>
                  <a:lnTo>
                    <a:pt x="17" y="0"/>
                  </a:lnTo>
                  <a:lnTo>
                    <a:pt x="33" y="33"/>
                  </a:lnTo>
                  <a:lnTo>
                    <a:pt x="0" y="3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3" name="Freeform 263"/>
            <p:cNvSpPr>
              <a:spLocks noEditPoints="1"/>
            </p:cNvSpPr>
            <p:nvPr/>
          </p:nvSpPr>
          <p:spPr bwMode="auto">
            <a:xfrm>
              <a:off x="1239" y="2769"/>
              <a:ext cx="35" cy="67"/>
            </a:xfrm>
            <a:custGeom>
              <a:avLst/>
              <a:gdLst/>
              <a:ahLst/>
              <a:cxnLst>
                <a:cxn ang="0">
                  <a:pos x="5" y="176"/>
                </a:cxn>
                <a:cxn ang="0">
                  <a:pos x="9" y="102"/>
                </a:cxn>
                <a:cxn ang="0">
                  <a:pos x="14" y="69"/>
                </a:cxn>
                <a:cxn ang="0">
                  <a:pos x="15" y="66"/>
                </a:cxn>
                <a:cxn ang="0">
                  <a:pos x="37" y="36"/>
                </a:cxn>
                <a:cxn ang="0">
                  <a:pos x="50" y="45"/>
                </a:cxn>
                <a:cxn ang="0">
                  <a:pos x="28" y="75"/>
                </a:cxn>
                <a:cxn ang="0">
                  <a:pos x="29" y="71"/>
                </a:cxn>
                <a:cxn ang="0">
                  <a:pos x="25" y="103"/>
                </a:cxn>
                <a:cxn ang="0">
                  <a:pos x="21" y="177"/>
                </a:cxn>
                <a:cxn ang="0">
                  <a:pos x="5" y="176"/>
                </a:cxn>
                <a:cxn ang="0">
                  <a:pos x="0" y="20"/>
                </a:cxn>
                <a:cxn ang="0">
                  <a:pos x="93" y="0"/>
                </a:cxn>
                <a:cxn ang="0">
                  <a:pos x="53" y="87"/>
                </a:cxn>
                <a:cxn ang="0">
                  <a:pos x="0" y="20"/>
                </a:cxn>
              </a:cxnLst>
              <a:rect l="0" t="0" r="r" b="b"/>
              <a:pathLst>
                <a:path w="93" h="177">
                  <a:moveTo>
                    <a:pt x="5" y="176"/>
                  </a:moveTo>
                  <a:lnTo>
                    <a:pt x="9" y="102"/>
                  </a:lnTo>
                  <a:lnTo>
                    <a:pt x="14" y="69"/>
                  </a:lnTo>
                  <a:cubicBezTo>
                    <a:pt x="14" y="68"/>
                    <a:pt x="14" y="67"/>
                    <a:pt x="15" y="66"/>
                  </a:cubicBezTo>
                  <a:lnTo>
                    <a:pt x="37" y="36"/>
                  </a:lnTo>
                  <a:lnTo>
                    <a:pt x="50" y="45"/>
                  </a:lnTo>
                  <a:lnTo>
                    <a:pt x="28" y="75"/>
                  </a:lnTo>
                  <a:lnTo>
                    <a:pt x="29" y="71"/>
                  </a:lnTo>
                  <a:lnTo>
                    <a:pt x="25" y="103"/>
                  </a:lnTo>
                  <a:lnTo>
                    <a:pt x="21" y="177"/>
                  </a:lnTo>
                  <a:lnTo>
                    <a:pt x="5" y="176"/>
                  </a:lnTo>
                  <a:close/>
                  <a:moveTo>
                    <a:pt x="0" y="20"/>
                  </a:moveTo>
                  <a:lnTo>
                    <a:pt x="93" y="0"/>
                  </a:lnTo>
                  <a:lnTo>
                    <a:pt x="53" y="87"/>
                  </a:lnTo>
                  <a:lnTo>
                    <a:pt x="0" y="2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4" name="Freeform 264"/>
            <p:cNvSpPr>
              <a:spLocks noEditPoints="1"/>
            </p:cNvSpPr>
            <p:nvPr/>
          </p:nvSpPr>
          <p:spPr bwMode="auto">
            <a:xfrm>
              <a:off x="1129" y="2709"/>
              <a:ext cx="100" cy="104"/>
            </a:xfrm>
            <a:custGeom>
              <a:avLst/>
              <a:gdLst/>
              <a:ahLst/>
              <a:cxnLst>
                <a:cxn ang="0">
                  <a:pos x="249" y="276"/>
                </a:cxn>
                <a:cxn ang="0">
                  <a:pos x="220" y="219"/>
                </a:cxn>
                <a:cxn ang="0">
                  <a:pos x="190" y="166"/>
                </a:cxn>
                <a:cxn ang="0">
                  <a:pos x="160" y="119"/>
                </a:cxn>
                <a:cxn ang="0">
                  <a:pos x="128" y="82"/>
                </a:cxn>
                <a:cxn ang="0">
                  <a:pos x="129" y="83"/>
                </a:cxn>
                <a:cxn ang="0">
                  <a:pos x="97" y="57"/>
                </a:cxn>
                <a:cxn ang="0">
                  <a:pos x="100" y="58"/>
                </a:cxn>
                <a:cxn ang="0">
                  <a:pos x="59" y="42"/>
                </a:cxn>
                <a:cxn ang="0">
                  <a:pos x="65" y="27"/>
                </a:cxn>
                <a:cxn ang="0">
                  <a:pos x="105" y="43"/>
                </a:cxn>
                <a:cxn ang="0">
                  <a:pos x="108" y="44"/>
                </a:cxn>
                <a:cxn ang="0">
                  <a:pos x="140" y="70"/>
                </a:cxn>
                <a:cxn ang="0">
                  <a:pos x="141" y="71"/>
                </a:cxn>
                <a:cxn ang="0">
                  <a:pos x="173" y="110"/>
                </a:cxn>
                <a:cxn ang="0">
                  <a:pos x="204" y="159"/>
                </a:cxn>
                <a:cxn ang="0">
                  <a:pos x="235" y="212"/>
                </a:cxn>
                <a:cxn ang="0">
                  <a:pos x="264" y="269"/>
                </a:cxn>
                <a:cxn ang="0">
                  <a:pos x="249" y="276"/>
                </a:cxn>
                <a:cxn ang="0">
                  <a:pos x="70" y="82"/>
                </a:cxn>
                <a:cxn ang="0">
                  <a:pos x="0" y="16"/>
                </a:cxn>
                <a:cxn ang="0">
                  <a:pos x="94" y="0"/>
                </a:cxn>
                <a:cxn ang="0">
                  <a:pos x="70" y="82"/>
                </a:cxn>
              </a:cxnLst>
              <a:rect l="0" t="0" r="r" b="b"/>
              <a:pathLst>
                <a:path w="264" h="276">
                  <a:moveTo>
                    <a:pt x="249" y="276"/>
                  </a:moveTo>
                  <a:lnTo>
                    <a:pt x="220" y="219"/>
                  </a:lnTo>
                  <a:lnTo>
                    <a:pt x="190" y="166"/>
                  </a:lnTo>
                  <a:lnTo>
                    <a:pt x="160" y="119"/>
                  </a:lnTo>
                  <a:lnTo>
                    <a:pt x="128" y="82"/>
                  </a:lnTo>
                  <a:lnTo>
                    <a:pt x="129" y="83"/>
                  </a:lnTo>
                  <a:lnTo>
                    <a:pt x="97" y="57"/>
                  </a:lnTo>
                  <a:lnTo>
                    <a:pt x="100" y="58"/>
                  </a:lnTo>
                  <a:lnTo>
                    <a:pt x="59" y="42"/>
                  </a:lnTo>
                  <a:lnTo>
                    <a:pt x="65" y="27"/>
                  </a:lnTo>
                  <a:lnTo>
                    <a:pt x="105" y="43"/>
                  </a:lnTo>
                  <a:cubicBezTo>
                    <a:pt x="106" y="43"/>
                    <a:pt x="107" y="44"/>
                    <a:pt x="108" y="44"/>
                  </a:cubicBezTo>
                  <a:lnTo>
                    <a:pt x="140" y="70"/>
                  </a:lnTo>
                  <a:cubicBezTo>
                    <a:pt x="140" y="71"/>
                    <a:pt x="140" y="71"/>
                    <a:pt x="141" y="71"/>
                  </a:cubicBezTo>
                  <a:lnTo>
                    <a:pt x="173" y="110"/>
                  </a:lnTo>
                  <a:lnTo>
                    <a:pt x="204" y="159"/>
                  </a:lnTo>
                  <a:lnTo>
                    <a:pt x="235" y="212"/>
                  </a:lnTo>
                  <a:lnTo>
                    <a:pt x="264" y="269"/>
                  </a:lnTo>
                  <a:lnTo>
                    <a:pt x="249" y="276"/>
                  </a:lnTo>
                  <a:close/>
                  <a:moveTo>
                    <a:pt x="70" y="82"/>
                  </a:moveTo>
                  <a:lnTo>
                    <a:pt x="0" y="16"/>
                  </a:lnTo>
                  <a:lnTo>
                    <a:pt x="94" y="0"/>
                  </a:lnTo>
                  <a:lnTo>
                    <a:pt x="70" y="8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5" name="Freeform 265"/>
            <p:cNvSpPr>
              <a:spLocks noEditPoints="1"/>
            </p:cNvSpPr>
            <p:nvPr/>
          </p:nvSpPr>
          <p:spPr bwMode="auto">
            <a:xfrm>
              <a:off x="1212" y="3059"/>
              <a:ext cx="49" cy="99"/>
            </a:xfrm>
            <a:custGeom>
              <a:avLst/>
              <a:gdLst/>
              <a:ahLst/>
              <a:cxnLst>
                <a:cxn ang="0">
                  <a:pos x="0" y="251"/>
                </a:cxn>
                <a:cxn ang="0">
                  <a:pos x="56" y="190"/>
                </a:cxn>
                <a:cxn ang="0">
                  <a:pos x="55" y="191"/>
                </a:cxn>
                <a:cxn ang="0">
                  <a:pos x="75" y="160"/>
                </a:cxn>
                <a:cxn ang="0">
                  <a:pos x="74" y="162"/>
                </a:cxn>
                <a:cxn ang="0">
                  <a:pos x="86" y="130"/>
                </a:cxn>
                <a:cxn ang="0">
                  <a:pos x="85" y="132"/>
                </a:cxn>
                <a:cxn ang="0">
                  <a:pos x="86" y="101"/>
                </a:cxn>
                <a:cxn ang="0">
                  <a:pos x="87" y="104"/>
                </a:cxn>
                <a:cxn ang="0">
                  <a:pos x="74" y="63"/>
                </a:cxn>
                <a:cxn ang="0">
                  <a:pos x="89" y="58"/>
                </a:cxn>
                <a:cxn ang="0">
                  <a:pos x="102" y="99"/>
                </a:cxn>
                <a:cxn ang="0">
                  <a:pos x="102" y="102"/>
                </a:cxn>
                <a:cxn ang="0">
                  <a:pos x="101" y="133"/>
                </a:cxn>
                <a:cxn ang="0">
                  <a:pos x="101" y="135"/>
                </a:cxn>
                <a:cxn ang="0">
                  <a:pos x="89" y="167"/>
                </a:cxn>
                <a:cxn ang="0">
                  <a:pos x="88" y="169"/>
                </a:cxn>
                <a:cxn ang="0">
                  <a:pos x="68" y="200"/>
                </a:cxn>
                <a:cxn ang="0">
                  <a:pos x="67" y="201"/>
                </a:cxn>
                <a:cxn ang="0">
                  <a:pos x="11" y="262"/>
                </a:cxn>
                <a:cxn ang="0">
                  <a:pos x="0" y="251"/>
                </a:cxn>
                <a:cxn ang="0">
                  <a:pos x="49" y="95"/>
                </a:cxn>
                <a:cxn ang="0">
                  <a:pos x="59" y="0"/>
                </a:cxn>
                <a:cxn ang="0">
                  <a:pos x="129" y="66"/>
                </a:cxn>
                <a:cxn ang="0">
                  <a:pos x="49" y="95"/>
                </a:cxn>
              </a:cxnLst>
              <a:rect l="0" t="0" r="r" b="b"/>
              <a:pathLst>
                <a:path w="129" h="262">
                  <a:moveTo>
                    <a:pt x="0" y="251"/>
                  </a:moveTo>
                  <a:lnTo>
                    <a:pt x="56" y="190"/>
                  </a:lnTo>
                  <a:lnTo>
                    <a:pt x="55" y="191"/>
                  </a:lnTo>
                  <a:lnTo>
                    <a:pt x="75" y="160"/>
                  </a:lnTo>
                  <a:lnTo>
                    <a:pt x="74" y="162"/>
                  </a:lnTo>
                  <a:lnTo>
                    <a:pt x="86" y="130"/>
                  </a:lnTo>
                  <a:lnTo>
                    <a:pt x="85" y="132"/>
                  </a:lnTo>
                  <a:lnTo>
                    <a:pt x="86" y="101"/>
                  </a:lnTo>
                  <a:lnTo>
                    <a:pt x="87" y="104"/>
                  </a:lnTo>
                  <a:lnTo>
                    <a:pt x="74" y="63"/>
                  </a:lnTo>
                  <a:lnTo>
                    <a:pt x="89" y="58"/>
                  </a:lnTo>
                  <a:lnTo>
                    <a:pt x="102" y="99"/>
                  </a:lnTo>
                  <a:cubicBezTo>
                    <a:pt x="102" y="100"/>
                    <a:pt x="102" y="101"/>
                    <a:pt x="102" y="102"/>
                  </a:cubicBezTo>
                  <a:lnTo>
                    <a:pt x="101" y="133"/>
                  </a:lnTo>
                  <a:cubicBezTo>
                    <a:pt x="101" y="134"/>
                    <a:pt x="101" y="134"/>
                    <a:pt x="101" y="135"/>
                  </a:cubicBezTo>
                  <a:lnTo>
                    <a:pt x="89" y="167"/>
                  </a:lnTo>
                  <a:cubicBezTo>
                    <a:pt x="89" y="168"/>
                    <a:pt x="89" y="168"/>
                    <a:pt x="88" y="169"/>
                  </a:cubicBezTo>
                  <a:lnTo>
                    <a:pt x="68" y="200"/>
                  </a:lnTo>
                  <a:cubicBezTo>
                    <a:pt x="68" y="200"/>
                    <a:pt x="68" y="201"/>
                    <a:pt x="67" y="201"/>
                  </a:cubicBezTo>
                  <a:lnTo>
                    <a:pt x="11" y="262"/>
                  </a:lnTo>
                  <a:lnTo>
                    <a:pt x="0" y="251"/>
                  </a:lnTo>
                  <a:close/>
                  <a:moveTo>
                    <a:pt x="49" y="95"/>
                  </a:moveTo>
                  <a:lnTo>
                    <a:pt x="59" y="0"/>
                  </a:lnTo>
                  <a:lnTo>
                    <a:pt x="129" y="66"/>
                  </a:lnTo>
                  <a:lnTo>
                    <a:pt x="49" y="95"/>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67" name="Freeform 267"/>
          <p:cNvSpPr>
            <a:spLocks noEditPoints="1"/>
          </p:cNvSpPr>
          <p:nvPr/>
        </p:nvSpPr>
        <p:spPr bwMode="auto">
          <a:xfrm>
            <a:off x="5251450" y="4360863"/>
            <a:ext cx="744537" cy="241300"/>
          </a:xfrm>
          <a:custGeom>
            <a:avLst/>
            <a:gdLst/>
            <a:ahLst/>
            <a:cxnLst>
              <a:cxn ang="0">
                <a:pos x="0" y="38"/>
              </a:cxn>
              <a:cxn ang="0">
                <a:pos x="355" y="38"/>
              </a:cxn>
              <a:cxn ang="0">
                <a:pos x="355" y="114"/>
              </a:cxn>
              <a:cxn ang="0">
                <a:pos x="0" y="114"/>
              </a:cxn>
              <a:cxn ang="0">
                <a:pos x="0" y="38"/>
              </a:cxn>
              <a:cxn ang="0">
                <a:pos x="316" y="0"/>
              </a:cxn>
              <a:cxn ang="0">
                <a:pos x="469" y="76"/>
              </a:cxn>
              <a:cxn ang="0">
                <a:pos x="316" y="152"/>
              </a:cxn>
              <a:cxn ang="0">
                <a:pos x="316" y="0"/>
              </a:cxn>
            </a:cxnLst>
            <a:rect l="0" t="0" r="r" b="b"/>
            <a:pathLst>
              <a:path w="469" h="152">
                <a:moveTo>
                  <a:pt x="0" y="38"/>
                </a:moveTo>
                <a:lnTo>
                  <a:pt x="355" y="38"/>
                </a:lnTo>
                <a:lnTo>
                  <a:pt x="355" y="114"/>
                </a:lnTo>
                <a:lnTo>
                  <a:pt x="0" y="114"/>
                </a:lnTo>
                <a:lnTo>
                  <a:pt x="0" y="38"/>
                </a:lnTo>
                <a:close/>
                <a:moveTo>
                  <a:pt x="316" y="0"/>
                </a:moveTo>
                <a:lnTo>
                  <a:pt x="469" y="76"/>
                </a:lnTo>
                <a:lnTo>
                  <a:pt x="316" y="152"/>
                </a:lnTo>
                <a:lnTo>
                  <a:pt x="316"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4"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1" name="Rectangle 311"/>
          <p:cNvSpPr>
            <a:spLocks noChangeArrowheads="1"/>
          </p:cNvSpPr>
          <p:nvPr/>
        </p:nvSpPr>
        <p:spPr bwMode="auto">
          <a:xfrm>
            <a:off x="5683250" y="1025525"/>
            <a:ext cx="23002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130 new metabolic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5" name="Freeform 325"/>
          <p:cNvSpPr>
            <a:spLocks/>
          </p:cNvSpPr>
          <p:nvPr/>
        </p:nvSpPr>
        <p:spPr bwMode="auto">
          <a:xfrm>
            <a:off x="3216275" y="4246563"/>
            <a:ext cx="2043112" cy="484187"/>
          </a:xfrm>
          <a:custGeom>
            <a:avLst/>
            <a:gdLst/>
            <a:ahLst/>
            <a:cxnLst>
              <a:cxn ang="0">
                <a:pos x="0" y="86"/>
              </a:cxn>
              <a:cxn ang="0">
                <a:pos x="86" y="0"/>
              </a:cxn>
              <a:cxn ang="0">
                <a:pos x="86" y="0"/>
              </a:cxn>
              <a:cxn ang="0">
                <a:pos x="86" y="0"/>
              </a:cxn>
              <a:cxn ang="0">
                <a:pos x="2075" y="0"/>
              </a:cxn>
              <a:cxn ang="0">
                <a:pos x="2075" y="0"/>
              </a:cxn>
              <a:cxn ang="0">
                <a:pos x="2160" y="86"/>
              </a:cxn>
              <a:cxn ang="0">
                <a:pos x="2160" y="86"/>
              </a:cxn>
              <a:cxn ang="0">
                <a:pos x="2160" y="86"/>
              </a:cxn>
              <a:cxn ang="0">
                <a:pos x="2160" y="427"/>
              </a:cxn>
              <a:cxn ang="0">
                <a:pos x="2160" y="427"/>
              </a:cxn>
              <a:cxn ang="0">
                <a:pos x="2075" y="512"/>
              </a:cxn>
              <a:cxn ang="0">
                <a:pos x="2075" y="512"/>
              </a:cxn>
              <a:cxn ang="0">
                <a:pos x="2075" y="512"/>
              </a:cxn>
              <a:cxn ang="0">
                <a:pos x="86" y="512"/>
              </a:cxn>
              <a:cxn ang="0">
                <a:pos x="86" y="512"/>
              </a:cxn>
              <a:cxn ang="0">
                <a:pos x="0" y="427"/>
              </a:cxn>
              <a:cxn ang="0">
                <a:pos x="0" y="427"/>
              </a:cxn>
              <a:cxn ang="0">
                <a:pos x="0" y="86"/>
              </a:cxn>
            </a:cxnLst>
            <a:rect l="0" t="0" r="r" b="b"/>
            <a:pathLst>
              <a:path w="2160" h="512">
                <a:moveTo>
                  <a:pt x="0" y="86"/>
                </a:moveTo>
                <a:cubicBezTo>
                  <a:pt x="0" y="39"/>
                  <a:pt x="39" y="0"/>
                  <a:pt x="86" y="0"/>
                </a:cubicBezTo>
                <a:cubicBezTo>
                  <a:pt x="86" y="0"/>
                  <a:pt x="86" y="0"/>
                  <a:pt x="86" y="0"/>
                </a:cubicBezTo>
                <a:lnTo>
                  <a:pt x="86" y="0"/>
                </a:lnTo>
                <a:lnTo>
                  <a:pt x="2075" y="0"/>
                </a:lnTo>
                <a:lnTo>
                  <a:pt x="2075" y="0"/>
                </a:lnTo>
                <a:cubicBezTo>
                  <a:pt x="2122" y="0"/>
                  <a:pt x="2160" y="39"/>
                  <a:pt x="2160" y="86"/>
                </a:cubicBezTo>
                <a:cubicBezTo>
                  <a:pt x="2160" y="86"/>
                  <a:pt x="2160" y="86"/>
                  <a:pt x="2160" y="86"/>
                </a:cubicBezTo>
                <a:lnTo>
                  <a:pt x="2160" y="86"/>
                </a:lnTo>
                <a:lnTo>
                  <a:pt x="2160" y="427"/>
                </a:lnTo>
                <a:lnTo>
                  <a:pt x="2160" y="427"/>
                </a:lnTo>
                <a:cubicBezTo>
                  <a:pt x="2160" y="474"/>
                  <a:pt x="2122" y="512"/>
                  <a:pt x="2075" y="512"/>
                </a:cubicBezTo>
                <a:cubicBezTo>
                  <a:pt x="2075" y="512"/>
                  <a:pt x="2075" y="512"/>
                  <a:pt x="2075" y="512"/>
                </a:cubicBezTo>
                <a:lnTo>
                  <a:pt x="2075" y="512"/>
                </a:lnTo>
                <a:lnTo>
                  <a:pt x="86" y="512"/>
                </a:lnTo>
                <a:lnTo>
                  <a:pt x="86" y="512"/>
                </a:lnTo>
                <a:cubicBezTo>
                  <a:pt x="39" y="512"/>
                  <a:pt x="0" y="474"/>
                  <a:pt x="0" y="427"/>
                </a:cubicBezTo>
                <a:cubicBezTo>
                  <a:pt x="0" y="427"/>
                  <a:pt x="0" y="427"/>
                  <a:pt x="0" y="427"/>
                </a:cubicBezTo>
                <a:lnTo>
                  <a:pt x="0" y="86"/>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6" name="Freeform 326"/>
          <p:cNvSpPr>
            <a:spLocks noEditPoints="1"/>
          </p:cNvSpPr>
          <p:nvPr/>
        </p:nvSpPr>
        <p:spPr bwMode="auto">
          <a:xfrm>
            <a:off x="3194050" y="4224338"/>
            <a:ext cx="2087562" cy="530225"/>
          </a:xfrm>
          <a:custGeom>
            <a:avLst/>
            <a:gdLst/>
            <a:ahLst/>
            <a:cxnLst>
              <a:cxn ang="0">
                <a:pos x="1" y="105"/>
              </a:cxn>
              <a:cxn ang="0">
                <a:pos x="11" y="64"/>
              </a:cxn>
              <a:cxn ang="0">
                <a:pos x="36" y="29"/>
              </a:cxn>
              <a:cxn ang="0">
                <a:pos x="72" y="8"/>
              </a:cxn>
              <a:cxn ang="0">
                <a:pos x="110" y="0"/>
              </a:cxn>
              <a:cxn ang="0">
                <a:pos x="2104" y="1"/>
              </a:cxn>
              <a:cxn ang="0">
                <a:pos x="2146" y="11"/>
              </a:cxn>
              <a:cxn ang="0">
                <a:pos x="2180" y="36"/>
              </a:cxn>
              <a:cxn ang="0">
                <a:pos x="2201" y="72"/>
              </a:cxn>
              <a:cxn ang="0">
                <a:pos x="2208" y="110"/>
              </a:cxn>
              <a:cxn ang="0">
                <a:pos x="2208" y="456"/>
              </a:cxn>
              <a:cxn ang="0">
                <a:pos x="2197" y="498"/>
              </a:cxn>
              <a:cxn ang="0">
                <a:pos x="2173" y="531"/>
              </a:cxn>
              <a:cxn ang="0">
                <a:pos x="2137" y="553"/>
              </a:cxn>
              <a:cxn ang="0">
                <a:pos x="2099" y="560"/>
              </a:cxn>
              <a:cxn ang="0">
                <a:pos x="105" y="560"/>
              </a:cxn>
              <a:cxn ang="0">
                <a:pos x="64" y="550"/>
              </a:cxn>
              <a:cxn ang="0">
                <a:pos x="29" y="525"/>
              </a:cxn>
              <a:cxn ang="0">
                <a:pos x="8" y="489"/>
              </a:cxn>
              <a:cxn ang="0">
                <a:pos x="0" y="451"/>
              </a:cxn>
              <a:cxn ang="0">
                <a:pos x="48" y="451"/>
              </a:cxn>
              <a:cxn ang="0">
                <a:pos x="55" y="479"/>
              </a:cxn>
              <a:cxn ang="0">
                <a:pos x="69" y="498"/>
              </a:cxn>
              <a:cxn ang="0">
                <a:pos x="90" y="509"/>
              </a:cxn>
              <a:cxn ang="0">
                <a:pos x="115" y="513"/>
              </a:cxn>
              <a:cxn ang="0">
                <a:pos x="2099" y="512"/>
              </a:cxn>
              <a:cxn ang="0">
                <a:pos x="2127" y="506"/>
              </a:cxn>
              <a:cxn ang="0">
                <a:pos x="2146" y="491"/>
              </a:cxn>
              <a:cxn ang="0">
                <a:pos x="2157" y="471"/>
              </a:cxn>
              <a:cxn ang="0">
                <a:pos x="2161" y="446"/>
              </a:cxn>
              <a:cxn ang="0">
                <a:pos x="2160" y="110"/>
              </a:cxn>
              <a:cxn ang="0">
                <a:pos x="2154" y="82"/>
              </a:cxn>
              <a:cxn ang="0">
                <a:pos x="2139" y="62"/>
              </a:cxn>
              <a:cxn ang="0">
                <a:pos x="2119" y="51"/>
              </a:cxn>
              <a:cxn ang="0">
                <a:pos x="2094" y="48"/>
              </a:cxn>
              <a:cxn ang="0">
                <a:pos x="110" y="48"/>
              </a:cxn>
              <a:cxn ang="0">
                <a:pos x="82" y="55"/>
              </a:cxn>
              <a:cxn ang="0">
                <a:pos x="62" y="70"/>
              </a:cxn>
              <a:cxn ang="0">
                <a:pos x="52" y="90"/>
              </a:cxn>
              <a:cxn ang="0">
                <a:pos x="48" y="115"/>
              </a:cxn>
              <a:cxn ang="0">
                <a:pos x="48" y="451"/>
              </a:cxn>
            </a:cxnLst>
            <a:rect l="0" t="0" r="r" b="b"/>
            <a:pathLst>
              <a:path w="2208" h="560">
                <a:moveTo>
                  <a:pt x="0" y="110"/>
                </a:moveTo>
                <a:cubicBezTo>
                  <a:pt x="0" y="109"/>
                  <a:pt x="1" y="107"/>
                  <a:pt x="1" y="105"/>
                </a:cubicBezTo>
                <a:lnTo>
                  <a:pt x="8" y="72"/>
                </a:lnTo>
                <a:cubicBezTo>
                  <a:pt x="9" y="70"/>
                  <a:pt x="10" y="67"/>
                  <a:pt x="11" y="64"/>
                </a:cubicBezTo>
                <a:lnTo>
                  <a:pt x="29" y="36"/>
                </a:lnTo>
                <a:cubicBezTo>
                  <a:pt x="31" y="34"/>
                  <a:pt x="34" y="31"/>
                  <a:pt x="36" y="29"/>
                </a:cubicBezTo>
                <a:lnTo>
                  <a:pt x="64" y="11"/>
                </a:lnTo>
                <a:cubicBezTo>
                  <a:pt x="67" y="10"/>
                  <a:pt x="70" y="9"/>
                  <a:pt x="72" y="8"/>
                </a:cubicBezTo>
                <a:lnTo>
                  <a:pt x="105" y="1"/>
                </a:lnTo>
                <a:cubicBezTo>
                  <a:pt x="107" y="1"/>
                  <a:pt x="109" y="0"/>
                  <a:pt x="110" y="0"/>
                </a:cubicBezTo>
                <a:lnTo>
                  <a:pt x="2099" y="0"/>
                </a:lnTo>
                <a:cubicBezTo>
                  <a:pt x="2101" y="0"/>
                  <a:pt x="2103" y="1"/>
                  <a:pt x="2104" y="1"/>
                </a:cubicBezTo>
                <a:lnTo>
                  <a:pt x="2137" y="8"/>
                </a:lnTo>
                <a:cubicBezTo>
                  <a:pt x="2140" y="9"/>
                  <a:pt x="2143" y="10"/>
                  <a:pt x="2146" y="11"/>
                </a:cubicBezTo>
                <a:lnTo>
                  <a:pt x="2173" y="29"/>
                </a:lnTo>
                <a:cubicBezTo>
                  <a:pt x="2176" y="31"/>
                  <a:pt x="2178" y="34"/>
                  <a:pt x="2180" y="36"/>
                </a:cubicBezTo>
                <a:lnTo>
                  <a:pt x="2198" y="64"/>
                </a:lnTo>
                <a:cubicBezTo>
                  <a:pt x="2199" y="67"/>
                  <a:pt x="2200" y="70"/>
                  <a:pt x="2201" y="72"/>
                </a:cubicBezTo>
                <a:lnTo>
                  <a:pt x="2208" y="105"/>
                </a:lnTo>
                <a:cubicBezTo>
                  <a:pt x="2208" y="107"/>
                  <a:pt x="2208" y="109"/>
                  <a:pt x="2208" y="110"/>
                </a:cubicBezTo>
                <a:lnTo>
                  <a:pt x="2208" y="451"/>
                </a:lnTo>
                <a:cubicBezTo>
                  <a:pt x="2208" y="453"/>
                  <a:pt x="2208" y="455"/>
                  <a:pt x="2208" y="456"/>
                </a:cubicBezTo>
                <a:lnTo>
                  <a:pt x="2201" y="489"/>
                </a:lnTo>
                <a:cubicBezTo>
                  <a:pt x="2200" y="492"/>
                  <a:pt x="2199" y="495"/>
                  <a:pt x="2197" y="498"/>
                </a:cubicBezTo>
                <a:lnTo>
                  <a:pt x="2179" y="525"/>
                </a:lnTo>
                <a:cubicBezTo>
                  <a:pt x="2178" y="527"/>
                  <a:pt x="2175" y="530"/>
                  <a:pt x="2173" y="531"/>
                </a:cubicBezTo>
                <a:lnTo>
                  <a:pt x="2146" y="549"/>
                </a:lnTo>
                <a:cubicBezTo>
                  <a:pt x="2143" y="551"/>
                  <a:pt x="2140" y="552"/>
                  <a:pt x="2137" y="553"/>
                </a:cubicBezTo>
                <a:lnTo>
                  <a:pt x="2104" y="560"/>
                </a:lnTo>
                <a:cubicBezTo>
                  <a:pt x="2103" y="560"/>
                  <a:pt x="2101" y="560"/>
                  <a:pt x="2099" y="560"/>
                </a:cubicBezTo>
                <a:lnTo>
                  <a:pt x="110" y="560"/>
                </a:lnTo>
                <a:cubicBezTo>
                  <a:pt x="109" y="560"/>
                  <a:pt x="107" y="560"/>
                  <a:pt x="105" y="560"/>
                </a:cubicBezTo>
                <a:lnTo>
                  <a:pt x="72" y="553"/>
                </a:lnTo>
                <a:cubicBezTo>
                  <a:pt x="70" y="552"/>
                  <a:pt x="67" y="551"/>
                  <a:pt x="64" y="550"/>
                </a:cubicBezTo>
                <a:lnTo>
                  <a:pt x="36" y="532"/>
                </a:lnTo>
                <a:cubicBezTo>
                  <a:pt x="34" y="530"/>
                  <a:pt x="31" y="528"/>
                  <a:pt x="29" y="525"/>
                </a:cubicBezTo>
                <a:lnTo>
                  <a:pt x="11" y="498"/>
                </a:lnTo>
                <a:cubicBezTo>
                  <a:pt x="10" y="495"/>
                  <a:pt x="9" y="492"/>
                  <a:pt x="8" y="489"/>
                </a:cubicBezTo>
                <a:lnTo>
                  <a:pt x="1" y="456"/>
                </a:lnTo>
                <a:cubicBezTo>
                  <a:pt x="1" y="455"/>
                  <a:pt x="0" y="453"/>
                  <a:pt x="0" y="451"/>
                </a:cubicBezTo>
                <a:lnTo>
                  <a:pt x="0" y="110"/>
                </a:lnTo>
                <a:close/>
                <a:moveTo>
                  <a:pt x="48" y="451"/>
                </a:moveTo>
                <a:lnTo>
                  <a:pt x="48" y="446"/>
                </a:lnTo>
                <a:lnTo>
                  <a:pt x="55" y="479"/>
                </a:lnTo>
                <a:lnTo>
                  <a:pt x="51" y="471"/>
                </a:lnTo>
                <a:lnTo>
                  <a:pt x="69" y="498"/>
                </a:lnTo>
                <a:lnTo>
                  <a:pt x="62" y="491"/>
                </a:lnTo>
                <a:lnTo>
                  <a:pt x="90" y="509"/>
                </a:lnTo>
                <a:lnTo>
                  <a:pt x="82" y="506"/>
                </a:lnTo>
                <a:lnTo>
                  <a:pt x="115" y="513"/>
                </a:lnTo>
                <a:lnTo>
                  <a:pt x="110" y="512"/>
                </a:lnTo>
                <a:lnTo>
                  <a:pt x="2099" y="512"/>
                </a:lnTo>
                <a:lnTo>
                  <a:pt x="2094" y="513"/>
                </a:lnTo>
                <a:lnTo>
                  <a:pt x="2127" y="506"/>
                </a:lnTo>
                <a:lnTo>
                  <a:pt x="2119" y="509"/>
                </a:lnTo>
                <a:lnTo>
                  <a:pt x="2146" y="491"/>
                </a:lnTo>
                <a:lnTo>
                  <a:pt x="2139" y="498"/>
                </a:lnTo>
                <a:lnTo>
                  <a:pt x="2157" y="471"/>
                </a:lnTo>
                <a:lnTo>
                  <a:pt x="2154" y="479"/>
                </a:lnTo>
                <a:lnTo>
                  <a:pt x="2161" y="446"/>
                </a:lnTo>
                <a:lnTo>
                  <a:pt x="2160" y="451"/>
                </a:lnTo>
                <a:lnTo>
                  <a:pt x="2160" y="110"/>
                </a:lnTo>
                <a:lnTo>
                  <a:pt x="2161" y="115"/>
                </a:lnTo>
                <a:lnTo>
                  <a:pt x="2154" y="82"/>
                </a:lnTo>
                <a:lnTo>
                  <a:pt x="2157" y="90"/>
                </a:lnTo>
                <a:lnTo>
                  <a:pt x="2139" y="62"/>
                </a:lnTo>
                <a:lnTo>
                  <a:pt x="2146" y="69"/>
                </a:lnTo>
                <a:lnTo>
                  <a:pt x="2119" y="51"/>
                </a:lnTo>
                <a:lnTo>
                  <a:pt x="2127" y="55"/>
                </a:lnTo>
                <a:lnTo>
                  <a:pt x="2094" y="48"/>
                </a:lnTo>
                <a:lnTo>
                  <a:pt x="2099" y="48"/>
                </a:lnTo>
                <a:lnTo>
                  <a:pt x="110" y="48"/>
                </a:lnTo>
                <a:lnTo>
                  <a:pt x="115" y="48"/>
                </a:lnTo>
                <a:lnTo>
                  <a:pt x="82" y="55"/>
                </a:lnTo>
                <a:lnTo>
                  <a:pt x="90" y="52"/>
                </a:lnTo>
                <a:lnTo>
                  <a:pt x="62" y="70"/>
                </a:lnTo>
                <a:lnTo>
                  <a:pt x="70" y="62"/>
                </a:lnTo>
                <a:lnTo>
                  <a:pt x="52" y="90"/>
                </a:lnTo>
                <a:lnTo>
                  <a:pt x="55" y="82"/>
                </a:lnTo>
                <a:lnTo>
                  <a:pt x="48" y="115"/>
                </a:lnTo>
                <a:lnTo>
                  <a:pt x="48" y="110"/>
                </a:lnTo>
                <a:lnTo>
                  <a:pt x="48" y="451"/>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7" name="Rectangle 327"/>
          <p:cNvSpPr>
            <a:spLocks noChangeArrowheads="1"/>
          </p:cNvSpPr>
          <p:nvPr/>
        </p:nvSpPr>
        <p:spPr bwMode="auto">
          <a:xfrm>
            <a:off x="3525838" y="4244975"/>
            <a:ext cx="15430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Gene essentiality </a:t>
            </a:r>
            <a:endParaRPr kumimoji="0" lang="en-US" sz="1800" b="0" i="0" u="none" strike="noStrike" cap="none" normalizeH="0" baseline="0" smtClean="0">
              <a:ln>
                <a:noFill/>
              </a:ln>
              <a:solidFill>
                <a:schemeClr val="tx1"/>
              </a:solidFill>
              <a:effectLst/>
              <a:latin typeface="Arial" pitchFamily="34" charset="0"/>
            </a:endParaRPr>
          </a:p>
        </p:txBody>
      </p:sp>
      <p:sp>
        <p:nvSpPr>
          <p:cNvPr id="409928" name="Rectangle 328"/>
          <p:cNvSpPr>
            <a:spLocks noChangeArrowheads="1"/>
          </p:cNvSpPr>
          <p:nvPr/>
        </p:nvSpPr>
        <p:spPr bwMode="auto">
          <a:xfrm>
            <a:off x="3421063" y="4486275"/>
            <a:ext cx="1739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consistency 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29" name="Freeform 329"/>
          <p:cNvSpPr>
            <a:spLocks/>
          </p:cNvSpPr>
          <p:nvPr/>
        </p:nvSpPr>
        <p:spPr bwMode="auto">
          <a:xfrm>
            <a:off x="3216275" y="3111500"/>
            <a:ext cx="2043112" cy="485775"/>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0" name="Freeform 330"/>
          <p:cNvSpPr>
            <a:spLocks noEditPoints="1"/>
          </p:cNvSpPr>
          <p:nvPr/>
        </p:nvSpPr>
        <p:spPr bwMode="auto">
          <a:xfrm>
            <a:off x="3194050" y="3089275"/>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1" name="Rectangle 331"/>
          <p:cNvSpPr>
            <a:spLocks noChangeArrowheads="1"/>
          </p:cNvSpPr>
          <p:nvPr/>
        </p:nvSpPr>
        <p:spPr bwMode="auto">
          <a:xfrm>
            <a:off x="3876675" y="3113088"/>
            <a:ext cx="7715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32" name="Rectangle 332"/>
          <p:cNvSpPr>
            <a:spLocks noChangeArrowheads="1"/>
          </p:cNvSpPr>
          <p:nvPr/>
        </p:nvSpPr>
        <p:spPr bwMode="auto">
          <a:xfrm>
            <a:off x="4527550" y="3113088"/>
            <a:ext cx="16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33" name="Rectangle 333"/>
          <p:cNvSpPr>
            <a:spLocks noChangeArrowheads="1"/>
          </p:cNvSpPr>
          <p:nvPr/>
        </p:nvSpPr>
        <p:spPr bwMode="auto">
          <a:xfrm>
            <a:off x="3679825" y="3354388"/>
            <a:ext cx="12096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ready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4" name="Rectangle 344"/>
          <p:cNvSpPr>
            <a:spLocks noChangeArrowheads="1"/>
          </p:cNvSpPr>
          <p:nvPr/>
        </p:nvSpPr>
        <p:spPr bwMode="auto">
          <a:xfrm>
            <a:off x="442913" y="3673475"/>
            <a:ext cx="18764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Predicting 69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5" name="Rectangle 345"/>
          <p:cNvSpPr>
            <a:spLocks noChangeArrowheads="1"/>
          </p:cNvSpPr>
          <p:nvPr/>
        </p:nvSpPr>
        <p:spPr bwMode="auto">
          <a:xfrm>
            <a:off x="503238" y="3916363"/>
            <a:ext cx="17113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transporters/model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6" name="Rectangle 346"/>
          <p:cNvSpPr>
            <a:spLocks noChangeArrowheads="1"/>
          </p:cNvSpPr>
          <p:nvPr/>
        </p:nvSpPr>
        <p:spPr bwMode="auto">
          <a:xfrm>
            <a:off x="5781675" y="3232150"/>
            <a:ext cx="266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Correction for 202 annotations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7" name="Rectangle 347"/>
          <p:cNvSpPr>
            <a:spLocks noChangeArrowheads="1"/>
          </p:cNvSpPr>
          <p:nvPr/>
        </p:nvSpPr>
        <p:spPr bwMode="auto">
          <a:xfrm>
            <a:off x="5614988" y="3475038"/>
            <a:ext cx="288925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inconsistent with essentiality data</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09956" name="Rectangle 356"/>
          <p:cNvSpPr>
            <a:spLocks noChangeArrowheads="1"/>
          </p:cNvSpPr>
          <p:nvPr/>
        </p:nvSpPr>
        <p:spPr bwMode="auto">
          <a:xfrm>
            <a:off x="7867650" y="1984375"/>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7" name="Rectangle 357"/>
          <p:cNvSpPr>
            <a:spLocks noChangeArrowheads="1"/>
          </p:cNvSpPr>
          <p:nvPr/>
        </p:nvSpPr>
        <p:spPr bwMode="auto">
          <a:xfrm>
            <a:off x="7715250" y="2227263"/>
            <a:ext cx="12255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growth media</a:t>
            </a:r>
            <a:endParaRPr kumimoji="0" lang="en-US" sz="1800" b="0" i="0" u="none" strike="noStrike" cap="none" normalizeH="0" baseline="0" smtClean="0">
              <a:ln>
                <a:noFill/>
              </a:ln>
              <a:solidFill>
                <a:schemeClr val="tx1"/>
              </a:solidFill>
              <a:effectLst/>
              <a:latin typeface="Arial" pitchFamily="34" charset="0"/>
            </a:endParaRPr>
          </a:p>
        </p:txBody>
      </p:sp>
      <p:sp>
        <p:nvSpPr>
          <p:cNvPr id="409970" name="Rectangle 370"/>
          <p:cNvSpPr>
            <a:spLocks noChangeArrowheads="1"/>
          </p:cNvSpPr>
          <p:nvPr/>
        </p:nvSpPr>
        <p:spPr bwMode="auto">
          <a:xfrm>
            <a:off x="2844800" y="348932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66%</a:t>
            </a:r>
            <a:endParaRPr kumimoji="0" lang="en-US" sz="1800" b="0" i="0" u="none" strike="noStrike" cap="none" normalizeH="0" baseline="0" smtClean="0">
              <a:ln>
                <a:noFill/>
              </a:ln>
              <a:solidFill>
                <a:schemeClr val="tx1"/>
              </a:solidFill>
              <a:effectLst/>
              <a:latin typeface="Arial" pitchFamily="34" charset="0"/>
            </a:endParaRPr>
          </a:p>
        </p:txBody>
      </p:sp>
      <p:sp>
        <p:nvSpPr>
          <p:cNvPr id="409971" name="Rectangle 371"/>
          <p:cNvSpPr>
            <a:spLocks noChangeArrowheads="1"/>
          </p:cNvSpPr>
          <p:nvPr/>
        </p:nvSpPr>
        <p:spPr bwMode="auto">
          <a:xfrm>
            <a:off x="2844800" y="405447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71%</a:t>
            </a:r>
            <a:endParaRPr kumimoji="0" lang="en-US" sz="1800" b="0" i="0" u="none" strike="noStrike" cap="none" normalizeH="0" baseline="0" smtClean="0">
              <a:ln>
                <a:noFill/>
              </a:ln>
              <a:solidFill>
                <a:schemeClr val="tx1"/>
              </a:solidFill>
              <a:effectLst/>
              <a:latin typeface="Arial" pitchFamily="34" charset="0"/>
            </a:endParaRPr>
          </a:p>
        </p:txBody>
      </p:sp>
      <p:sp>
        <p:nvSpPr>
          <p:cNvPr id="409972" name="Rectangle 372"/>
          <p:cNvSpPr>
            <a:spLocks noChangeArrowheads="1"/>
          </p:cNvSpPr>
          <p:nvPr/>
        </p:nvSpPr>
        <p:spPr bwMode="auto">
          <a:xfrm>
            <a:off x="2844800" y="4635500"/>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74%</a:t>
            </a:r>
            <a:endParaRPr kumimoji="0" lang="en-US" sz="1800" b="0" i="0" u="none" strike="noStrike" cap="none" normalizeH="0" baseline="0" smtClean="0">
              <a:ln>
                <a:noFill/>
              </a:ln>
              <a:solidFill>
                <a:schemeClr val="tx1"/>
              </a:solidFill>
              <a:effectLst/>
              <a:latin typeface="Arial" pitchFamily="34" charset="0"/>
            </a:endParaRPr>
          </a:p>
        </p:txBody>
      </p:sp>
      <p:sp>
        <p:nvSpPr>
          <p:cNvPr id="409975" name="Rectangle 375"/>
          <p:cNvSpPr>
            <a:spLocks noChangeArrowheads="1"/>
          </p:cNvSpPr>
          <p:nvPr/>
        </p:nvSpPr>
        <p:spPr bwMode="auto">
          <a:xfrm>
            <a:off x="2665413" y="3024188"/>
            <a:ext cx="6651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Model </a:t>
            </a:r>
            <a:endParaRPr kumimoji="0" lang="en-US" sz="1800" b="0" i="0" u="none" strike="noStrike" cap="none" normalizeH="0" baseline="0" smtClean="0">
              <a:ln>
                <a:noFill/>
              </a:ln>
              <a:solidFill>
                <a:schemeClr val="tx1"/>
              </a:solidFill>
              <a:effectLst/>
              <a:latin typeface="Arial" pitchFamily="34" charset="0"/>
            </a:endParaRPr>
          </a:p>
        </p:txBody>
      </p:sp>
      <p:sp>
        <p:nvSpPr>
          <p:cNvPr id="409976" name="Rectangle 376"/>
          <p:cNvSpPr>
            <a:spLocks noChangeArrowheads="1"/>
          </p:cNvSpPr>
          <p:nvPr/>
        </p:nvSpPr>
        <p:spPr bwMode="auto">
          <a:xfrm>
            <a:off x="2468563" y="3265488"/>
            <a:ext cx="8159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accuracy</a:t>
            </a:r>
            <a:endParaRPr kumimoji="0" lang="en-US" sz="1800" b="0" i="0" u="none" strike="noStrike" cap="none" normalizeH="0" baseline="0" smtClean="0">
              <a:ln>
                <a:noFill/>
              </a:ln>
              <a:solidFill>
                <a:schemeClr val="tx1"/>
              </a:solidFill>
              <a:effectLst/>
              <a:latin typeface="Arial" pitchFamily="34" charset="0"/>
            </a:endParaRPr>
          </a:p>
        </p:txBody>
      </p:sp>
      <p:sp>
        <p:nvSpPr>
          <p:cNvPr id="409977" name="Rectangle 377"/>
          <p:cNvSpPr>
            <a:spLocks noChangeArrowheads="1"/>
          </p:cNvSpPr>
          <p:nvPr/>
        </p:nvSpPr>
        <p:spPr bwMode="auto">
          <a:xfrm>
            <a:off x="7654925" y="1379538"/>
            <a:ext cx="13462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gene </a:t>
            </a:r>
            <a:endParaRPr kumimoji="0" lang="en-US" sz="1800" b="0" i="0" u="none" strike="noStrike" cap="none" normalizeH="0" baseline="0" smtClean="0">
              <a:ln>
                <a:noFill/>
              </a:ln>
              <a:solidFill>
                <a:schemeClr val="tx1"/>
              </a:solidFill>
              <a:effectLst/>
              <a:latin typeface="Arial" pitchFamily="34" charset="0"/>
            </a:endParaRPr>
          </a:p>
        </p:txBody>
      </p:sp>
      <p:sp>
        <p:nvSpPr>
          <p:cNvPr id="409978" name="Rectangle 378"/>
          <p:cNvSpPr>
            <a:spLocks noChangeArrowheads="1"/>
          </p:cNvSpPr>
          <p:nvPr/>
        </p:nvSpPr>
        <p:spPr bwMode="auto">
          <a:xfrm>
            <a:off x="7821613" y="1620838"/>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essentiality</a:t>
            </a:r>
            <a:endParaRPr kumimoji="0" lang="en-US" sz="1800" b="0" i="0" u="none" strike="noStrike" cap="none" normalizeH="0" baseline="0" smtClean="0">
              <a:ln>
                <a:noFill/>
              </a:ln>
              <a:solidFill>
                <a:schemeClr val="tx1"/>
              </a:solidFill>
              <a:effectLst/>
              <a:latin typeface="Arial" pitchFamily="34" charset="0"/>
            </a:endParaRPr>
          </a:p>
        </p:txBody>
      </p:sp>
      <p:sp>
        <p:nvSpPr>
          <p:cNvPr id="409979" name="Rectangle 379"/>
          <p:cNvSpPr>
            <a:spLocks noChangeArrowheads="1"/>
          </p:cNvSpPr>
          <p:nvPr/>
        </p:nvSpPr>
        <p:spPr bwMode="auto">
          <a:xfrm>
            <a:off x="7867650" y="2609850"/>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80" name="Rectangle 380"/>
          <p:cNvSpPr>
            <a:spLocks noChangeArrowheads="1"/>
          </p:cNvSpPr>
          <p:nvPr/>
        </p:nvSpPr>
        <p:spPr bwMode="auto">
          <a:xfrm>
            <a:off x="7791450" y="2852738"/>
            <a:ext cx="10429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phenotypes</a:t>
            </a:r>
            <a:endParaRPr kumimoji="0" lang="en-US" sz="1800" b="0" i="0" u="none" strike="noStrike" cap="none" normalizeH="0" baseline="0" smtClean="0">
              <a:ln>
                <a:noFill/>
              </a:ln>
              <a:solidFill>
                <a:schemeClr val="tx1"/>
              </a:solidFill>
              <a:effectLst/>
              <a:latin typeface="Arial" pitchFamily="34" charset="0"/>
            </a:endParaRPr>
          </a:p>
        </p:txBody>
      </p:sp>
      <p:pic>
        <p:nvPicPr>
          <p:cNvPr id="409981" name="Picture 381"/>
          <p:cNvPicPr>
            <a:picLocks noChangeAspect="1" noChangeArrowheads="1"/>
          </p:cNvPicPr>
          <p:nvPr/>
        </p:nvPicPr>
        <p:blipFill>
          <a:blip r:embed="rId3"/>
          <a:srcRect/>
          <a:stretch>
            <a:fillRect/>
          </a:stretch>
        </p:blipFill>
        <p:spPr bwMode="auto">
          <a:xfrm>
            <a:off x="5803900" y="2219325"/>
            <a:ext cx="1362075" cy="727075"/>
          </a:xfrm>
          <a:prstGeom prst="rect">
            <a:avLst/>
          </a:prstGeom>
          <a:noFill/>
          <a:ln w="9525">
            <a:noFill/>
            <a:miter lim="800000"/>
            <a:headEnd/>
            <a:tailEnd/>
          </a:ln>
        </p:spPr>
      </p:pic>
      <p:sp>
        <p:nvSpPr>
          <p:cNvPr id="409982" name="Rectangle 382"/>
          <p:cNvSpPr>
            <a:spLocks noChangeArrowheads="1"/>
          </p:cNvSpPr>
          <p:nvPr/>
        </p:nvSpPr>
        <p:spPr bwMode="auto">
          <a:xfrm>
            <a:off x="6629400" y="2257425"/>
            <a:ext cx="438150" cy="4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3" name="Rectangle 383"/>
          <p:cNvSpPr>
            <a:spLocks noChangeArrowheads="1"/>
          </p:cNvSpPr>
          <p:nvPr/>
        </p:nvSpPr>
        <p:spPr bwMode="auto">
          <a:xfrm>
            <a:off x="5811838" y="2922588"/>
            <a:ext cx="211137"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4" name="Rectangle 384"/>
          <p:cNvSpPr>
            <a:spLocks noChangeArrowheads="1"/>
          </p:cNvSpPr>
          <p:nvPr/>
        </p:nvSpPr>
        <p:spPr bwMode="auto">
          <a:xfrm>
            <a:off x="5795963" y="2181225"/>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5" name="Rectangle 385"/>
          <p:cNvSpPr>
            <a:spLocks noChangeArrowheads="1"/>
          </p:cNvSpPr>
          <p:nvPr/>
        </p:nvSpPr>
        <p:spPr bwMode="auto">
          <a:xfrm>
            <a:off x="5795963" y="2922588"/>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6" name="Rectangle 386"/>
          <p:cNvSpPr>
            <a:spLocks noChangeArrowheads="1"/>
          </p:cNvSpPr>
          <p:nvPr/>
        </p:nvSpPr>
        <p:spPr bwMode="auto">
          <a:xfrm>
            <a:off x="5751513" y="2211388"/>
            <a:ext cx="60325" cy="757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7" name="Rectangle 387"/>
          <p:cNvSpPr>
            <a:spLocks noChangeArrowheads="1"/>
          </p:cNvSpPr>
          <p:nvPr/>
        </p:nvSpPr>
        <p:spPr bwMode="auto">
          <a:xfrm>
            <a:off x="7127875" y="2227263"/>
            <a:ext cx="76200" cy="7413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8" name="Freeform 388"/>
          <p:cNvSpPr>
            <a:spLocks noEditPoints="1"/>
          </p:cNvSpPr>
          <p:nvPr/>
        </p:nvSpPr>
        <p:spPr bwMode="auto">
          <a:xfrm>
            <a:off x="5721350" y="2151063"/>
            <a:ext cx="1527175" cy="863600"/>
          </a:xfrm>
          <a:custGeom>
            <a:avLst/>
            <a:gdLst/>
            <a:ahLst/>
            <a:cxnLst>
              <a:cxn ang="0">
                <a:pos x="3" y="128"/>
              </a:cxn>
              <a:cxn ang="0">
                <a:pos x="13" y="98"/>
              </a:cxn>
              <a:cxn ang="0">
                <a:pos x="46" y="48"/>
              </a:cxn>
              <a:cxn ang="0">
                <a:pos x="96" y="14"/>
              </a:cxn>
              <a:cxn ang="0">
                <a:pos x="126" y="4"/>
              </a:cxn>
              <a:cxn ang="0">
                <a:pos x="158" y="0"/>
              </a:cxn>
              <a:cxn ang="0">
                <a:pos x="1490" y="3"/>
              </a:cxn>
              <a:cxn ang="0">
                <a:pos x="1520" y="13"/>
              </a:cxn>
              <a:cxn ang="0">
                <a:pos x="1570" y="46"/>
              </a:cxn>
              <a:cxn ang="0">
                <a:pos x="1603" y="96"/>
              </a:cxn>
              <a:cxn ang="0">
                <a:pos x="1613" y="126"/>
              </a:cxn>
              <a:cxn ang="0">
                <a:pos x="1616" y="158"/>
              </a:cxn>
              <a:cxn ang="0">
                <a:pos x="1613" y="786"/>
              </a:cxn>
              <a:cxn ang="0">
                <a:pos x="1604" y="816"/>
              </a:cxn>
              <a:cxn ang="0">
                <a:pos x="1572" y="866"/>
              </a:cxn>
              <a:cxn ang="0">
                <a:pos x="1522" y="899"/>
              </a:cxn>
              <a:cxn ang="0">
                <a:pos x="1492" y="909"/>
              </a:cxn>
              <a:cxn ang="0">
                <a:pos x="1460" y="912"/>
              </a:cxn>
              <a:cxn ang="0">
                <a:pos x="128" y="909"/>
              </a:cxn>
              <a:cxn ang="0">
                <a:pos x="98" y="900"/>
              </a:cxn>
              <a:cxn ang="0">
                <a:pos x="48" y="868"/>
              </a:cxn>
              <a:cxn ang="0">
                <a:pos x="14" y="818"/>
              </a:cxn>
              <a:cxn ang="0">
                <a:pos x="4" y="788"/>
              </a:cxn>
              <a:cxn ang="0">
                <a:pos x="0" y="756"/>
              </a:cxn>
              <a:cxn ang="0">
                <a:pos x="16" y="755"/>
              </a:cxn>
              <a:cxn ang="0">
                <a:pos x="19" y="783"/>
              </a:cxn>
              <a:cxn ang="0">
                <a:pos x="27" y="809"/>
              </a:cxn>
              <a:cxn ang="0">
                <a:pos x="57" y="855"/>
              </a:cxn>
              <a:cxn ang="0">
                <a:pos x="103" y="885"/>
              </a:cxn>
              <a:cxn ang="0">
                <a:pos x="129" y="893"/>
              </a:cxn>
              <a:cxn ang="0">
                <a:pos x="1459" y="896"/>
              </a:cxn>
              <a:cxn ang="0">
                <a:pos x="1487" y="894"/>
              </a:cxn>
              <a:cxn ang="0">
                <a:pos x="1513" y="886"/>
              </a:cxn>
              <a:cxn ang="0">
                <a:pos x="1559" y="857"/>
              </a:cxn>
              <a:cxn ang="0">
                <a:pos x="1589" y="811"/>
              </a:cxn>
              <a:cxn ang="0">
                <a:pos x="1597" y="785"/>
              </a:cxn>
              <a:cxn ang="0">
                <a:pos x="1600" y="159"/>
              </a:cxn>
              <a:cxn ang="0">
                <a:pos x="1598" y="131"/>
              </a:cxn>
              <a:cxn ang="0">
                <a:pos x="1590" y="105"/>
              </a:cxn>
              <a:cxn ang="0">
                <a:pos x="1561" y="59"/>
              </a:cxn>
              <a:cxn ang="0">
                <a:pos x="1515" y="28"/>
              </a:cxn>
              <a:cxn ang="0">
                <a:pos x="1489" y="19"/>
              </a:cxn>
              <a:cxn ang="0">
                <a:pos x="159" y="16"/>
              </a:cxn>
              <a:cxn ang="0">
                <a:pos x="131" y="19"/>
              </a:cxn>
              <a:cxn ang="0">
                <a:pos x="105" y="27"/>
              </a:cxn>
              <a:cxn ang="0">
                <a:pos x="59" y="57"/>
              </a:cxn>
              <a:cxn ang="0">
                <a:pos x="28" y="103"/>
              </a:cxn>
              <a:cxn ang="0">
                <a:pos x="19" y="129"/>
              </a:cxn>
              <a:cxn ang="0">
                <a:pos x="16" y="755"/>
              </a:cxn>
            </a:cxnLst>
            <a:rect l="0" t="0" r="r" b="b"/>
            <a:pathLst>
              <a:path w="1616"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59" y="0"/>
                </a:lnTo>
                <a:lnTo>
                  <a:pt x="1490" y="3"/>
                </a:lnTo>
                <a:cubicBezTo>
                  <a:pt x="1491" y="4"/>
                  <a:pt x="1491" y="4"/>
                  <a:pt x="1492" y="4"/>
                </a:cubicBezTo>
                <a:lnTo>
                  <a:pt x="1520" y="13"/>
                </a:lnTo>
                <a:cubicBezTo>
                  <a:pt x="1521" y="13"/>
                  <a:pt x="1521" y="13"/>
                  <a:pt x="1522" y="14"/>
                </a:cubicBezTo>
                <a:lnTo>
                  <a:pt x="1570" y="46"/>
                </a:lnTo>
                <a:cubicBezTo>
                  <a:pt x="1571" y="46"/>
                  <a:pt x="1572" y="47"/>
                  <a:pt x="1572" y="48"/>
                </a:cubicBezTo>
                <a:lnTo>
                  <a:pt x="1603" y="96"/>
                </a:lnTo>
                <a:cubicBezTo>
                  <a:pt x="1604" y="97"/>
                  <a:pt x="1604" y="97"/>
                  <a:pt x="1604" y="98"/>
                </a:cubicBezTo>
                <a:lnTo>
                  <a:pt x="1613" y="126"/>
                </a:lnTo>
                <a:cubicBezTo>
                  <a:pt x="1613" y="127"/>
                  <a:pt x="1613" y="127"/>
                  <a:pt x="1613" y="128"/>
                </a:cubicBezTo>
                <a:lnTo>
                  <a:pt x="1616" y="158"/>
                </a:lnTo>
                <a:lnTo>
                  <a:pt x="1616" y="755"/>
                </a:lnTo>
                <a:lnTo>
                  <a:pt x="1613" y="786"/>
                </a:lnTo>
                <a:cubicBezTo>
                  <a:pt x="1613" y="787"/>
                  <a:pt x="1613" y="787"/>
                  <a:pt x="1613" y="788"/>
                </a:cubicBezTo>
                <a:lnTo>
                  <a:pt x="1604" y="816"/>
                </a:lnTo>
                <a:cubicBezTo>
                  <a:pt x="1604" y="817"/>
                  <a:pt x="1604" y="817"/>
                  <a:pt x="1603" y="818"/>
                </a:cubicBezTo>
                <a:lnTo>
                  <a:pt x="1572" y="866"/>
                </a:lnTo>
                <a:cubicBezTo>
                  <a:pt x="1572" y="867"/>
                  <a:pt x="1571" y="868"/>
                  <a:pt x="1570" y="868"/>
                </a:cubicBezTo>
                <a:lnTo>
                  <a:pt x="1522" y="899"/>
                </a:lnTo>
                <a:cubicBezTo>
                  <a:pt x="1521" y="900"/>
                  <a:pt x="1521" y="900"/>
                  <a:pt x="1520" y="900"/>
                </a:cubicBezTo>
                <a:lnTo>
                  <a:pt x="1492" y="909"/>
                </a:lnTo>
                <a:cubicBezTo>
                  <a:pt x="1491" y="909"/>
                  <a:pt x="1491" y="909"/>
                  <a:pt x="1490" y="909"/>
                </a:cubicBezTo>
                <a:lnTo>
                  <a:pt x="1460"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59" y="896"/>
                </a:lnTo>
                <a:lnTo>
                  <a:pt x="1489" y="893"/>
                </a:lnTo>
                <a:lnTo>
                  <a:pt x="1487" y="894"/>
                </a:lnTo>
                <a:lnTo>
                  <a:pt x="1515" y="885"/>
                </a:lnTo>
                <a:lnTo>
                  <a:pt x="1513" y="886"/>
                </a:lnTo>
                <a:lnTo>
                  <a:pt x="1561" y="855"/>
                </a:lnTo>
                <a:lnTo>
                  <a:pt x="1559" y="857"/>
                </a:lnTo>
                <a:lnTo>
                  <a:pt x="1590" y="809"/>
                </a:lnTo>
                <a:lnTo>
                  <a:pt x="1589" y="811"/>
                </a:lnTo>
                <a:lnTo>
                  <a:pt x="1598" y="783"/>
                </a:lnTo>
                <a:lnTo>
                  <a:pt x="1597" y="785"/>
                </a:lnTo>
                <a:lnTo>
                  <a:pt x="1600" y="755"/>
                </a:lnTo>
                <a:lnTo>
                  <a:pt x="1600" y="159"/>
                </a:lnTo>
                <a:lnTo>
                  <a:pt x="1597" y="129"/>
                </a:lnTo>
                <a:lnTo>
                  <a:pt x="1598" y="131"/>
                </a:lnTo>
                <a:lnTo>
                  <a:pt x="1589" y="103"/>
                </a:lnTo>
                <a:lnTo>
                  <a:pt x="1590" y="105"/>
                </a:lnTo>
                <a:lnTo>
                  <a:pt x="1559" y="57"/>
                </a:lnTo>
                <a:lnTo>
                  <a:pt x="1561" y="59"/>
                </a:lnTo>
                <a:lnTo>
                  <a:pt x="1513" y="27"/>
                </a:lnTo>
                <a:lnTo>
                  <a:pt x="1515" y="28"/>
                </a:lnTo>
                <a:lnTo>
                  <a:pt x="1487" y="19"/>
                </a:lnTo>
                <a:lnTo>
                  <a:pt x="1489" y="19"/>
                </a:lnTo>
                <a:lnTo>
                  <a:pt x="1459"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9" name="Freeform 389"/>
          <p:cNvSpPr>
            <a:spLocks noEditPoints="1"/>
          </p:cNvSpPr>
          <p:nvPr/>
        </p:nvSpPr>
        <p:spPr bwMode="auto">
          <a:xfrm>
            <a:off x="5751513" y="2211388"/>
            <a:ext cx="1466850" cy="757237"/>
          </a:xfrm>
          <a:custGeom>
            <a:avLst/>
            <a:gdLst/>
            <a:ahLst/>
            <a:cxnLst>
              <a:cxn ang="0">
                <a:pos x="1" y="138"/>
              </a:cxn>
              <a:cxn ang="0">
                <a:pos x="12" y="84"/>
              </a:cxn>
              <a:cxn ang="0">
                <a:pos x="43" y="41"/>
              </a:cxn>
              <a:cxn ang="0">
                <a:pos x="87" y="11"/>
              </a:cxn>
              <a:cxn ang="0">
                <a:pos x="139" y="0"/>
              </a:cxn>
              <a:cxn ang="0">
                <a:pos x="1416" y="1"/>
              </a:cxn>
              <a:cxn ang="0">
                <a:pos x="1470" y="12"/>
              </a:cxn>
              <a:cxn ang="0">
                <a:pos x="1513" y="43"/>
              </a:cxn>
              <a:cxn ang="0">
                <a:pos x="1542" y="87"/>
              </a:cxn>
              <a:cxn ang="0">
                <a:pos x="1552" y="139"/>
              </a:cxn>
              <a:cxn ang="0">
                <a:pos x="1552" y="664"/>
              </a:cxn>
              <a:cxn ang="0">
                <a:pos x="1541" y="718"/>
              </a:cxn>
              <a:cxn ang="0">
                <a:pos x="1511" y="761"/>
              </a:cxn>
              <a:cxn ang="0">
                <a:pos x="1467" y="790"/>
              </a:cxn>
              <a:cxn ang="0">
                <a:pos x="1414" y="800"/>
              </a:cxn>
              <a:cxn ang="0">
                <a:pos x="138" y="800"/>
              </a:cxn>
              <a:cxn ang="0">
                <a:pos x="84" y="789"/>
              </a:cxn>
              <a:cxn ang="0">
                <a:pos x="41" y="759"/>
              </a:cxn>
              <a:cxn ang="0">
                <a:pos x="11" y="715"/>
              </a:cxn>
              <a:cxn ang="0">
                <a:pos x="0" y="662"/>
              </a:cxn>
              <a:cxn ang="0">
                <a:pos x="16" y="662"/>
              </a:cxn>
              <a:cxn ang="0">
                <a:pos x="26" y="712"/>
              </a:cxn>
              <a:cxn ang="0">
                <a:pos x="54" y="750"/>
              </a:cxn>
              <a:cxn ang="0">
                <a:pos x="93" y="776"/>
              </a:cxn>
              <a:cxn ang="0">
                <a:pos x="141" y="785"/>
              </a:cxn>
              <a:cxn ang="0">
                <a:pos x="1414" y="784"/>
              </a:cxn>
              <a:cxn ang="0">
                <a:pos x="1464" y="775"/>
              </a:cxn>
              <a:cxn ang="0">
                <a:pos x="1502" y="748"/>
              </a:cxn>
              <a:cxn ang="0">
                <a:pos x="1528" y="709"/>
              </a:cxn>
              <a:cxn ang="0">
                <a:pos x="1537" y="661"/>
              </a:cxn>
              <a:cxn ang="0">
                <a:pos x="1536" y="139"/>
              </a:cxn>
              <a:cxn ang="0">
                <a:pos x="1527" y="90"/>
              </a:cxn>
              <a:cxn ang="0">
                <a:pos x="1500" y="52"/>
              </a:cxn>
              <a:cxn ang="0">
                <a:pos x="1461" y="25"/>
              </a:cxn>
              <a:cxn ang="0">
                <a:pos x="1413" y="16"/>
              </a:cxn>
              <a:cxn ang="0">
                <a:pos x="139" y="16"/>
              </a:cxn>
              <a:cxn ang="0">
                <a:pos x="90" y="26"/>
              </a:cxn>
              <a:cxn ang="0">
                <a:pos x="52" y="54"/>
              </a:cxn>
              <a:cxn ang="0">
                <a:pos x="25" y="93"/>
              </a:cxn>
              <a:cxn ang="0">
                <a:pos x="16" y="141"/>
              </a:cxn>
              <a:cxn ang="0">
                <a:pos x="16" y="662"/>
              </a:cxn>
            </a:cxnLst>
            <a:rect l="0" t="0" r="r" b="b"/>
            <a:pathLst>
              <a:path w="1552" h="800">
                <a:moveTo>
                  <a:pt x="0" y="139"/>
                </a:moveTo>
                <a:cubicBezTo>
                  <a:pt x="0" y="139"/>
                  <a:pt x="1"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1"/>
                  <a:pt x="139" y="0"/>
                  <a:pt x="139" y="0"/>
                </a:cubicBezTo>
                <a:lnTo>
                  <a:pt x="1414" y="0"/>
                </a:lnTo>
                <a:cubicBezTo>
                  <a:pt x="1415" y="0"/>
                  <a:pt x="1415" y="1"/>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4"/>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1" y="664"/>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0" name="Freeform 390"/>
          <p:cNvSpPr>
            <a:spLocks/>
          </p:cNvSpPr>
          <p:nvPr/>
        </p:nvSpPr>
        <p:spPr bwMode="auto">
          <a:xfrm>
            <a:off x="6356350"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1" name="Freeform 391"/>
          <p:cNvSpPr>
            <a:spLocks/>
          </p:cNvSpPr>
          <p:nvPr/>
        </p:nvSpPr>
        <p:spPr bwMode="auto">
          <a:xfrm>
            <a:off x="64023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2" name="Freeform 392"/>
          <p:cNvSpPr>
            <a:spLocks/>
          </p:cNvSpPr>
          <p:nvPr/>
        </p:nvSpPr>
        <p:spPr bwMode="auto">
          <a:xfrm>
            <a:off x="676433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3" name="Freeform 393"/>
          <p:cNvSpPr>
            <a:spLocks/>
          </p:cNvSpPr>
          <p:nvPr/>
        </p:nvSpPr>
        <p:spPr bwMode="auto">
          <a:xfrm>
            <a:off x="681037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4" name="Freeform 394"/>
          <p:cNvSpPr>
            <a:spLocks/>
          </p:cNvSpPr>
          <p:nvPr/>
        </p:nvSpPr>
        <p:spPr bwMode="auto">
          <a:xfrm>
            <a:off x="58562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5" name="Freeform 395"/>
          <p:cNvSpPr>
            <a:spLocks/>
          </p:cNvSpPr>
          <p:nvPr/>
        </p:nvSpPr>
        <p:spPr bwMode="auto">
          <a:xfrm>
            <a:off x="590232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6" name="Freeform 396"/>
          <p:cNvSpPr>
            <a:spLocks/>
          </p:cNvSpPr>
          <p:nvPr/>
        </p:nvSpPr>
        <p:spPr bwMode="auto">
          <a:xfrm>
            <a:off x="597852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7" name="Freeform 397"/>
          <p:cNvSpPr>
            <a:spLocks/>
          </p:cNvSpPr>
          <p:nvPr/>
        </p:nvSpPr>
        <p:spPr bwMode="auto">
          <a:xfrm>
            <a:off x="602297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8" name="Freeform 398"/>
          <p:cNvSpPr>
            <a:spLocks/>
          </p:cNvSpPr>
          <p:nvPr/>
        </p:nvSpPr>
        <p:spPr bwMode="auto">
          <a:xfrm>
            <a:off x="665956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9" name="Freeform 399"/>
          <p:cNvSpPr>
            <a:spLocks/>
          </p:cNvSpPr>
          <p:nvPr/>
        </p:nvSpPr>
        <p:spPr bwMode="auto">
          <a:xfrm>
            <a:off x="670401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0" name="Freeform 400"/>
          <p:cNvSpPr>
            <a:spLocks noEditPoints="1"/>
          </p:cNvSpPr>
          <p:nvPr/>
        </p:nvSpPr>
        <p:spPr bwMode="auto">
          <a:xfrm>
            <a:off x="5978525" y="2854325"/>
            <a:ext cx="79375" cy="241300"/>
          </a:xfrm>
          <a:custGeom>
            <a:avLst/>
            <a:gdLst/>
            <a:ahLst/>
            <a:cxnLst>
              <a:cxn ang="0">
                <a:pos x="19" y="152"/>
              </a:cxn>
              <a:cxn ang="0">
                <a:pos x="20" y="39"/>
              </a:cxn>
              <a:cxn ang="0">
                <a:pos x="29" y="39"/>
              </a:cxn>
              <a:cxn ang="0">
                <a:pos x="28" y="152"/>
              </a:cxn>
              <a:cxn ang="0">
                <a:pos x="19" y="152"/>
              </a:cxn>
              <a:cxn ang="0">
                <a:pos x="0" y="51"/>
              </a:cxn>
              <a:cxn ang="0">
                <a:pos x="25" y="0"/>
              </a:cxn>
              <a:cxn ang="0">
                <a:pos x="50" y="52"/>
              </a:cxn>
              <a:cxn ang="0">
                <a:pos x="0" y="51"/>
              </a:cxn>
            </a:cxnLst>
            <a:rect l="0" t="0" r="r" b="b"/>
            <a:pathLst>
              <a:path w="50" h="152">
                <a:moveTo>
                  <a:pt x="19" y="152"/>
                </a:moveTo>
                <a:lnTo>
                  <a:pt x="20" y="39"/>
                </a:lnTo>
                <a:lnTo>
                  <a:pt x="29" y="39"/>
                </a:lnTo>
                <a:lnTo>
                  <a:pt x="28" y="152"/>
                </a:lnTo>
                <a:lnTo>
                  <a:pt x="19" y="152"/>
                </a:lnTo>
                <a:close/>
                <a:moveTo>
                  <a:pt x="0" y="51"/>
                </a:moveTo>
                <a:lnTo>
                  <a:pt x="25" y="0"/>
                </a:lnTo>
                <a:lnTo>
                  <a:pt x="50" y="52"/>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1" name="Freeform 401"/>
          <p:cNvSpPr>
            <a:spLocks noEditPoints="1"/>
          </p:cNvSpPr>
          <p:nvPr/>
        </p:nvSpPr>
        <p:spPr bwMode="auto">
          <a:xfrm>
            <a:off x="6659563" y="2884488"/>
            <a:ext cx="79375" cy="241300"/>
          </a:xfrm>
          <a:custGeom>
            <a:avLst/>
            <a:gdLst/>
            <a:ahLst/>
            <a:cxnLst>
              <a:cxn ang="0">
                <a:pos x="28" y="0"/>
              </a:cxn>
              <a:cxn ang="0">
                <a:pos x="29" y="114"/>
              </a:cxn>
              <a:cxn ang="0">
                <a:pos x="20" y="114"/>
              </a:cxn>
              <a:cxn ang="0">
                <a:pos x="19" y="1"/>
              </a:cxn>
              <a:cxn ang="0">
                <a:pos x="28" y="0"/>
              </a:cxn>
              <a:cxn ang="0">
                <a:pos x="50" y="101"/>
              </a:cxn>
              <a:cxn ang="0">
                <a:pos x="25" y="152"/>
              </a:cxn>
              <a:cxn ang="0">
                <a:pos x="0" y="101"/>
              </a:cxn>
              <a:cxn ang="0">
                <a:pos x="50" y="101"/>
              </a:cxn>
            </a:cxnLst>
            <a:rect l="0" t="0" r="r" b="b"/>
            <a:pathLst>
              <a:path w="50" h="152">
                <a:moveTo>
                  <a:pt x="28" y="0"/>
                </a:moveTo>
                <a:lnTo>
                  <a:pt x="29" y="114"/>
                </a:lnTo>
                <a:lnTo>
                  <a:pt x="20" y="114"/>
                </a:lnTo>
                <a:lnTo>
                  <a:pt x="19" y="1"/>
                </a:lnTo>
                <a:lnTo>
                  <a:pt x="28" y="0"/>
                </a:lnTo>
                <a:close/>
                <a:moveTo>
                  <a:pt x="50" y="101"/>
                </a:moveTo>
                <a:lnTo>
                  <a:pt x="25" y="152"/>
                </a:lnTo>
                <a:lnTo>
                  <a:pt x="0" y="101"/>
                </a:lnTo>
                <a:lnTo>
                  <a:pt x="50" y="10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2" name="Freeform 402"/>
          <p:cNvSpPr>
            <a:spLocks noEditPoints="1"/>
          </p:cNvSpPr>
          <p:nvPr/>
        </p:nvSpPr>
        <p:spPr bwMode="auto">
          <a:xfrm>
            <a:off x="6780213" y="2082800"/>
            <a:ext cx="79375" cy="242887"/>
          </a:xfrm>
          <a:custGeom>
            <a:avLst/>
            <a:gdLst/>
            <a:ahLst/>
            <a:cxnLst>
              <a:cxn ang="0">
                <a:pos x="28" y="0"/>
              </a:cxn>
              <a:cxn ang="0">
                <a:pos x="30" y="115"/>
              </a:cxn>
              <a:cxn ang="0">
                <a:pos x="20" y="115"/>
              </a:cxn>
              <a:cxn ang="0">
                <a:pos x="19" y="1"/>
              </a:cxn>
              <a:cxn ang="0">
                <a:pos x="28" y="0"/>
              </a:cxn>
              <a:cxn ang="0">
                <a:pos x="50" y="102"/>
              </a:cxn>
              <a:cxn ang="0">
                <a:pos x="25" y="153"/>
              </a:cxn>
              <a:cxn ang="0">
                <a:pos x="0" y="102"/>
              </a:cxn>
              <a:cxn ang="0">
                <a:pos x="50" y="102"/>
              </a:cxn>
            </a:cxnLst>
            <a:rect l="0" t="0" r="r" b="b"/>
            <a:pathLst>
              <a:path w="50" h="153">
                <a:moveTo>
                  <a:pt x="28" y="0"/>
                </a:moveTo>
                <a:lnTo>
                  <a:pt x="30" y="115"/>
                </a:lnTo>
                <a:lnTo>
                  <a:pt x="20" y="115"/>
                </a:lnTo>
                <a:lnTo>
                  <a:pt x="19" y="1"/>
                </a:lnTo>
                <a:lnTo>
                  <a:pt x="28" y="0"/>
                </a:lnTo>
                <a:close/>
                <a:moveTo>
                  <a:pt x="50" y="102"/>
                </a:moveTo>
                <a:lnTo>
                  <a:pt x="25" y="153"/>
                </a:lnTo>
                <a:lnTo>
                  <a:pt x="0" y="102"/>
                </a:lnTo>
                <a:lnTo>
                  <a:pt x="50"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3" name="Freeform 403"/>
          <p:cNvSpPr>
            <a:spLocks noEditPoints="1"/>
          </p:cNvSpPr>
          <p:nvPr/>
        </p:nvSpPr>
        <p:spPr bwMode="auto">
          <a:xfrm>
            <a:off x="5872163" y="2082800"/>
            <a:ext cx="80962" cy="242887"/>
          </a:xfrm>
          <a:custGeom>
            <a:avLst/>
            <a:gdLst/>
            <a:ahLst/>
            <a:cxnLst>
              <a:cxn ang="0">
                <a:pos x="29" y="0"/>
              </a:cxn>
              <a:cxn ang="0">
                <a:pos x="30" y="115"/>
              </a:cxn>
              <a:cxn ang="0">
                <a:pos x="20" y="115"/>
              </a:cxn>
              <a:cxn ang="0">
                <a:pos x="19" y="1"/>
              </a:cxn>
              <a:cxn ang="0">
                <a:pos x="29" y="0"/>
              </a:cxn>
              <a:cxn ang="0">
                <a:pos x="51" y="102"/>
              </a:cxn>
              <a:cxn ang="0">
                <a:pos x="26" y="153"/>
              </a:cxn>
              <a:cxn ang="0">
                <a:pos x="0" y="102"/>
              </a:cxn>
              <a:cxn ang="0">
                <a:pos x="51" y="102"/>
              </a:cxn>
            </a:cxnLst>
            <a:rect l="0" t="0" r="r" b="b"/>
            <a:pathLst>
              <a:path w="51" h="153">
                <a:moveTo>
                  <a:pt x="29" y="0"/>
                </a:moveTo>
                <a:lnTo>
                  <a:pt x="30" y="115"/>
                </a:lnTo>
                <a:lnTo>
                  <a:pt x="20" y="115"/>
                </a:lnTo>
                <a:lnTo>
                  <a:pt x="19" y="1"/>
                </a:lnTo>
                <a:lnTo>
                  <a:pt x="29" y="0"/>
                </a:lnTo>
                <a:close/>
                <a:moveTo>
                  <a:pt x="51" y="102"/>
                </a:moveTo>
                <a:lnTo>
                  <a:pt x="26" y="153"/>
                </a:lnTo>
                <a:lnTo>
                  <a:pt x="0" y="102"/>
                </a:lnTo>
                <a:lnTo>
                  <a:pt x="51"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4" name="Freeform 404"/>
          <p:cNvSpPr>
            <a:spLocks noEditPoints="1"/>
          </p:cNvSpPr>
          <p:nvPr/>
        </p:nvSpPr>
        <p:spPr bwMode="auto">
          <a:xfrm>
            <a:off x="6370638" y="2052638"/>
            <a:ext cx="80962" cy="241300"/>
          </a:xfrm>
          <a:custGeom>
            <a:avLst/>
            <a:gdLst/>
            <a:ahLst/>
            <a:cxnLst>
              <a:cxn ang="0">
                <a:pos x="20" y="152"/>
              </a:cxn>
              <a:cxn ang="0">
                <a:pos x="21" y="38"/>
              </a:cxn>
              <a:cxn ang="0">
                <a:pos x="30" y="39"/>
              </a:cxn>
              <a:cxn ang="0">
                <a:pos x="29" y="152"/>
              </a:cxn>
              <a:cxn ang="0">
                <a:pos x="20" y="152"/>
              </a:cxn>
              <a:cxn ang="0">
                <a:pos x="0" y="51"/>
              </a:cxn>
              <a:cxn ang="0">
                <a:pos x="26" y="0"/>
              </a:cxn>
              <a:cxn ang="0">
                <a:pos x="51" y="51"/>
              </a:cxn>
              <a:cxn ang="0">
                <a:pos x="0" y="51"/>
              </a:cxn>
            </a:cxnLst>
            <a:rect l="0" t="0" r="r" b="b"/>
            <a:pathLst>
              <a:path w="51" h="152">
                <a:moveTo>
                  <a:pt x="20" y="152"/>
                </a:moveTo>
                <a:lnTo>
                  <a:pt x="21" y="38"/>
                </a:lnTo>
                <a:lnTo>
                  <a:pt x="30" y="39"/>
                </a:lnTo>
                <a:lnTo>
                  <a:pt x="29" y="152"/>
                </a:lnTo>
                <a:lnTo>
                  <a:pt x="20" y="152"/>
                </a:lnTo>
                <a:close/>
                <a:moveTo>
                  <a:pt x="0" y="51"/>
                </a:moveTo>
                <a:lnTo>
                  <a:pt x="26" y="0"/>
                </a:lnTo>
                <a:lnTo>
                  <a:pt x="51" y="51"/>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5" name="Rectangle 405"/>
          <p:cNvSpPr>
            <a:spLocks noChangeArrowheads="1"/>
          </p:cNvSpPr>
          <p:nvPr/>
        </p:nvSpPr>
        <p:spPr bwMode="auto">
          <a:xfrm>
            <a:off x="5694363" y="1308100"/>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6" name="Rectangle 406"/>
          <p:cNvSpPr>
            <a:spLocks noChangeArrowheads="1"/>
          </p:cNvSpPr>
          <p:nvPr/>
        </p:nvSpPr>
        <p:spPr bwMode="auto">
          <a:xfrm>
            <a:off x="5770563" y="1308100"/>
            <a:ext cx="1181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965 reactions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07" name="Rectangle 407"/>
          <p:cNvSpPr>
            <a:spLocks noChangeArrowheads="1"/>
          </p:cNvSpPr>
          <p:nvPr/>
        </p:nvSpPr>
        <p:spPr bwMode="auto">
          <a:xfrm>
            <a:off x="5694363" y="1550988"/>
            <a:ext cx="16668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8" name="Rectangle 408"/>
          <p:cNvSpPr>
            <a:spLocks noChangeArrowheads="1"/>
          </p:cNvSpPr>
          <p:nvPr/>
        </p:nvSpPr>
        <p:spPr bwMode="auto">
          <a:xfrm>
            <a:off x="5770563" y="1550988"/>
            <a:ext cx="9239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688 genes</a:t>
            </a:r>
            <a:endParaRPr kumimoji="0" lang="en-US" sz="1800" b="0" i="0" u="none" strike="noStrike" cap="none" normalizeH="0" baseline="0" smtClean="0">
              <a:ln>
                <a:noFill/>
              </a:ln>
              <a:solidFill>
                <a:schemeClr val="tx1"/>
              </a:solidFill>
              <a:effectLst/>
              <a:latin typeface="Arial" pitchFamily="34" charset="0"/>
            </a:endParaRPr>
          </a:p>
        </p:txBody>
      </p:sp>
      <p:sp>
        <p:nvSpPr>
          <p:cNvPr id="410009" name="Rectangle 409"/>
          <p:cNvSpPr>
            <a:spLocks noChangeArrowheads="1"/>
          </p:cNvSpPr>
          <p:nvPr/>
        </p:nvSpPr>
        <p:spPr bwMode="auto">
          <a:xfrm>
            <a:off x="5694363" y="1792288"/>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0" name="Rectangle 410"/>
          <p:cNvSpPr>
            <a:spLocks noChangeArrowheads="1"/>
          </p:cNvSpPr>
          <p:nvPr/>
        </p:nvSpPr>
        <p:spPr bwMode="auto">
          <a:xfrm>
            <a:off x="5770563" y="1792288"/>
            <a:ext cx="139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876 metabolites</a:t>
            </a:r>
            <a:endParaRPr kumimoji="0" lang="en-US" sz="1800" b="0" i="0" u="none" strike="noStrike" cap="none" normalizeH="0" baseline="0" smtClean="0">
              <a:ln>
                <a:noFill/>
              </a:ln>
              <a:solidFill>
                <a:schemeClr val="tx1"/>
              </a:solidFill>
              <a:effectLst/>
              <a:latin typeface="Arial" pitchFamily="34" charset="0"/>
            </a:endParaRPr>
          </a:p>
        </p:txBody>
      </p:sp>
      <p:sp>
        <p:nvSpPr>
          <p:cNvPr id="410011" name="Freeform 411"/>
          <p:cNvSpPr>
            <a:spLocks noEditPoints="1"/>
          </p:cNvSpPr>
          <p:nvPr/>
        </p:nvSpPr>
        <p:spPr bwMode="auto">
          <a:xfrm>
            <a:off x="7234238" y="1622425"/>
            <a:ext cx="542925" cy="1016000"/>
          </a:xfrm>
          <a:custGeom>
            <a:avLst/>
            <a:gdLst/>
            <a:ahLst/>
            <a:cxnLst>
              <a:cxn ang="0">
                <a:pos x="0" y="947"/>
              </a:cxn>
              <a:cxn ang="0">
                <a:pos x="119" y="947"/>
              </a:cxn>
              <a:cxn ang="0">
                <a:pos x="55" y="1011"/>
              </a:cxn>
              <a:cxn ang="0">
                <a:pos x="55" y="128"/>
              </a:cxn>
              <a:cxn ang="0">
                <a:pos x="119" y="64"/>
              </a:cxn>
              <a:cxn ang="0">
                <a:pos x="382" y="64"/>
              </a:cxn>
              <a:cxn ang="0">
                <a:pos x="382" y="192"/>
              </a:cxn>
              <a:cxn ang="0">
                <a:pos x="119" y="192"/>
              </a:cxn>
              <a:cxn ang="0">
                <a:pos x="183" y="128"/>
              </a:cxn>
              <a:cxn ang="0">
                <a:pos x="183" y="1011"/>
              </a:cxn>
              <a:cxn ang="0">
                <a:pos x="119" y="1075"/>
              </a:cxn>
              <a:cxn ang="0">
                <a:pos x="0" y="1075"/>
              </a:cxn>
              <a:cxn ang="0">
                <a:pos x="0" y="947"/>
              </a:cxn>
              <a:cxn ang="0">
                <a:pos x="318" y="0"/>
              </a:cxn>
              <a:cxn ang="0">
                <a:pos x="574" y="128"/>
              </a:cxn>
              <a:cxn ang="0">
                <a:pos x="318" y="256"/>
              </a:cxn>
              <a:cxn ang="0">
                <a:pos x="318" y="0"/>
              </a:cxn>
            </a:cxnLst>
            <a:rect l="0" t="0" r="r" b="b"/>
            <a:pathLst>
              <a:path w="574" h="1075">
                <a:moveTo>
                  <a:pt x="0" y="947"/>
                </a:moveTo>
                <a:lnTo>
                  <a:pt x="119" y="947"/>
                </a:lnTo>
                <a:lnTo>
                  <a:pt x="55" y="1011"/>
                </a:lnTo>
                <a:lnTo>
                  <a:pt x="55" y="128"/>
                </a:lnTo>
                <a:cubicBezTo>
                  <a:pt x="55" y="93"/>
                  <a:pt x="84" y="64"/>
                  <a:pt x="119" y="64"/>
                </a:cubicBezTo>
                <a:lnTo>
                  <a:pt x="382" y="64"/>
                </a:lnTo>
                <a:lnTo>
                  <a:pt x="382" y="192"/>
                </a:lnTo>
                <a:lnTo>
                  <a:pt x="119" y="192"/>
                </a:lnTo>
                <a:lnTo>
                  <a:pt x="183" y="128"/>
                </a:lnTo>
                <a:lnTo>
                  <a:pt x="183" y="1011"/>
                </a:lnTo>
                <a:cubicBezTo>
                  <a:pt x="183" y="1046"/>
                  <a:pt x="154" y="1075"/>
                  <a:pt x="119" y="1075"/>
                </a:cubicBezTo>
                <a:lnTo>
                  <a:pt x="0" y="1075"/>
                </a:lnTo>
                <a:lnTo>
                  <a:pt x="0" y="947"/>
                </a:lnTo>
                <a:close/>
                <a:moveTo>
                  <a:pt x="318" y="0"/>
                </a:moveTo>
                <a:lnTo>
                  <a:pt x="574" y="128"/>
                </a:lnTo>
                <a:lnTo>
                  <a:pt x="318" y="256"/>
                </a:lnTo>
                <a:lnTo>
                  <a:pt x="318"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2" name="Freeform 412"/>
          <p:cNvSpPr>
            <a:spLocks noEditPoints="1"/>
          </p:cNvSpPr>
          <p:nvPr/>
        </p:nvSpPr>
        <p:spPr bwMode="auto">
          <a:xfrm>
            <a:off x="7234238" y="1970088"/>
            <a:ext cx="615950" cy="660400"/>
          </a:xfrm>
          <a:custGeom>
            <a:avLst/>
            <a:gdLst/>
            <a:ahLst/>
            <a:cxnLst>
              <a:cxn ang="0">
                <a:pos x="0" y="571"/>
              </a:cxn>
              <a:cxn ang="0">
                <a:pos x="118" y="571"/>
              </a:cxn>
              <a:cxn ang="0">
                <a:pos x="54" y="635"/>
              </a:cxn>
              <a:cxn ang="0">
                <a:pos x="54" y="128"/>
              </a:cxn>
              <a:cxn ang="0">
                <a:pos x="118" y="64"/>
              </a:cxn>
              <a:cxn ang="0">
                <a:pos x="459" y="64"/>
              </a:cxn>
              <a:cxn ang="0">
                <a:pos x="459" y="192"/>
              </a:cxn>
              <a:cxn ang="0">
                <a:pos x="118" y="192"/>
              </a:cxn>
              <a:cxn ang="0">
                <a:pos x="182" y="128"/>
              </a:cxn>
              <a:cxn ang="0">
                <a:pos x="182" y="635"/>
              </a:cxn>
              <a:cxn ang="0">
                <a:pos x="118" y="699"/>
              </a:cxn>
              <a:cxn ang="0">
                <a:pos x="0" y="699"/>
              </a:cxn>
              <a:cxn ang="0">
                <a:pos x="0" y="571"/>
              </a:cxn>
              <a:cxn ang="0">
                <a:pos x="395" y="0"/>
              </a:cxn>
              <a:cxn ang="0">
                <a:pos x="651" y="128"/>
              </a:cxn>
              <a:cxn ang="0">
                <a:pos x="395" y="256"/>
              </a:cxn>
              <a:cxn ang="0">
                <a:pos x="395" y="0"/>
              </a:cxn>
            </a:cxnLst>
            <a:rect l="0" t="0" r="r" b="b"/>
            <a:pathLst>
              <a:path w="651" h="699">
                <a:moveTo>
                  <a:pt x="0" y="571"/>
                </a:moveTo>
                <a:lnTo>
                  <a:pt x="118" y="571"/>
                </a:lnTo>
                <a:lnTo>
                  <a:pt x="54" y="635"/>
                </a:lnTo>
                <a:lnTo>
                  <a:pt x="54" y="128"/>
                </a:lnTo>
                <a:cubicBezTo>
                  <a:pt x="54" y="93"/>
                  <a:pt x="82" y="64"/>
                  <a:pt x="118" y="64"/>
                </a:cubicBezTo>
                <a:lnTo>
                  <a:pt x="459" y="64"/>
                </a:lnTo>
                <a:lnTo>
                  <a:pt x="459" y="192"/>
                </a:lnTo>
                <a:lnTo>
                  <a:pt x="118" y="192"/>
                </a:lnTo>
                <a:lnTo>
                  <a:pt x="182" y="128"/>
                </a:lnTo>
                <a:lnTo>
                  <a:pt x="182" y="635"/>
                </a:lnTo>
                <a:cubicBezTo>
                  <a:pt x="182" y="670"/>
                  <a:pt x="153" y="699"/>
                  <a:pt x="118" y="699"/>
                </a:cubicBezTo>
                <a:lnTo>
                  <a:pt x="0" y="699"/>
                </a:lnTo>
                <a:lnTo>
                  <a:pt x="0" y="571"/>
                </a:lnTo>
                <a:close/>
                <a:moveTo>
                  <a:pt x="395" y="0"/>
                </a:moveTo>
                <a:lnTo>
                  <a:pt x="651" y="128"/>
                </a:lnTo>
                <a:lnTo>
                  <a:pt x="395" y="256"/>
                </a:lnTo>
                <a:lnTo>
                  <a:pt x="395"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3" name="Freeform 413"/>
          <p:cNvSpPr>
            <a:spLocks noEditPoints="1"/>
          </p:cNvSpPr>
          <p:nvPr/>
        </p:nvSpPr>
        <p:spPr bwMode="auto">
          <a:xfrm>
            <a:off x="7234238" y="2514600"/>
            <a:ext cx="611187" cy="328612"/>
          </a:xfrm>
          <a:custGeom>
            <a:avLst/>
            <a:gdLst/>
            <a:ahLst/>
            <a:cxnLst>
              <a:cxn ang="0">
                <a:pos x="0" y="0"/>
              </a:cxn>
              <a:cxn ang="0">
                <a:pos x="120" y="0"/>
              </a:cxn>
              <a:cxn ang="0">
                <a:pos x="184" y="64"/>
              </a:cxn>
              <a:cxn ang="0">
                <a:pos x="184" y="219"/>
              </a:cxn>
              <a:cxn ang="0">
                <a:pos x="120" y="155"/>
              </a:cxn>
              <a:cxn ang="0">
                <a:pos x="454" y="155"/>
              </a:cxn>
              <a:cxn ang="0">
                <a:pos x="454" y="283"/>
              </a:cxn>
              <a:cxn ang="0">
                <a:pos x="120" y="283"/>
              </a:cxn>
              <a:cxn ang="0">
                <a:pos x="56" y="219"/>
              </a:cxn>
              <a:cxn ang="0">
                <a:pos x="56" y="64"/>
              </a:cxn>
              <a:cxn ang="0">
                <a:pos x="120" y="128"/>
              </a:cxn>
              <a:cxn ang="0">
                <a:pos x="0" y="128"/>
              </a:cxn>
              <a:cxn ang="0">
                <a:pos x="0" y="0"/>
              </a:cxn>
              <a:cxn ang="0">
                <a:pos x="390" y="91"/>
              </a:cxn>
              <a:cxn ang="0">
                <a:pos x="646" y="219"/>
              </a:cxn>
              <a:cxn ang="0">
                <a:pos x="390" y="347"/>
              </a:cxn>
              <a:cxn ang="0">
                <a:pos x="390" y="91"/>
              </a:cxn>
            </a:cxnLst>
            <a:rect l="0" t="0" r="r" b="b"/>
            <a:pathLst>
              <a:path w="646" h="347">
                <a:moveTo>
                  <a:pt x="0" y="0"/>
                </a:moveTo>
                <a:lnTo>
                  <a:pt x="120" y="0"/>
                </a:lnTo>
                <a:cubicBezTo>
                  <a:pt x="155" y="0"/>
                  <a:pt x="184" y="29"/>
                  <a:pt x="184" y="64"/>
                </a:cubicBezTo>
                <a:lnTo>
                  <a:pt x="184" y="219"/>
                </a:lnTo>
                <a:lnTo>
                  <a:pt x="120" y="155"/>
                </a:lnTo>
                <a:lnTo>
                  <a:pt x="454" y="155"/>
                </a:lnTo>
                <a:lnTo>
                  <a:pt x="454" y="283"/>
                </a:lnTo>
                <a:lnTo>
                  <a:pt x="120" y="283"/>
                </a:lnTo>
                <a:cubicBezTo>
                  <a:pt x="84" y="283"/>
                  <a:pt x="56" y="254"/>
                  <a:pt x="56" y="219"/>
                </a:cubicBezTo>
                <a:lnTo>
                  <a:pt x="56" y="64"/>
                </a:lnTo>
                <a:lnTo>
                  <a:pt x="120" y="128"/>
                </a:lnTo>
                <a:lnTo>
                  <a:pt x="0" y="128"/>
                </a:lnTo>
                <a:lnTo>
                  <a:pt x="0" y="0"/>
                </a:lnTo>
                <a:close/>
                <a:moveTo>
                  <a:pt x="390" y="91"/>
                </a:moveTo>
                <a:lnTo>
                  <a:pt x="646" y="219"/>
                </a:lnTo>
                <a:lnTo>
                  <a:pt x="390" y="347"/>
                </a:lnTo>
                <a:lnTo>
                  <a:pt x="390" y="9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0051" name="Picture 451"/>
          <p:cNvPicPr>
            <a:picLocks noChangeAspect="1" noChangeArrowheads="1"/>
          </p:cNvPicPr>
          <p:nvPr/>
        </p:nvPicPr>
        <p:blipFill>
          <a:blip r:embed="rId4"/>
          <a:srcRect/>
          <a:stretch>
            <a:fillRect/>
          </a:stretch>
        </p:blipFill>
        <p:spPr bwMode="auto">
          <a:xfrm>
            <a:off x="6046788" y="4095750"/>
            <a:ext cx="498475" cy="500062"/>
          </a:xfrm>
          <a:prstGeom prst="rect">
            <a:avLst/>
          </a:prstGeom>
          <a:noFill/>
          <a:ln w="9525">
            <a:noFill/>
            <a:miter lim="800000"/>
            <a:headEnd/>
            <a:tailEnd/>
          </a:ln>
        </p:spPr>
      </p:pic>
      <p:pic>
        <p:nvPicPr>
          <p:cNvPr id="410052" name="Picture 452"/>
          <p:cNvPicPr>
            <a:picLocks noChangeAspect="1" noChangeArrowheads="1"/>
          </p:cNvPicPr>
          <p:nvPr/>
        </p:nvPicPr>
        <p:blipFill>
          <a:blip r:embed="rId5"/>
          <a:srcRect/>
          <a:stretch>
            <a:fillRect/>
          </a:stretch>
        </p:blipFill>
        <p:spPr bwMode="auto">
          <a:xfrm>
            <a:off x="6046788" y="4095750"/>
            <a:ext cx="498475" cy="500062"/>
          </a:xfrm>
          <a:prstGeom prst="rect">
            <a:avLst/>
          </a:prstGeom>
          <a:noFill/>
          <a:ln w="9525">
            <a:noFill/>
            <a:miter lim="800000"/>
            <a:headEnd/>
            <a:tailEnd/>
          </a:ln>
        </p:spPr>
      </p:pic>
      <p:sp>
        <p:nvSpPr>
          <p:cNvPr id="410053" name="Rectangle 453"/>
          <p:cNvSpPr>
            <a:spLocks noChangeArrowheads="1"/>
          </p:cNvSpPr>
          <p:nvPr/>
        </p:nvSpPr>
        <p:spPr bwMode="auto">
          <a:xfrm>
            <a:off x="6000750"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4" name="Rectangle 454"/>
          <p:cNvSpPr>
            <a:spLocks noChangeArrowheads="1"/>
          </p:cNvSpPr>
          <p:nvPr/>
        </p:nvSpPr>
        <p:spPr bwMode="auto">
          <a:xfrm>
            <a:off x="6061075" y="3925888"/>
            <a:ext cx="604837"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A</a:t>
            </a:r>
            <a:endParaRPr kumimoji="0" lang="en-US" sz="1800" b="0" i="0" u="none" strike="noStrike" cap="none" normalizeH="0" baseline="0" smtClean="0">
              <a:ln>
                <a:noFill/>
              </a:ln>
              <a:solidFill>
                <a:schemeClr val="tx1"/>
              </a:solidFill>
              <a:effectLst/>
              <a:latin typeface="Arial" pitchFamily="34" charset="0"/>
            </a:endParaRPr>
          </a:p>
        </p:txBody>
      </p:sp>
      <p:pic>
        <p:nvPicPr>
          <p:cNvPr id="410055" name="Picture 455"/>
          <p:cNvPicPr>
            <a:picLocks noChangeAspect="1" noChangeArrowheads="1"/>
          </p:cNvPicPr>
          <p:nvPr/>
        </p:nvPicPr>
        <p:blipFill>
          <a:blip r:embed="rId6"/>
          <a:srcRect/>
          <a:stretch>
            <a:fillRect/>
          </a:stretch>
        </p:blipFill>
        <p:spPr bwMode="auto">
          <a:xfrm>
            <a:off x="6985000" y="4095750"/>
            <a:ext cx="498475" cy="500062"/>
          </a:xfrm>
          <a:prstGeom prst="rect">
            <a:avLst/>
          </a:prstGeom>
          <a:noFill/>
          <a:ln w="9525">
            <a:noFill/>
            <a:miter lim="800000"/>
            <a:headEnd/>
            <a:tailEnd/>
          </a:ln>
        </p:spPr>
      </p:pic>
      <p:pic>
        <p:nvPicPr>
          <p:cNvPr id="410056" name="Picture 456"/>
          <p:cNvPicPr>
            <a:picLocks noChangeAspect="1" noChangeArrowheads="1"/>
          </p:cNvPicPr>
          <p:nvPr/>
        </p:nvPicPr>
        <p:blipFill>
          <a:blip r:embed="rId7"/>
          <a:srcRect/>
          <a:stretch>
            <a:fillRect/>
          </a:stretch>
        </p:blipFill>
        <p:spPr bwMode="auto">
          <a:xfrm>
            <a:off x="6985000" y="4095750"/>
            <a:ext cx="498475" cy="500062"/>
          </a:xfrm>
          <a:prstGeom prst="rect">
            <a:avLst/>
          </a:prstGeom>
          <a:noFill/>
          <a:ln w="9525">
            <a:noFill/>
            <a:miter lim="800000"/>
            <a:headEnd/>
            <a:tailEnd/>
          </a:ln>
        </p:spPr>
      </p:pic>
      <p:sp>
        <p:nvSpPr>
          <p:cNvPr id="410057" name="Rectangle 457"/>
          <p:cNvSpPr>
            <a:spLocks noChangeArrowheads="1"/>
          </p:cNvSpPr>
          <p:nvPr/>
        </p:nvSpPr>
        <p:spPr bwMode="auto">
          <a:xfrm>
            <a:off x="6938963"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8" name="Rectangle 458"/>
          <p:cNvSpPr>
            <a:spLocks noChangeArrowheads="1"/>
          </p:cNvSpPr>
          <p:nvPr/>
        </p:nvSpPr>
        <p:spPr bwMode="auto">
          <a:xfrm>
            <a:off x="6999288"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B</a:t>
            </a:r>
            <a:endParaRPr kumimoji="0" lang="en-US" sz="1800" b="0" i="0" u="none" strike="noStrike" cap="none" normalizeH="0" baseline="0" smtClean="0">
              <a:ln>
                <a:noFill/>
              </a:ln>
              <a:solidFill>
                <a:schemeClr val="tx1"/>
              </a:solidFill>
              <a:effectLst/>
              <a:latin typeface="Arial" pitchFamily="34" charset="0"/>
            </a:endParaRPr>
          </a:p>
        </p:txBody>
      </p:sp>
      <p:pic>
        <p:nvPicPr>
          <p:cNvPr id="410059" name="Picture 459"/>
          <p:cNvPicPr>
            <a:picLocks noChangeAspect="1" noChangeArrowheads="1"/>
          </p:cNvPicPr>
          <p:nvPr/>
        </p:nvPicPr>
        <p:blipFill>
          <a:blip r:embed="rId8"/>
          <a:srcRect/>
          <a:stretch>
            <a:fillRect/>
          </a:stretch>
        </p:blipFill>
        <p:spPr bwMode="auto">
          <a:xfrm>
            <a:off x="7786688" y="4095750"/>
            <a:ext cx="498475" cy="500062"/>
          </a:xfrm>
          <a:prstGeom prst="rect">
            <a:avLst/>
          </a:prstGeom>
          <a:noFill/>
          <a:ln w="9525">
            <a:noFill/>
            <a:miter lim="800000"/>
            <a:headEnd/>
            <a:tailEnd/>
          </a:ln>
        </p:spPr>
      </p:pic>
      <p:pic>
        <p:nvPicPr>
          <p:cNvPr id="410060" name="Picture 460"/>
          <p:cNvPicPr>
            <a:picLocks noChangeAspect="1" noChangeArrowheads="1"/>
          </p:cNvPicPr>
          <p:nvPr/>
        </p:nvPicPr>
        <p:blipFill>
          <a:blip r:embed="rId9"/>
          <a:srcRect/>
          <a:stretch>
            <a:fillRect/>
          </a:stretch>
        </p:blipFill>
        <p:spPr bwMode="auto">
          <a:xfrm>
            <a:off x="7786688" y="4095750"/>
            <a:ext cx="498475" cy="500062"/>
          </a:xfrm>
          <a:prstGeom prst="rect">
            <a:avLst/>
          </a:prstGeom>
          <a:noFill/>
          <a:ln w="9525">
            <a:noFill/>
            <a:miter lim="800000"/>
            <a:headEnd/>
            <a:tailEnd/>
          </a:ln>
        </p:spPr>
      </p:pic>
      <p:sp>
        <p:nvSpPr>
          <p:cNvPr id="410061" name="Rectangle 461"/>
          <p:cNvSpPr>
            <a:spLocks noChangeArrowheads="1"/>
          </p:cNvSpPr>
          <p:nvPr/>
        </p:nvSpPr>
        <p:spPr bwMode="auto">
          <a:xfrm>
            <a:off x="7589838" y="3729038"/>
            <a:ext cx="1089025"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Nonessential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62" name="Rectangle 462"/>
          <p:cNvSpPr>
            <a:spLocks noChangeArrowheads="1"/>
          </p:cNvSpPr>
          <p:nvPr/>
        </p:nvSpPr>
        <p:spPr bwMode="auto">
          <a:xfrm>
            <a:off x="7800975"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C</a:t>
            </a:r>
            <a:endParaRPr kumimoji="0" lang="en-US" sz="1800" b="0" i="0" u="none" strike="noStrike" cap="none" normalizeH="0" baseline="0" smtClean="0">
              <a:ln>
                <a:noFill/>
              </a:ln>
              <a:solidFill>
                <a:schemeClr val="tx1"/>
              </a:solidFill>
              <a:effectLst/>
              <a:latin typeface="Arial" pitchFamily="34" charset="0"/>
            </a:endParaRPr>
          </a:p>
        </p:txBody>
      </p:sp>
      <p:sp>
        <p:nvSpPr>
          <p:cNvPr id="410063" name="Rectangle 463"/>
          <p:cNvSpPr>
            <a:spLocks noChangeArrowheads="1"/>
          </p:cNvSpPr>
          <p:nvPr/>
        </p:nvSpPr>
        <p:spPr bwMode="auto">
          <a:xfrm>
            <a:off x="6842125" y="5440363"/>
            <a:ext cx="68103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Reaction</a:t>
            </a:r>
            <a:endParaRPr kumimoji="0" lang="en-US" sz="1800" b="0" i="0" u="none" strike="noStrike" cap="none" normalizeH="0" baseline="0" smtClean="0">
              <a:ln>
                <a:noFill/>
              </a:ln>
              <a:solidFill>
                <a:schemeClr val="tx1"/>
              </a:solidFill>
              <a:effectLst/>
              <a:latin typeface="Arial" pitchFamily="34" charset="0"/>
            </a:endParaRPr>
          </a:p>
        </p:txBody>
      </p:sp>
      <p:sp>
        <p:nvSpPr>
          <p:cNvPr id="410064" name="Freeform 464"/>
          <p:cNvSpPr>
            <a:spLocks/>
          </p:cNvSpPr>
          <p:nvPr/>
        </p:nvSpPr>
        <p:spPr bwMode="auto">
          <a:xfrm>
            <a:off x="6242050"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5" name="Freeform 465"/>
          <p:cNvSpPr>
            <a:spLocks noEditPoints="1"/>
          </p:cNvSpPr>
          <p:nvPr/>
        </p:nvSpPr>
        <p:spPr bwMode="auto">
          <a:xfrm>
            <a:off x="62198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6" name="Freeform 466"/>
          <p:cNvSpPr>
            <a:spLocks/>
          </p:cNvSpPr>
          <p:nvPr/>
        </p:nvSpPr>
        <p:spPr bwMode="auto">
          <a:xfrm>
            <a:off x="7180263"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7" name="Freeform 467"/>
          <p:cNvSpPr>
            <a:spLocks noEditPoints="1"/>
          </p:cNvSpPr>
          <p:nvPr/>
        </p:nvSpPr>
        <p:spPr bwMode="auto">
          <a:xfrm>
            <a:off x="7158038"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8" name="Freeform 468"/>
          <p:cNvSpPr>
            <a:spLocks/>
          </p:cNvSpPr>
          <p:nvPr/>
        </p:nvSpPr>
        <p:spPr bwMode="auto">
          <a:xfrm>
            <a:off x="7983538" y="4883150"/>
            <a:ext cx="120650"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9" name="Freeform 469"/>
          <p:cNvSpPr>
            <a:spLocks noEditPoints="1"/>
          </p:cNvSpPr>
          <p:nvPr/>
        </p:nvSpPr>
        <p:spPr bwMode="auto">
          <a:xfrm>
            <a:off x="79597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0" name="Freeform 470"/>
          <p:cNvSpPr>
            <a:spLocks noEditPoints="1"/>
          </p:cNvSpPr>
          <p:nvPr/>
        </p:nvSpPr>
        <p:spPr bwMode="auto">
          <a:xfrm>
            <a:off x="6264275"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1" name="Freeform 471"/>
          <p:cNvSpPr>
            <a:spLocks noEditPoints="1"/>
          </p:cNvSpPr>
          <p:nvPr/>
        </p:nvSpPr>
        <p:spPr bwMode="auto">
          <a:xfrm>
            <a:off x="7202488"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2" name="Freeform 472"/>
          <p:cNvSpPr>
            <a:spLocks noEditPoints="1"/>
          </p:cNvSpPr>
          <p:nvPr/>
        </p:nvSpPr>
        <p:spPr bwMode="auto">
          <a:xfrm>
            <a:off x="8004175" y="4595813"/>
            <a:ext cx="80962" cy="287337"/>
          </a:xfrm>
          <a:custGeom>
            <a:avLst/>
            <a:gdLst/>
            <a:ahLst/>
            <a:cxnLst>
              <a:cxn ang="0">
                <a:pos x="31" y="0"/>
              </a:cxn>
              <a:cxn ang="0">
                <a:pos x="30" y="143"/>
              </a:cxn>
              <a:cxn ang="0">
                <a:pos x="21"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1"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3" name="Freeform 473"/>
          <p:cNvSpPr>
            <a:spLocks noEditPoints="1"/>
          </p:cNvSpPr>
          <p:nvPr/>
        </p:nvSpPr>
        <p:spPr bwMode="auto">
          <a:xfrm>
            <a:off x="7131050" y="5002213"/>
            <a:ext cx="117475" cy="365125"/>
          </a:xfrm>
          <a:custGeom>
            <a:avLst/>
            <a:gdLst/>
            <a:ahLst/>
            <a:cxnLst>
              <a:cxn ang="0">
                <a:pos x="74" y="2"/>
              </a:cxn>
              <a:cxn ang="0">
                <a:pos x="27" y="194"/>
              </a:cxn>
              <a:cxn ang="0">
                <a:pos x="17" y="192"/>
              </a:cxn>
              <a:cxn ang="0">
                <a:pos x="65" y="0"/>
              </a:cxn>
              <a:cxn ang="0">
                <a:pos x="74" y="2"/>
              </a:cxn>
              <a:cxn ang="0">
                <a:pos x="50" y="187"/>
              </a:cxn>
              <a:cxn ang="0">
                <a:pos x="12" y="230"/>
              </a:cxn>
              <a:cxn ang="0">
                <a:pos x="0" y="174"/>
              </a:cxn>
              <a:cxn ang="0">
                <a:pos x="50" y="187"/>
              </a:cxn>
            </a:cxnLst>
            <a:rect l="0" t="0" r="r" b="b"/>
            <a:pathLst>
              <a:path w="74" h="230">
                <a:moveTo>
                  <a:pt x="74" y="2"/>
                </a:moveTo>
                <a:lnTo>
                  <a:pt x="27" y="194"/>
                </a:lnTo>
                <a:lnTo>
                  <a:pt x="17" y="192"/>
                </a:lnTo>
                <a:lnTo>
                  <a:pt x="65" y="0"/>
                </a:lnTo>
                <a:lnTo>
                  <a:pt x="74" y="2"/>
                </a:lnTo>
                <a:close/>
                <a:moveTo>
                  <a:pt x="50" y="187"/>
                </a:moveTo>
                <a:lnTo>
                  <a:pt x="12" y="230"/>
                </a:lnTo>
                <a:lnTo>
                  <a:pt x="0" y="174"/>
                </a:lnTo>
                <a:lnTo>
                  <a:pt x="50" y="187"/>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4" name="Freeform 474"/>
          <p:cNvSpPr>
            <a:spLocks noEditPoints="1"/>
          </p:cNvSpPr>
          <p:nvPr/>
        </p:nvSpPr>
        <p:spPr bwMode="auto">
          <a:xfrm>
            <a:off x="6343650" y="4984750"/>
            <a:ext cx="517525" cy="555625"/>
          </a:xfrm>
          <a:custGeom>
            <a:avLst/>
            <a:gdLst/>
            <a:ahLst/>
            <a:cxnLst>
              <a:cxn ang="0">
                <a:pos x="7" y="0"/>
              </a:cxn>
              <a:cxn ang="0">
                <a:pos x="303" y="319"/>
              </a:cxn>
              <a:cxn ang="0">
                <a:pos x="296" y="326"/>
              </a:cxn>
              <a:cxn ang="0">
                <a:pos x="0" y="6"/>
              </a:cxn>
              <a:cxn ang="0">
                <a:pos x="7" y="0"/>
              </a:cxn>
              <a:cxn ang="0">
                <a:pos x="310" y="296"/>
              </a:cxn>
              <a:cxn ang="0">
                <a:pos x="326" y="350"/>
              </a:cxn>
              <a:cxn ang="0">
                <a:pos x="272" y="331"/>
              </a:cxn>
              <a:cxn ang="0">
                <a:pos x="310" y="296"/>
              </a:cxn>
            </a:cxnLst>
            <a:rect l="0" t="0" r="r" b="b"/>
            <a:pathLst>
              <a:path w="326" h="350">
                <a:moveTo>
                  <a:pt x="7" y="0"/>
                </a:moveTo>
                <a:lnTo>
                  <a:pt x="303" y="319"/>
                </a:lnTo>
                <a:lnTo>
                  <a:pt x="296" y="326"/>
                </a:lnTo>
                <a:lnTo>
                  <a:pt x="0" y="6"/>
                </a:lnTo>
                <a:lnTo>
                  <a:pt x="7" y="0"/>
                </a:lnTo>
                <a:close/>
                <a:moveTo>
                  <a:pt x="310" y="296"/>
                </a:moveTo>
                <a:lnTo>
                  <a:pt x="326" y="350"/>
                </a:lnTo>
                <a:lnTo>
                  <a:pt x="272" y="331"/>
                </a:lnTo>
                <a:lnTo>
                  <a:pt x="310" y="296"/>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5" name="Freeform 475"/>
          <p:cNvSpPr>
            <a:spLocks noEditPoints="1"/>
          </p:cNvSpPr>
          <p:nvPr/>
        </p:nvSpPr>
        <p:spPr bwMode="auto">
          <a:xfrm>
            <a:off x="7437438" y="4984750"/>
            <a:ext cx="566737" cy="555625"/>
          </a:xfrm>
          <a:custGeom>
            <a:avLst/>
            <a:gdLst/>
            <a:ahLst/>
            <a:cxnLst>
              <a:cxn ang="0">
                <a:pos x="357" y="6"/>
              </a:cxn>
              <a:cxn ang="0">
                <a:pos x="31" y="327"/>
              </a:cxn>
              <a:cxn ang="0">
                <a:pos x="24" y="321"/>
              </a:cxn>
              <a:cxn ang="0">
                <a:pos x="350" y="0"/>
              </a:cxn>
              <a:cxn ang="0">
                <a:pos x="357" y="6"/>
              </a:cxn>
              <a:cxn ang="0">
                <a:pos x="55" y="333"/>
              </a:cxn>
              <a:cxn ang="0">
                <a:pos x="0" y="350"/>
              </a:cxn>
              <a:cxn ang="0">
                <a:pos x="19" y="297"/>
              </a:cxn>
              <a:cxn ang="0">
                <a:pos x="55" y="333"/>
              </a:cxn>
            </a:cxnLst>
            <a:rect l="0" t="0" r="r" b="b"/>
            <a:pathLst>
              <a:path w="357" h="350">
                <a:moveTo>
                  <a:pt x="357" y="6"/>
                </a:moveTo>
                <a:lnTo>
                  <a:pt x="31" y="327"/>
                </a:lnTo>
                <a:lnTo>
                  <a:pt x="24" y="321"/>
                </a:lnTo>
                <a:lnTo>
                  <a:pt x="350" y="0"/>
                </a:lnTo>
                <a:lnTo>
                  <a:pt x="357" y="6"/>
                </a:lnTo>
                <a:close/>
                <a:moveTo>
                  <a:pt x="55" y="333"/>
                </a:moveTo>
                <a:lnTo>
                  <a:pt x="0" y="350"/>
                </a:lnTo>
                <a:lnTo>
                  <a:pt x="19" y="297"/>
                </a:lnTo>
                <a:lnTo>
                  <a:pt x="55" y="333"/>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6" name="Freeform 476"/>
          <p:cNvSpPr>
            <a:spLocks/>
          </p:cNvSpPr>
          <p:nvPr/>
        </p:nvSpPr>
        <p:spPr bwMode="auto">
          <a:xfrm>
            <a:off x="6681788" y="5124450"/>
            <a:ext cx="120650" cy="122237"/>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3333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7" name="Freeform 477"/>
          <p:cNvSpPr>
            <a:spLocks noEditPoints="1"/>
          </p:cNvSpPr>
          <p:nvPr/>
        </p:nvSpPr>
        <p:spPr bwMode="auto">
          <a:xfrm>
            <a:off x="6659563" y="5102225"/>
            <a:ext cx="166687" cy="166687"/>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8" name="Freeform 478"/>
          <p:cNvSpPr>
            <a:spLocks noEditPoints="1"/>
          </p:cNvSpPr>
          <p:nvPr/>
        </p:nvSpPr>
        <p:spPr bwMode="auto">
          <a:xfrm>
            <a:off x="6788150" y="4591050"/>
            <a:ext cx="468312" cy="552450"/>
          </a:xfrm>
          <a:custGeom>
            <a:avLst/>
            <a:gdLst/>
            <a:ahLst/>
            <a:cxnLst>
              <a:cxn ang="0">
                <a:pos x="295" y="6"/>
              </a:cxn>
              <a:cxn ang="0">
                <a:pos x="28" y="321"/>
              </a:cxn>
              <a:cxn ang="0">
                <a:pos x="21" y="315"/>
              </a:cxn>
              <a:cxn ang="0">
                <a:pos x="287" y="0"/>
              </a:cxn>
              <a:cxn ang="0">
                <a:pos x="295" y="6"/>
              </a:cxn>
              <a:cxn ang="0">
                <a:pos x="52" y="325"/>
              </a:cxn>
              <a:cxn ang="0">
                <a:pos x="0" y="348"/>
              </a:cxn>
              <a:cxn ang="0">
                <a:pos x="13" y="292"/>
              </a:cxn>
              <a:cxn ang="0">
                <a:pos x="52" y="325"/>
              </a:cxn>
            </a:cxnLst>
            <a:rect l="0" t="0" r="r" b="b"/>
            <a:pathLst>
              <a:path w="295" h="348">
                <a:moveTo>
                  <a:pt x="295" y="6"/>
                </a:moveTo>
                <a:lnTo>
                  <a:pt x="28" y="321"/>
                </a:lnTo>
                <a:lnTo>
                  <a:pt x="21" y="315"/>
                </a:lnTo>
                <a:lnTo>
                  <a:pt x="287" y="0"/>
                </a:lnTo>
                <a:lnTo>
                  <a:pt x="295" y="6"/>
                </a:lnTo>
                <a:close/>
                <a:moveTo>
                  <a:pt x="52" y="325"/>
                </a:moveTo>
                <a:lnTo>
                  <a:pt x="0" y="348"/>
                </a:lnTo>
                <a:lnTo>
                  <a:pt x="13" y="292"/>
                </a:lnTo>
                <a:lnTo>
                  <a:pt x="52" y="325"/>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9" name="Freeform 479"/>
          <p:cNvSpPr>
            <a:spLocks noEditPoints="1"/>
          </p:cNvSpPr>
          <p:nvPr/>
        </p:nvSpPr>
        <p:spPr bwMode="auto">
          <a:xfrm>
            <a:off x="6297613" y="4591050"/>
            <a:ext cx="396875" cy="552450"/>
          </a:xfrm>
          <a:custGeom>
            <a:avLst/>
            <a:gdLst/>
            <a:ahLst/>
            <a:cxnLst>
              <a:cxn ang="0">
                <a:pos x="8" y="0"/>
              </a:cxn>
              <a:cxn ang="0">
                <a:pos x="232" y="314"/>
              </a:cxn>
              <a:cxn ang="0">
                <a:pos x="224" y="320"/>
              </a:cxn>
              <a:cxn ang="0">
                <a:pos x="0" y="6"/>
              </a:cxn>
              <a:cxn ang="0">
                <a:pos x="8" y="0"/>
              </a:cxn>
              <a:cxn ang="0">
                <a:pos x="241" y="292"/>
              </a:cxn>
              <a:cxn ang="0">
                <a:pos x="250" y="348"/>
              </a:cxn>
              <a:cxn ang="0">
                <a:pos x="200" y="321"/>
              </a:cxn>
              <a:cxn ang="0">
                <a:pos x="241" y="292"/>
              </a:cxn>
            </a:cxnLst>
            <a:rect l="0" t="0" r="r" b="b"/>
            <a:pathLst>
              <a:path w="250" h="348">
                <a:moveTo>
                  <a:pt x="8" y="0"/>
                </a:moveTo>
                <a:lnTo>
                  <a:pt x="232" y="314"/>
                </a:lnTo>
                <a:lnTo>
                  <a:pt x="224" y="320"/>
                </a:lnTo>
                <a:lnTo>
                  <a:pt x="0" y="6"/>
                </a:lnTo>
                <a:lnTo>
                  <a:pt x="8" y="0"/>
                </a:lnTo>
                <a:close/>
                <a:moveTo>
                  <a:pt x="241" y="292"/>
                </a:moveTo>
                <a:lnTo>
                  <a:pt x="250" y="348"/>
                </a:lnTo>
                <a:lnTo>
                  <a:pt x="200" y="321"/>
                </a:lnTo>
                <a:lnTo>
                  <a:pt x="241" y="292"/>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0" name="Freeform 480"/>
          <p:cNvSpPr>
            <a:spLocks noEditPoints="1"/>
          </p:cNvSpPr>
          <p:nvPr/>
        </p:nvSpPr>
        <p:spPr bwMode="auto">
          <a:xfrm>
            <a:off x="6784975" y="5224463"/>
            <a:ext cx="373062" cy="155575"/>
          </a:xfrm>
          <a:custGeom>
            <a:avLst/>
            <a:gdLst/>
            <a:ahLst/>
            <a:cxnLst>
              <a:cxn ang="0">
                <a:pos x="3" y="0"/>
              </a:cxn>
              <a:cxn ang="0">
                <a:pos x="201" y="74"/>
              </a:cxn>
              <a:cxn ang="0">
                <a:pos x="198" y="83"/>
              </a:cxn>
              <a:cxn ang="0">
                <a:pos x="0" y="9"/>
              </a:cxn>
              <a:cxn ang="0">
                <a:pos x="3" y="0"/>
              </a:cxn>
              <a:cxn ang="0">
                <a:pos x="196" y="50"/>
              </a:cxn>
              <a:cxn ang="0">
                <a:pos x="235" y="92"/>
              </a:cxn>
              <a:cxn ang="0">
                <a:pos x="179" y="98"/>
              </a:cxn>
              <a:cxn ang="0">
                <a:pos x="196" y="50"/>
              </a:cxn>
            </a:cxnLst>
            <a:rect l="0" t="0" r="r" b="b"/>
            <a:pathLst>
              <a:path w="235" h="98">
                <a:moveTo>
                  <a:pt x="3" y="0"/>
                </a:moveTo>
                <a:lnTo>
                  <a:pt x="201" y="74"/>
                </a:lnTo>
                <a:lnTo>
                  <a:pt x="198" y="83"/>
                </a:lnTo>
                <a:lnTo>
                  <a:pt x="0" y="9"/>
                </a:lnTo>
                <a:lnTo>
                  <a:pt x="3" y="0"/>
                </a:lnTo>
                <a:close/>
                <a:moveTo>
                  <a:pt x="196" y="50"/>
                </a:moveTo>
                <a:lnTo>
                  <a:pt x="235" y="92"/>
                </a:lnTo>
                <a:lnTo>
                  <a:pt x="179" y="98"/>
                </a:lnTo>
                <a:lnTo>
                  <a:pt x="196" y="50"/>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1" name="Rectangle 481"/>
          <p:cNvSpPr>
            <a:spLocks noChangeArrowheads="1"/>
          </p:cNvSpPr>
          <p:nvPr/>
        </p:nvSpPr>
        <p:spPr bwMode="auto">
          <a:xfrm>
            <a:off x="7312025" y="4562475"/>
            <a:ext cx="7731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Original </a:t>
            </a:r>
            <a:endParaRPr kumimoji="0" lang="en-US" sz="1800" b="0" i="0" u="none" strike="noStrike" cap="none" normalizeH="0" baseline="0" smtClean="0">
              <a:ln>
                <a:noFill/>
              </a:ln>
              <a:solidFill>
                <a:schemeClr val="tx1"/>
              </a:solidFill>
              <a:effectLst/>
              <a:latin typeface="Arial" pitchFamily="34" charset="0"/>
            </a:endParaRPr>
          </a:p>
        </p:txBody>
      </p:sp>
      <p:sp>
        <p:nvSpPr>
          <p:cNvPr id="410082" name="Rectangle 482"/>
          <p:cNvSpPr>
            <a:spLocks noChangeArrowheads="1"/>
          </p:cNvSpPr>
          <p:nvPr/>
        </p:nvSpPr>
        <p:spPr bwMode="auto">
          <a:xfrm>
            <a:off x="7462838" y="4803775"/>
            <a:ext cx="4397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3" name="Rectangle 483"/>
          <p:cNvSpPr>
            <a:spLocks noChangeArrowheads="1"/>
          </p:cNvSpPr>
          <p:nvPr/>
        </p:nvSpPr>
        <p:spPr bwMode="auto">
          <a:xfrm>
            <a:off x="6343650" y="4491038"/>
            <a:ext cx="9382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Corrected </a:t>
            </a:r>
            <a:endParaRPr kumimoji="0" lang="en-US" sz="1800" b="0" i="0" u="none" strike="noStrike" cap="none" normalizeH="0" baseline="0" smtClean="0">
              <a:ln>
                <a:noFill/>
              </a:ln>
              <a:solidFill>
                <a:schemeClr val="tx1"/>
              </a:solidFill>
              <a:effectLst/>
              <a:latin typeface="Arial" pitchFamily="34" charset="0"/>
            </a:endParaRPr>
          </a:p>
        </p:txBody>
      </p:sp>
      <p:sp>
        <p:nvSpPr>
          <p:cNvPr id="410084" name="Rectangle 484"/>
          <p:cNvSpPr>
            <a:spLocks noChangeArrowheads="1"/>
          </p:cNvSpPr>
          <p:nvPr/>
        </p:nvSpPr>
        <p:spPr bwMode="auto">
          <a:xfrm>
            <a:off x="6586538" y="4733925"/>
            <a:ext cx="439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7" name="Rectangle 487"/>
          <p:cNvSpPr>
            <a:spLocks noChangeArrowheads="1"/>
          </p:cNvSpPr>
          <p:nvPr/>
        </p:nvSpPr>
        <p:spPr bwMode="auto">
          <a:xfrm>
            <a:off x="6905625" y="2216150"/>
            <a:ext cx="2127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5" name="Freeform 495"/>
          <p:cNvSpPr>
            <a:spLocks noEditPoints="1"/>
          </p:cNvSpPr>
          <p:nvPr/>
        </p:nvSpPr>
        <p:spPr bwMode="auto">
          <a:xfrm>
            <a:off x="5251450" y="2468563"/>
            <a:ext cx="496887" cy="936625"/>
          </a:xfrm>
          <a:custGeom>
            <a:avLst/>
            <a:gdLst/>
            <a:ahLst/>
            <a:cxnLst>
              <a:cxn ang="0">
                <a:pos x="0" y="862"/>
              </a:cxn>
              <a:cxn ang="0">
                <a:pos x="146" y="862"/>
              </a:cxn>
              <a:cxn ang="0">
                <a:pos x="82" y="926"/>
              </a:cxn>
              <a:cxn ang="0">
                <a:pos x="82" y="128"/>
              </a:cxn>
              <a:cxn ang="0">
                <a:pos x="146" y="64"/>
              </a:cxn>
              <a:cxn ang="0">
                <a:pos x="334" y="64"/>
              </a:cxn>
              <a:cxn ang="0">
                <a:pos x="334" y="192"/>
              </a:cxn>
              <a:cxn ang="0">
                <a:pos x="146" y="192"/>
              </a:cxn>
              <a:cxn ang="0">
                <a:pos x="210" y="128"/>
              </a:cxn>
              <a:cxn ang="0">
                <a:pos x="210" y="926"/>
              </a:cxn>
              <a:cxn ang="0">
                <a:pos x="146" y="990"/>
              </a:cxn>
              <a:cxn ang="0">
                <a:pos x="0" y="990"/>
              </a:cxn>
              <a:cxn ang="0">
                <a:pos x="0" y="862"/>
              </a:cxn>
              <a:cxn ang="0">
                <a:pos x="270" y="0"/>
              </a:cxn>
              <a:cxn ang="0">
                <a:pos x="526" y="128"/>
              </a:cxn>
              <a:cxn ang="0">
                <a:pos x="270" y="256"/>
              </a:cxn>
              <a:cxn ang="0">
                <a:pos x="270" y="0"/>
              </a:cxn>
            </a:cxnLst>
            <a:rect l="0" t="0" r="r" b="b"/>
            <a:pathLst>
              <a:path w="526" h="990">
                <a:moveTo>
                  <a:pt x="0" y="862"/>
                </a:moveTo>
                <a:lnTo>
                  <a:pt x="146" y="862"/>
                </a:lnTo>
                <a:lnTo>
                  <a:pt x="82" y="926"/>
                </a:lnTo>
                <a:lnTo>
                  <a:pt x="82" y="128"/>
                </a:lnTo>
                <a:cubicBezTo>
                  <a:pt x="82" y="93"/>
                  <a:pt x="110" y="64"/>
                  <a:pt x="146" y="64"/>
                </a:cubicBezTo>
                <a:lnTo>
                  <a:pt x="334" y="64"/>
                </a:lnTo>
                <a:lnTo>
                  <a:pt x="334" y="192"/>
                </a:lnTo>
                <a:lnTo>
                  <a:pt x="146" y="192"/>
                </a:lnTo>
                <a:lnTo>
                  <a:pt x="210" y="128"/>
                </a:lnTo>
                <a:lnTo>
                  <a:pt x="210" y="926"/>
                </a:lnTo>
                <a:cubicBezTo>
                  <a:pt x="210" y="961"/>
                  <a:pt x="181" y="990"/>
                  <a:pt x="146" y="990"/>
                </a:cubicBezTo>
                <a:lnTo>
                  <a:pt x="0" y="990"/>
                </a:lnTo>
                <a:lnTo>
                  <a:pt x="0" y="862"/>
                </a:lnTo>
                <a:close/>
                <a:moveTo>
                  <a:pt x="270" y="0"/>
                </a:moveTo>
                <a:lnTo>
                  <a:pt x="526" y="128"/>
                </a:lnTo>
                <a:lnTo>
                  <a:pt x="270" y="256"/>
                </a:lnTo>
                <a:lnTo>
                  <a:pt x="270"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
        <p:nvSpPr>
          <p:cNvPr id="410103" name="Freeform 503"/>
          <p:cNvSpPr>
            <a:spLocks noEditPoints="1"/>
          </p:cNvSpPr>
          <p:nvPr/>
        </p:nvSpPr>
        <p:spPr bwMode="auto">
          <a:xfrm>
            <a:off x="2286000" y="3786188"/>
            <a:ext cx="933450" cy="241300"/>
          </a:xfrm>
          <a:custGeom>
            <a:avLst/>
            <a:gdLst/>
            <a:ahLst/>
            <a:cxnLst>
              <a:cxn ang="0">
                <a:pos x="588" y="114"/>
              </a:cxn>
              <a:cxn ang="0">
                <a:pos x="114" y="114"/>
              </a:cxn>
              <a:cxn ang="0">
                <a:pos x="114" y="38"/>
              </a:cxn>
              <a:cxn ang="0">
                <a:pos x="588" y="38"/>
              </a:cxn>
              <a:cxn ang="0">
                <a:pos x="588" y="114"/>
              </a:cxn>
              <a:cxn ang="0">
                <a:pos x="152" y="152"/>
              </a:cxn>
              <a:cxn ang="0">
                <a:pos x="0" y="76"/>
              </a:cxn>
              <a:cxn ang="0">
                <a:pos x="152" y="0"/>
              </a:cxn>
              <a:cxn ang="0">
                <a:pos x="152" y="152"/>
              </a:cxn>
            </a:cxnLst>
            <a:rect l="0" t="0" r="r" b="b"/>
            <a:pathLst>
              <a:path w="588" h="152">
                <a:moveTo>
                  <a:pt x="588" y="114"/>
                </a:moveTo>
                <a:lnTo>
                  <a:pt x="114" y="114"/>
                </a:lnTo>
                <a:lnTo>
                  <a:pt x="114" y="38"/>
                </a:lnTo>
                <a:lnTo>
                  <a:pt x="588" y="38"/>
                </a:lnTo>
                <a:lnTo>
                  <a:pt x="588" y="114"/>
                </a:lnTo>
                <a:close/>
                <a:moveTo>
                  <a:pt x="152" y="152"/>
                </a:moveTo>
                <a:lnTo>
                  <a:pt x="0" y="76"/>
                </a:lnTo>
                <a:lnTo>
                  <a:pt x="152" y="0"/>
                </a:lnTo>
                <a:lnTo>
                  <a:pt x="152" y="15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4" name="Freeform 504"/>
          <p:cNvSpPr>
            <a:spLocks/>
          </p:cNvSpPr>
          <p:nvPr/>
        </p:nvSpPr>
        <p:spPr bwMode="auto">
          <a:xfrm>
            <a:off x="3216275" y="3687763"/>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5" name="Freeform 505"/>
          <p:cNvSpPr>
            <a:spLocks noEditPoints="1"/>
          </p:cNvSpPr>
          <p:nvPr/>
        </p:nvSpPr>
        <p:spPr bwMode="auto">
          <a:xfrm>
            <a:off x="3194050" y="3663950"/>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2"/>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6" name="Rectangle 506"/>
          <p:cNvSpPr>
            <a:spLocks noChangeArrowheads="1"/>
          </p:cNvSpPr>
          <p:nvPr/>
        </p:nvSpPr>
        <p:spPr bwMode="auto">
          <a:xfrm>
            <a:off x="3481388" y="3676650"/>
            <a:ext cx="164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Biolog consistency </a:t>
            </a:r>
            <a:endParaRPr kumimoji="0" lang="en-US" sz="1800" b="0" i="0" u="none" strike="noStrike" cap="none" normalizeH="0" baseline="0" smtClean="0">
              <a:ln>
                <a:noFill/>
              </a:ln>
              <a:solidFill>
                <a:schemeClr val="tx1"/>
              </a:solidFill>
              <a:effectLst/>
              <a:latin typeface="Arial" pitchFamily="34" charset="0"/>
            </a:endParaRPr>
          </a:p>
        </p:txBody>
      </p:sp>
      <p:sp>
        <p:nvSpPr>
          <p:cNvPr id="410107" name="Rectangle 507"/>
          <p:cNvSpPr>
            <a:spLocks noChangeArrowheads="1"/>
          </p:cNvSpPr>
          <p:nvPr/>
        </p:nvSpPr>
        <p:spPr bwMode="auto">
          <a:xfrm>
            <a:off x="3919538" y="3919538"/>
            <a:ext cx="7413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1"/>
          <p:cNvSpPr txBox="1">
            <a:spLocks noChangeArrowheads="1"/>
          </p:cNvSpPr>
          <p:nvPr/>
        </p:nvSpPr>
        <p:spPr bwMode="auto">
          <a:xfrm>
            <a:off x="0" y="1600200"/>
            <a:ext cx="1357313" cy="701675"/>
          </a:xfrm>
          <a:prstGeom prst="rect">
            <a:avLst/>
          </a:prstGeom>
          <a:noFill/>
          <a:ln w="9525">
            <a:noFill/>
            <a:miter lim="800000"/>
            <a:headEnd/>
            <a:tailEnd/>
          </a:ln>
        </p:spPr>
        <p:txBody>
          <a:bodyPr lIns="84908" tIns="42454" rIns="84908" bIns="42454">
            <a:spAutoFit/>
          </a:bodyPr>
          <a:lstStyle/>
          <a:p>
            <a:pPr eaLnBrk="0">
              <a:spcBef>
                <a:spcPct val="50000"/>
              </a:spcBef>
            </a:pPr>
            <a:r>
              <a:rPr lang="en-US">
                <a:cs typeface="Arial" pitchFamily="34" charset="0"/>
              </a:rPr>
              <a:t>Essential gene</a:t>
            </a:r>
          </a:p>
        </p:txBody>
      </p:sp>
      <p:sp>
        <p:nvSpPr>
          <p:cNvPr id="27651" name="TextBox 11"/>
          <p:cNvSpPr txBox="1">
            <a:spLocks noChangeArrowheads="1"/>
          </p:cNvSpPr>
          <p:nvPr/>
        </p:nvSpPr>
        <p:spPr bwMode="auto">
          <a:xfrm>
            <a:off x="0" y="2386013"/>
            <a:ext cx="1643063" cy="701675"/>
          </a:xfrm>
          <a:prstGeom prst="rect">
            <a:avLst/>
          </a:prstGeom>
          <a:noFill/>
          <a:ln w="9525">
            <a:noFill/>
            <a:miter lim="800000"/>
            <a:headEnd/>
            <a:tailEnd/>
          </a:ln>
        </p:spPr>
        <p:txBody>
          <a:bodyPr lIns="84908" tIns="42454" rIns="84908" bIns="42454">
            <a:spAutoFit/>
          </a:bodyPr>
          <a:lstStyle/>
          <a:p>
            <a:pPr eaLnBrk="0">
              <a:spcBef>
                <a:spcPct val="50000"/>
              </a:spcBef>
            </a:pPr>
            <a:r>
              <a:rPr lang="en-US">
                <a:cs typeface="Arial" pitchFamily="34" charset="0"/>
              </a:rPr>
              <a:t>Nonessential gene</a:t>
            </a:r>
          </a:p>
        </p:txBody>
      </p:sp>
      <p:sp>
        <p:nvSpPr>
          <p:cNvPr id="27652" name="TextBox 11"/>
          <p:cNvSpPr txBox="1">
            <a:spLocks noChangeArrowheads="1"/>
          </p:cNvSpPr>
          <p:nvPr/>
        </p:nvSpPr>
        <p:spPr bwMode="auto">
          <a:xfrm>
            <a:off x="2214563" y="2100263"/>
            <a:ext cx="928687" cy="393700"/>
          </a:xfrm>
          <a:prstGeom prst="rect">
            <a:avLst/>
          </a:prstGeom>
          <a:noFill/>
          <a:ln w="9525">
            <a:noFill/>
            <a:miter lim="800000"/>
            <a:headEnd/>
            <a:tailEnd/>
          </a:ln>
        </p:spPr>
        <p:txBody>
          <a:bodyPr lIns="84908" tIns="42454" rIns="84908" bIns="42454">
            <a:spAutoFit/>
          </a:bodyPr>
          <a:lstStyle/>
          <a:p>
            <a:pPr eaLnBrk="0">
              <a:spcBef>
                <a:spcPct val="50000"/>
              </a:spcBef>
            </a:pPr>
            <a:r>
              <a:rPr lang="en-US">
                <a:cs typeface="Arial" pitchFamily="34" charset="0"/>
              </a:rPr>
              <a:t>A </a:t>
            </a:r>
            <a:r>
              <a:rPr lang="en-US">
                <a:cs typeface="Arial" pitchFamily="34" charset="0"/>
                <a:sym typeface="Wingdings" pitchFamily="2" charset="2"/>
              </a:rPr>
              <a:t> B</a:t>
            </a:r>
            <a:endParaRPr lang="en-US">
              <a:cs typeface="Arial" pitchFamily="34" charset="0"/>
            </a:endParaRPr>
          </a:p>
        </p:txBody>
      </p:sp>
      <p:cxnSp>
        <p:nvCxnSpPr>
          <p:cNvPr id="27653" name="Straight Arrow Connector 16"/>
          <p:cNvCxnSpPr>
            <a:cxnSpLocks noChangeShapeType="1"/>
            <a:stCxn id="27650" idx="3"/>
            <a:endCxn id="27652" idx="1"/>
          </p:cNvCxnSpPr>
          <p:nvPr/>
        </p:nvCxnSpPr>
        <p:spPr bwMode="auto">
          <a:xfrm>
            <a:off x="1357313" y="1951038"/>
            <a:ext cx="857250" cy="346075"/>
          </a:xfrm>
          <a:prstGeom prst="straightConnector1">
            <a:avLst/>
          </a:prstGeom>
          <a:noFill/>
          <a:ln w="38100" algn="ctr">
            <a:solidFill>
              <a:schemeClr val="tx1"/>
            </a:solidFill>
            <a:round/>
            <a:headEnd/>
            <a:tailEnd type="arrow" w="med" len="med"/>
          </a:ln>
        </p:spPr>
      </p:cxnSp>
      <p:cxnSp>
        <p:nvCxnSpPr>
          <p:cNvPr id="27654" name="Straight Arrow Connector 17"/>
          <p:cNvCxnSpPr>
            <a:cxnSpLocks noChangeShapeType="1"/>
            <a:stCxn id="27651" idx="3"/>
            <a:endCxn id="27652" idx="1"/>
          </p:cNvCxnSpPr>
          <p:nvPr/>
        </p:nvCxnSpPr>
        <p:spPr bwMode="auto">
          <a:xfrm flipV="1">
            <a:off x="1643063" y="2297113"/>
            <a:ext cx="571500" cy="439737"/>
          </a:xfrm>
          <a:prstGeom prst="straightConnector1">
            <a:avLst/>
          </a:prstGeom>
          <a:noFill/>
          <a:ln w="38100" algn="ctr">
            <a:solidFill>
              <a:schemeClr val="tx1"/>
            </a:solidFill>
            <a:round/>
            <a:headEnd/>
            <a:tailEnd type="arrow" w="med" len="med"/>
          </a:ln>
        </p:spPr>
      </p:cxnSp>
      <p:cxnSp>
        <p:nvCxnSpPr>
          <p:cNvPr id="27655" name="Straight Connector 24"/>
          <p:cNvCxnSpPr>
            <a:cxnSpLocks noChangeShapeType="1"/>
          </p:cNvCxnSpPr>
          <p:nvPr/>
        </p:nvCxnSpPr>
        <p:spPr bwMode="auto">
          <a:xfrm rot="16200000" flipH="1">
            <a:off x="1571625" y="2457451"/>
            <a:ext cx="428625" cy="285750"/>
          </a:xfrm>
          <a:prstGeom prst="line">
            <a:avLst/>
          </a:prstGeom>
          <a:noFill/>
          <a:ln w="38100" algn="ctr">
            <a:solidFill>
              <a:srgbClr val="FF0000"/>
            </a:solidFill>
            <a:round/>
            <a:headEnd/>
            <a:tailEnd/>
          </a:ln>
        </p:spPr>
      </p:cxnSp>
      <p:cxnSp>
        <p:nvCxnSpPr>
          <p:cNvPr id="27656" name="Straight Connector 25"/>
          <p:cNvCxnSpPr>
            <a:cxnSpLocks noChangeShapeType="1"/>
          </p:cNvCxnSpPr>
          <p:nvPr/>
        </p:nvCxnSpPr>
        <p:spPr bwMode="auto">
          <a:xfrm rot="10800000" flipV="1">
            <a:off x="1571625" y="2457450"/>
            <a:ext cx="428625" cy="285750"/>
          </a:xfrm>
          <a:prstGeom prst="line">
            <a:avLst/>
          </a:prstGeom>
          <a:noFill/>
          <a:ln w="38100" algn="ctr">
            <a:solidFill>
              <a:srgbClr val="FF0000"/>
            </a:solidFill>
            <a:round/>
            <a:headEnd/>
            <a:tailEnd/>
          </a:ln>
        </p:spPr>
      </p:cxnSp>
      <p:sp>
        <p:nvSpPr>
          <p:cNvPr id="27657" name="TextBox 11"/>
          <p:cNvSpPr txBox="1">
            <a:spLocks noChangeArrowheads="1"/>
          </p:cNvSpPr>
          <p:nvPr/>
        </p:nvSpPr>
        <p:spPr bwMode="auto">
          <a:xfrm>
            <a:off x="0" y="3171825"/>
            <a:ext cx="1357313" cy="701675"/>
          </a:xfrm>
          <a:prstGeom prst="rect">
            <a:avLst/>
          </a:prstGeom>
          <a:noFill/>
          <a:ln w="9525">
            <a:noFill/>
            <a:miter lim="800000"/>
            <a:headEnd/>
            <a:tailEnd/>
          </a:ln>
        </p:spPr>
        <p:txBody>
          <a:bodyPr lIns="84908" tIns="42454" rIns="84908" bIns="42454">
            <a:spAutoFit/>
          </a:bodyPr>
          <a:lstStyle/>
          <a:p>
            <a:pPr eaLnBrk="0">
              <a:spcBef>
                <a:spcPct val="50000"/>
              </a:spcBef>
            </a:pPr>
            <a:r>
              <a:rPr lang="en-US">
                <a:cs typeface="Arial" pitchFamily="34" charset="0"/>
              </a:rPr>
              <a:t>Essential gene A</a:t>
            </a:r>
          </a:p>
        </p:txBody>
      </p:sp>
      <p:sp>
        <p:nvSpPr>
          <p:cNvPr id="27658" name="TextBox 11"/>
          <p:cNvSpPr txBox="1">
            <a:spLocks noChangeArrowheads="1"/>
          </p:cNvSpPr>
          <p:nvPr/>
        </p:nvSpPr>
        <p:spPr bwMode="auto">
          <a:xfrm>
            <a:off x="0" y="4175125"/>
            <a:ext cx="1285875" cy="701675"/>
          </a:xfrm>
          <a:prstGeom prst="rect">
            <a:avLst/>
          </a:prstGeom>
          <a:noFill/>
          <a:ln w="9525">
            <a:noFill/>
            <a:miter lim="800000"/>
            <a:headEnd/>
            <a:tailEnd/>
          </a:ln>
        </p:spPr>
        <p:txBody>
          <a:bodyPr lIns="84908" tIns="42454" rIns="84908" bIns="42454">
            <a:spAutoFit/>
          </a:bodyPr>
          <a:lstStyle/>
          <a:p>
            <a:pPr eaLnBrk="0">
              <a:spcBef>
                <a:spcPct val="50000"/>
              </a:spcBef>
            </a:pPr>
            <a:r>
              <a:rPr lang="en-US">
                <a:cs typeface="Arial" pitchFamily="34" charset="0"/>
              </a:rPr>
              <a:t>Essential gene B</a:t>
            </a:r>
          </a:p>
        </p:txBody>
      </p:sp>
      <p:sp>
        <p:nvSpPr>
          <p:cNvPr id="27659" name="TextBox 11"/>
          <p:cNvSpPr txBox="1">
            <a:spLocks noChangeArrowheads="1"/>
          </p:cNvSpPr>
          <p:nvPr/>
        </p:nvSpPr>
        <p:spPr bwMode="auto">
          <a:xfrm>
            <a:off x="2214563" y="3671888"/>
            <a:ext cx="928687" cy="393700"/>
          </a:xfrm>
          <a:prstGeom prst="rect">
            <a:avLst/>
          </a:prstGeom>
          <a:noFill/>
          <a:ln w="9525">
            <a:noFill/>
            <a:miter lim="800000"/>
            <a:headEnd/>
            <a:tailEnd/>
          </a:ln>
        </p:spPr>
        <p:txBody>
          <a:bodyPr lIns="84908" tIns="42454" rIns="84908" bIns="42454">
            <a:spAutoFit/>
          </a:bodyPr>
          <a:lstStyle/>
          <a:p>
            <a:pPr eaLnBrk="0">
              <a:spcBef>
                <a:spcPct val="50000"/>
              </a:spcBef>
            </a:pPr>
            <a:r>
              <a:rPr lang="en-US">
                <a:cs typeface="Arial" pitchFamily="34" charset="0"/>
              </a:rPr>
              <a:t>A </a:t>
            </a:r>
            <a:r>
              <a:rPr lang="en-US">
                <a:cs typeface="Arial" pitchFamily="34" charset="0"/>
                <a:sym typeface="Wingdings" pitchFamily="2" charset="2"/>
              </a:rPr>
              <a:t> B</a:t>
            </a:r>
            <a:endParaRPr lang="en-US">
              <a:cs typeface="Arial" pitchFamily="34" charset="0"/>
            </a:endParaRPr>
          </a:p>
        </p:txBody>
      </p:sp>
      <p:cxnSp>
        <p:nvCxnSpPr>
          <p:cNvPr id="27660" name="Straight Arrow Connector 30"/>
          <p:cNvCxnSpPr>
            <a:cxnSpLocks noChangeShapeType="1"/>
            <a:stCxn id="27657" idx="3"/>
            <a:endCxn id="27659" idx="1"/>
          </p:cNvCxnSpPr>
          <p:nvPr/>
        </p:nvCxnSpPr>
        <p:spPr bwMode="auto">
          <a:xfrm>
            <a:off x="1357313" y="3522663"/>
            <a:ext cx="857250" cy="346075"/>
          </a:xfrm>
          <a:prstGeom prst="straightConnector1">
            <a:avLst/>
          </a:prstGeom>
          <a:noFill/>
          <a:ln w="38100" algn="ctr">
            <a:solidFill>
              <a:schemeClr val="tx1"/>
            </a:solidFill>
            <a:round/>
            <a:headEnd/>
            <a:tailEnd type="arrow" w="med" len="med"/>
          </a:ln>
        </p:spPr>
      </p:cxnSp>
      <p:cxnSp>
        <p:nvCxnSpPr>
          <p:cNvPr id="27661" name="Straight Arrow Connector 31"/>
          <p:cNvCxnSpPr>
            <a:cxnSpLocks noChangeShapeType="1"/>
            <a:endCxn id="27659" idx="1"/>
          </p:cNvCxnSpPr>
          <p:nvPr/>
        </p:nvCxnSpPr>
        <p:spPr bwMode="auto">
          <a:xfrm flipV="1">
            <a:off x="1285875" y="3868738"/>
            <a:ext cx="928688" cy="654050"/>
          </a:xfrm>
          <a:prstGeom prst="straightConnector1">
            <a:avLst/>
          </a:prstGeom>
          <a:noFill/>
          <a:ln w="38100" algn="ctr">
            <a:solidFill>
              <a:schemeClr val="tx1"/>
            </a:solidFill>
            <a:round/>
            <a:headEnd/>
            <a:tailEnd type="arrow" w="med" len="med"/>
          </a:ln>
        </p:spPr>
      </p:cxnSp>
      <p:cxnSp>
        <p:nvCxnSpPr>
          <p:cNvPr id="27662" name="Straight Connector 32"/>
          <p:cNvCxnSpPr>
            <a:cxnSpLocks noChangeShapeType="1"/>
          </p:cNvCxnSpPr>
          <p:nvPr/>
        </p:nvCxnSpPr>
        <p:spPr bwMode="auto">
          <a:xfrm rot="16200000" flipH="1">
            <a:off x="1643062" y="4100513"/>
            <a:ext cx="428625" cy="285750"/>
          </a:xfrm>
          <a:prstGeom prst="line">
            <a:avLst/>
          </a:prstGeom>
          <a:noFill/>
          <a:ln w="38100" algn="ctr">
            <a:solidFill>
              <a:srgbClr val="FF0000"/>
            </a:solidFill>
            <a:round/>
            <a:headEnd/>
            <a:tailEnd/>
          </a:ln>
        </p:spPr>
      </p:cxnSp>
      <p:cxnSp>
        <p:nvCxnSpPr>
          <p:cNvPr id="27663" name="Straight Connector 33"/>
          <p:cNvCxnSpPr>
            <a:cxnSpLocks noChangeShapeType="1"/>
          </p:cNvCxnSpPr>
          <p:nvPr/>
        </p:nvCxnSpPr>
        <p:spPr bwMode="auto">
          <a:xfrm rot="10800000" flipV="1">
            <a:off x="1643063" y="4100513"/>
            <a:ext cx="428625" cy="285750"/>
          </a:xfrm>
          <a:prstGeom prst="line">
            <a:avLst/>
          </a:prstGeom>
          <a:noFill/>
          <a:ln w="38100" algn="ctr">
            <a:solidFill>
              <a:srgbClr val="FF0000"/>
            </a:solidFill>
            <a:round/>
            <a:headEnd/>
            <a:tailEnd/>
          </a:ln>
        </p:spPr>
      </p:cxnSp>
      <p:cxnSp>
        <p:nvCxnSpPr>
          <p:cNvPr id="27664" name="Straight Connector 35"/>
          <p:cNvCxnSpPr>
            <a:cxnSpLocks noChangeShapeType="1"/>
          </p:cNvCxnSpPr>
          <p:nvPr/>
        </p:nvCxnSpPr>
        <p:spPr bwMode="auto">
          <a:xfrm rot="16200000" flipH="1">
            <a:off x="1428750" y="3457576"/>
            <a:ext cx="428625" cy="285750"/>
          </a:xfrm>
          <a:prstGeom prst="line">
            <a:avLst/>
          </a:prstGeom>
          <a:noFill/>
          <a:ln w="38100" algn="ctr">
            <a:solidFill>
              <a:srgbClr val="FF0000"/>
            </a:solidFill>
            <a:round/>
            <a:headEnd/>
            <a:tailEnd/>
          </a:ln>
        </p:spPr>
      </p:cxnSp>
      <p:cxnSp>
        <p:nvCxnSpPr>
          <p:cNvPr id="27665" name="Straight Connector 36"/>
          <p:cNvCxnSpPr>
            <a:cxnSpLocks noChangeShapeType="1"/>
          </p:cNvCxnSpPr>
          <p:nvPr/>
        </p:nvCxnSpPr>
        <p:spPr bwMode="auto">
          <a:xfrm rot="10800000" flipV="1">
            <a:off x="1428750" y="3457575"/>
            <a:ext cx="428625" cy="285750"/>
          </a:xfrm>
          <a:prstGeom prst="line">
            <a:avLst/>
          </a:prstGeom>
          <a:noFill/>
          <a:ln w="38100" algn="ctr">
            <a:solidFill>
              <a:srgbClr val="FF0000"/>
            </a:solidFill>
            <a:round/>
            <a:headEnd/>
            <a:tailEnd/>
          </a:ln>
        </p:spPr>
      </p:cxnSp>
      <p:sp>
        <p:nvSpPr>
          <p:cNvPr id="27666" name="Oval 37"/>
          <p:cNvSpPr>
            <a:spLocks noChangeArrowheads="1"/>
          </p:cNvSpPr>
          <p:nvPr/>
        </p:nvSpPr>
        <p:spPr bwMode="auto">
          <a:xfrm>
            <a:off x="1357313" y="3814763"/>
            <a:ext cx="214312" cy="285750"/>
          </a:xfrm>
          <a:prstGeom prst="ellipse">
            <a:avLst/>
          </a:prstGeom>
          <a:solidFill>
            <a:srgbClr val="FF0000"/>
          </a:solidFill>
          <a:ln w="9525" algn="ctr">
            <a:solidFill>
              <a:srgbClr val="FF0000"/>
            </a:solidFill>
            <a:round/>
            <a:headEnd/>
            <a:tailEnd/>
          </a:ln>
        </p:spPr>
        <p:txBody>
          <a:bodyPr anchor="ctr"/>
          <a:lstStyle/>
          <a:p>
            <a:pPr algn="ctr" eaLnBrk="0">
              <a:spcBef>
                <a:spcPct val="50000"/>
              </a:spcBef>
            </a:pPr>
            <a:endParaRPr lang="en-US"/>
          </a:p>
        </p:txBody>
      </p:sp>
      <p:cxnSp>
        <p:nvCxnSpPr>
          <p:cNvPr id="27667" name="Straight Arrow Connector 38"/>
          <p:cNvCxnSpPr>
            <a:cxnSpLocks noChangeShapeType="1"/>
            <a:stCxn id="27666" idx="6"/>
            <a:endCxn id="27659" idx="1"/>
          </p:cNvCxnSpPr>
          <p:nvPr/>
        </p:nvCxnSpPr>
        <p:spPr bwMode="auto">
          <a:xfrm flipV="1">
            <a:off x="1571625" y="3868738"/>
            <a:ext cx="642938" cy="88900"/>
          </a:xfrm>
          <a:prstGeom prst="straightConnector1">
            <a:avLst/>
          </a:prstGeom>
          <a:noFill/>
          <a:ln w="38100" algn="ctr">
            <a:solidFill>
              <a:srgbClr val="FF0000"/>
            </a:solidFill>
            <a:round/>
            <a:headEnd/>
            <a:tailEnd type="arrow" w="med" len="med"/>
          </a:ln>
        </p:spPr>
      </p:cxnSp>
      <p:cxnSp>
        <p:nvCxnSpPr>
          <p:cNvPr id="27668" name="Straight Arrow Connector 41"/>
          <p:cNvCxnSpPr>
            <a:cxnSpLocks noChangeShapeType="1"/>
            <a:stCxn id="27657" idx="3"/>
            <a:endCxn id="27666" idx="0"/>
          </p:cNvCxnSpPr>
          <p:nvPr/>
        </p:nvCxnSpPr>
        <p:spPr bwMode="auto">
          <a:xfrm>
            <a:off x="1357313" y="3522663"/>
            <a:ext cx="106362" cy="292100"/>
          </a:xfrm>
          <a:prstGeom prst="straightConnector1">
            <a:avLst/>
          </a:prstGeom>
          <a:noFill/>
          <a:ln w="38100" algn="ctr">
            <a:solidFill>
              <a:srgbClr val="FF0000"/>
            </a:solidFill>
            <a:round/>
            <a:headEnd/>
            <a:tailEnd type="arrow" w="med" len="med"/>
          </a:ln>
        </p:spPr>
      </p:cxnSp>
      <p:cxnSp>
        <p:nvCxnSpPr>
          <p:cNvPr id="27669" name="Straight Arrow Connector 44"/>
          <p:cNvCxnSpPr>
            <a:cxnSpLocks noChangeShapeType="1"/>
            <a:endCxn id="27666" idx="4"/>
          </p:cNvCxnSpPr>
          <p:nvPr/>
        </p:nvCxnSpPr>
        <p:spPr bwMode="auto">
          <a:xfrm flipV="1">
            <a:off x="1285875" y="4100513"/>
            <a:ext cx="177800" cy="422275"/>
          </a:xfrm>
          <a:prstGeom prst="straightConnector1">
            <a:avLst/>
          </a:prstGeom>
          <a:noFill/>
          <a:ln w="38100" algn="ctr">
            <a:solidFill>
              <a:srgbClr val="FF0000"/>
            </a:solidFill>
            <a:round/>
            <a:headEnd/>
            <a:tailEnd type="arrow" w="med" len="med"/>
          </a:ln>
        </p:spPr>
      </p:cxnSp>
      <p:sp>
        <p:nvSpPr>
          <p:cNvPr id="27670" name="TextBox 11"/>
          <p:cNvSpPr txBox="1">
            <a:spLocks noChangeArrowheads="1"/>
          </p:cNvSpPr>
          <p:nvPr/>
        </p:nvSpPr>
        <p:spPr bwMode="auto">
          <a:xfrm>
            <a:off x="0" y="838200"/>
            <a:ext cx="3214688" cy="858838"/>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cs typeface="Arial" pitchFamily="34" charset="0"/>
              </a:rPr>
              <a:t>Reconciling annotation inconsistent with essentiality data</a:t>
            </a:r>
          </a:p>
        </p:txBody>
      </p:sp>
      <p:sp>
        <p:nvSpPr>
          <p:cNvPr id="27672" name="TextBox 12"/>
          <p:cNvSpPr txBox="1">
            <a:spLocks noChangeArrowheads="1"/>
          </p:cNvSpPr>
          <p:nvPr/>
        </p:nvSpPr>
        <p:spPr bwMode="auto">
          <a:xfrm>
            <a:off x="0" y="533400"/>
            <a:ext cx="1992313" cy="739775"/>
          </a:xfrm>
          <a:prstGeom prst="rect">
            <a:avLst/>
          </a:prstGeom>
          <a:noFill/>
          <a:ln w="9525">
            <a:noFill/>
            <a:miter lim="800000"/>
            <a:headEnd/>
            <a:tailEnd/>
          </a:ln>
        </p:spPr>
        <p:txBody>
          <a:bodyPr wrap="none" lIns="84908" tIns="42454" rIns="84908" bIns="42454">
            <a:spAutoFit/>
          </a:bodyPr>
          <a:lstStyle/>
          <a:p>
            <a:pPr eaLnBrk="0">
              <a:spcBef>
                <a:spcPct val="50000"/>
              </a:spcBef>
            </a:pPr>
            <a:r>
              <a:rPr lang="en-US" b="1">
                <a:cs typeface="Arial" pitchFamily="34" charset="0"/>
              </a:rPr>
              <a:t>Essentiality data</a:t>
            </a:r>
          </a:p>
          <a:p>
            <a:pPr eaLnBrk="0">
              <a:spcBef>
                <a:spcPct val="50000"/>
              </a:spcBef>
            </a:pPr>
            <a:endParaRPr lang="en-US" b="1">
              <a:cs typeface="Arial" pitchFamily="34" charset="0"/>
            </a:endParaRPr>
          </a:p>
        </p:txBody>
      </p:sp>
      <p:sp>
        <p:nvSpPr>
          <p:cNvPr id="27673" name="TextBox 13"/>
          <p:cNvSpPr txBox="1">
            <a:spLocks noChangeArrowheads="1"/>
          </p:cNvSpPr>
          <p:nvPr/>
        </p:nvSpPr>
        <p:spPr bwMode="auto">
          <a:xfrm>
            <a:off x="-7938" y="4868863"/>
            <a:ext cx="2995613" cy="1531937"/>
          </a:xfrm>
          <a:prstGeom prst="rect">
            <a:avLst/>
          </a:prstGeom>
          <a:noFill/>
          <a:ln w="9525">
            <a:noFill/>
            <a:miter lim="800000"/>
            <a:headEnd/>
            <a:tailEnd/>
          </a:ln>
        </p:spPr>
        <p:txBody>
          <a:bodyPr wrap="none" lIns="84908" tIns="42454" rIns="84908" bIns="42454">
            <a:spAutoFit/>
          </a:bodyPr>
          <a:lstStyle/>
          <a:p>
            <a:pPr eaLnBrk="0">
              <a:spcBef>
                <a:spcPct val="50000"/>
              </a:spcBef>
              <a:buFont typeface="Arial" pitchFamily="34" charset="0"/>
              <a:buChar char="•"/>
            </a:pPr>
            <a:r>
              <a:rPr lang="en-US">
                <a:cs typeface="Arial" pitchFamily="34" charset="0"/>
              </a:rPr>
              <a:t>Accuracy 78%</a:t>
            </a:r>
          </a:p>
          <a:p>
            <a:pPr eaLnBrk="0">
              <a:spcBef>
                <a:spcPct val="50000"/>
              </a:spcBef>
            </a:pPr>
            <a:r>
              <a:rPr lang="en-US" b="1">
                <a:cs typeface="Arial" pitchFamily="34" charset="0"/>
              </a:rPr>
              <a:t>Biolog phenotype data</a:t>
            </a:r>
          </a:p>
          <a:p>
            <a:pPr eaLnBrk="0">
              <a:spcBef>
                <a:spcPct val="50000"/>
              </a:spcBef>
              <a:buFont typeface="Arial" pitchFamily="34" charset="0"/>
              <a:buChar char="•"/>
            </a:pPr>
            <a:r>
              <a:rPr lang="en-US">
                <a:cs typeface="Arial" pitchFamily="34" charset="0"/>
              </a:rPr>
              <a:t>Accuracy unchanged: 70%</a:t>
            </a:r>
          </a:p>
          <a:p>
            <a:pPr eaLnBrk="0">
              <a:spcBef>
                <a:spcPct val="50000"/>
              </a:spcBef>
            </a:pPr>
            <a:r>
              <a:rPr lang="en-US" b="1">
                <a:cs typeface="Arial" pitchFamily="34" charset="0"/>
              </a:rPr>
              <a:t>Overall accuracy: 75%</a:t>
            </a:r>
          </a:p>
        </p:txBody>
      </p:sp>
      <p:sp>
        <p:nvSpPr>
          <p:cNvPr id="27674" name="TextBox 8"/>
          <p:cNvSpPr txBox="1">
            <a:spLocks noChangeArrowheads="1"/>
          </p:cNvSpPr>
          <p:nvPr/>
        </p:nvSpPr>
        <p:spPr bwMode="auto">
          <a:xfrm rot="-5400000">
            <a:off x="2632869" y="4242594"/>
            <a:ext cx="2457450"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Essentiality prediction accuracy</a:t>
            </a:r>
          </a:p>
        </p:txBody>
      </p:sp>
      <p:sp>
        <p:nvSpPr>
          <p:cNvPr id="27675" name="TextBox 9"/>
          <p:cNvSpPr txBox="1">
            <a:spLocks noChangeArrowheads="1"/>
          </p:cNvSpPr>
          <p:nvPr/>
        </p:nvSpPr>
        <p:spPr bwMode="auto">
          <a:xfrm rot="-5400000">
            <a:off x="2632075" y="1282701"/>
            <a:ext cx="2459037"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Biolog prediction accuracy</a:t>
            </a:r>
          </a:p>
        </p:txBody>
      </p:sp>
      <p:pic>
        <p:nvPicPr>
          <p:cNvPr id="27676" name="Picture 2"/>
          <p:cNvPicPr>
            <a:picLocks noChangeAspect="1" noChangeArrowheads="1"/>
          </p:cNvPicPr>
          <p:nvPr/>
        </p:nvPicPr>
        <p:blipFill>
          <a:blip r:embed="rId2"/>
          <a:srcRect/>
          <a:stretch>
            <a:fillRect/>
          </a:stretch>
        </p:blipFill>
        <p:spPr bwMode="auto">
          <a:xfrm>
            <a:off x="4057650" y="3505200"/>
            <a:ext cx="4267200" cy="3098800"/>
          </a:xfrm>
          <a:prstGeom prst="rect">
            <a:avLst/>
          </a:prstGeom>
          <a:noFill/>
          <a:ln w="9525">
            <a:noFill/>
            <a:miter lim="800000"/>
            <a:headEnd/>
            <a:tailEnd/>
          </a:ln>
        </p:spPr>
      </p:pic>
      <p:sp>
        <p:nvSpPr>
          <p:cNvPr id="27677" name="Rectangle 66"/>
          <p:cNvSpPr>
            <a:spLocks noChangeArrowheads="1"/>
          </p:cNvSpPr>
          <p:nvPr/>
        </p:nvSpPr>
        <p:spPr bwMode="auto">
          <a:xfrm>
            <a:off x="4781550" y="35417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78" name="Rectangle 68"/>
          <p:cNvSpPr>
            <a:spLocks noChangeArrowheads="1"/>
          </p:cNvSpPr>
          <p:nvPr/>
        </p:nvSpPr>
        <p:spPr bwMode="auto">
          <a:xfrm>
            <a:off x="5295900" y="35417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79" name="Rectangle 69"/>
          <p:cNvSpPr>
            <a:spLocks noChangeArrowheads="1"/>
          </p:cNvSpPr>
          <p:nvPr/>
        </p:nvSpPr>
        <p:spPr bwMode="auto">
          <a:xfrm>
            <a:off x="5543550" y="33988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0" name="Rectangle 70"/>
          <p:cNvSpPr>
            <a:spLocks noChangeArrowheads="1"/>
          </p:cNvSpPr>
          <p:nvPr/>
        </p:nvSpPr>
        <p:spPr bwMode="auto">
          <a:xfrm>
            <a:off x="5794375" y="36464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1" name="Rectangle 71"/>
          <p:cNvSpPr>
            <a:spLocks noChangeArrowheads="1"/>
          </p:cNvSpPr>
          <p:nvPr/>
        </p:nvSpPr>
        <p:spPr bwMode="auto">
          <a:xfrm>
            <a:off x="6053138" y="33988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2" name="Rectangle 72"/>
          <p:cNvSpPr>
            <a:spLocks noChangeArrowheads="1"/>
          </p:cNvSpPr>
          <p:nvPr/>
        </p:nvSpPr>
        <p:spPr bwMode="auto">
          <a:xfrm>
            <a:off x="6305550" y="33734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3" name="Rectangle 73"/>
          <p:cNvSpPr>
            <a:spLocks noChangeArrowheads="1"/>
          </p:cNvSpPr>
          <p:nvPr/>
        </p:nvSpPr>
        <p:spPr bwMode="auto">
          <a:xfrm>
            <a:off x="6559550" y="33924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4" name="Rectangle 74"/>
          <p:cNvSpPr>
            <a:spLocks noChangeArrowheads="1"/>
          </p:cNvSpPr>
          <p:nvPr/>
        </p:nvSpPr>
        <p:spPr bwMode="auto">
          <a:xfrm>
            <a:off x="6819900" y="3125788"/>
            <a:ext cx="152400" cy="776287"/>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5" name="Rectangle 75"/>
          <p:cNvSpPr>
            <a:spLocks noChangeArrowheads="1"/>
          </p:cNvSpPr>
          <p:nvPr/>
        </p:nvSpPr>
        <p:spPr bwMode="auto">
          <a:xfrm>
            <a:off x="7072313" y="33528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6" name="Rectangle 76"/>
          <p:cNvSpPr>
            <a:spLocks noChangeArrowheads="1"/>
          </p:cNvSpPr>
          <p:nvPr/>
        </p:nvSpPr>
        <p:spPr bwMode="auto">
          <a:xfrm>
            <a:off x="7327900" y="31734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7" name="Rectangle 78"/>
          <p:cNvSpPr>
            <a:spLocks noChangeArrowheads="1"/>
          </p:cNvSpPr>
          <p:nvPr/>
        </p:nvSpPr>
        <p:spPr bwMode="auto">
          <a:xfrm>
            <a:off x="7835900" y="31178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88" name="Rectangle 79"/>
          <p:cNvSpPr>
            <a:spLocks noChangeArrowheads="1"/>
          </p:cNvSpPr>
          <p:nvPr/>
        </p:nvSpPr>
        <p:spPr bwMode="auto">
          <a:xfrm>
            <a:off x="8089900" y="31321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pic>
        <p:nvPicPr>
          <p:cNvPr id="27689" name="Picture 3"/>
          <p:cNvPicPr>
            <a:picLocks noChangeAspect="1" noChangeArrowheads="1"/>
          </p:cNvPicPr>
          <p:nvPr/>
        </p:nvPicPr>
        <p:blipFill>
          <a:blip r:embed="rId3"/>
          <a:srcRect/>
          <a:stretch>
            <a:fillRect/>
          </a:stretch>
        </p:blipFill>
        <p:spPr bwMode="auto">
          <a:xfrm>
            <a:off x="4048125" y="609600"/>
            <a:ext cx="4333875" cy="3148013"/>
          </a:xfrm>
          <a:prstGeom prst="rect">
            <a:avLst/>
          </a:prstGeom>
          <a:noFill/>
          <a:ln w="9525">
            <a:noFill/>
            <a:miter lim="800000"/>
            <a:headEnd/>
            <a:tailEnd/>
          </a:ln>
        </p:spPr>
      </p:pic>
      <p:sp>
        <p:nvSpPr>
          <p:cNvPr id="27690" name="Rectangle 81"/>
          <p:cNvSpPr>
            <a:spLocks noChangeArrowheads="1"/>
          </p:cNvSpPr>
          <p:nvPr/>
        </p:nvSpPr>
        <p:spPr bwMode="auto">
          <a:xfrm>
            <a:off x="4786313" y="6318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1" name="Rectangle 82"/>
          <p:cNvSpPr>
            <a:spLocks noChangeArrowheads="1"/>
          </p:cNvSpPr>
          <p:nvPr/>
        </p:nvSpPr>
        <p:spPr bwMode="auto">
          <a:xfrm>
            <a:off x="5038725" y="7620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2" name="Rectangle 83"/>
          <p:cNvSpPr>
            <a:spLocks noChangeArrowheads="1"/>
          </p:cNvSpPr>
          <p:nvPr/>
        </p:nvSpPr>
        <p:spPr bwMode="auto">
          <a:xfrm>
            <a:off x="5305425" y="7810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3" name="Rectangle 84"/>
          <p:cNvSpPr>
            <a:spLocks noChangeArrowheads="1"/>
          </p:cNvSpPr>
          <p:nvPr/>
        </p:nvSpPr>
        <p:spPr bwMode="auto">
          <a:xfrm>
            <a:off x="5562600" y="603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4" name="Rectangle 85"/>
          <p:cNvSpPr>
            <a:spLocks noChangeArrowheads="1"/>
          </p:cNvSpPr>
          <p:nvPr/>
        </p:nvSpPr>
        <p:spPr bwMode="auto">
          <a:xfrm>
            <a:off x="5819775" y="4254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5" name="Rectangle 86"/>
          <p:cNvSpPr>
            <a:spLocks noChangeArrowheads="1"/>
          </p:cNvSpPr>
          <p:nvPr/>
        </p:nvSpPr>
        <p:spPr bwMode="auto">
          <a:xfrm>
            <a:off x="6072188" y="7620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6" name="Rectangle 87"/>
          <p:cNvSpPr>
            <a:spLocks noChangeArrowheads="1"/>
          </p:cNvSpPr>
          <p:nvPr/>
        </p:nvSpPr>
        <p:spPr bwMode="auto">
          <a:xfrm>
            <a:off x="6329363" y="5572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7" name="Rectangle 88"/>
          <p:cNvSpPr>
            <a:spLocks noChangeArrowheads="1"/>
          </p:cNvSpPr>
          <p:nvPr/>
        </p:nvSpPr>
        <p:spPr bwMode="auto">
          <a:xfrm>
            <a:off x="6596063" y="5953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8" name="Rectangle 89"/>
          <p:cNvSpPr>
            <a:spLocks noChangeArrowheads="1"/>
          </p:cNvSpPr>
          <p:nvPr/>
        </p:nvSpPr>
        <p:spPr bwMode="auto">
          <a:xfrm>
            <a:off x="6858000" y="565150"/>
            <a:ext cx="152400" cy="776288"/>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699" name="Rectangle 90"/>
          <p:cNvSpPr>
            <a:spLocks noChangeArrowheads="1"/>
          </p:cNvSpPr>
          <p:nvPr/>
        </p:nvSpPr>
        <p:spPr bwMode="auto">
          <a:xfrm>
            <a:off x="7110413" y="2746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700" name="Rectangle 91"/>
          <p:cNvSpPr>
            <a:spLocks noChangeArrowheads="1"/>
          </p:cNvSpPr>
          <p:nvPr/>
        </p:nvSpPr>
        <p:spPr bwMode="auto">
          <a:xfrm>
            <a:off x="7377113" y="3778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701" name="Rectangle 92"/>
          <p:cNvSpPr>
            <a:spLocks noChangeArrowheads="1"/>
          </p:cNvSpPr>
          <p:nvPr/>
        </p:nvSpPr>
        <p:spPr bwMode="auto">
          <a:xfrm>
            <a:off x="7624763" y="4810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702" name="Rectangle 93"/>
          <p:cNvSpPr>
            <a:spLocks noChangeArrowheads="1"/>
          </p:cNvSpPr>
          <p:nvPr/>
        </p:nvSpPr>
        <p:spPr bwMode="auto">
          <a:xfrm>
            <a:off x="7905750" y="3444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7703" name="Rectangle 94"/>
          <p:cNvSpPr>
            <a:spLocks noChangeArrowheads="1"/>
          </p:cNvSpPr>
          <p:nvPr/>
        </p:nvSpPr>
        <p:spPr bwMode="auto">
          <a:xfrm>
            <a:off x="8153400" y="4460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33" name="Title 1"/>
          <p:cNvSpPr txBox="1">
            <a:spLocks/>
          </p:cNvSpPr>
          <p:nvPr/>
        </p:nvSpPr>
        <p:spPr>
          <a:xfrm>
            <a:off x="457200" y="152400"/>
            <a:ext cx="8228013" cy="485775"/>
          </a:xfrm>
          <a:prstGeom prst="rect">
            <a:avLst/>
          </a:prstGeom>
        </p:spPr>
        <p:txBody>
          <a:bodyPr/>
          <a:lstStyle/>
          <a:p>
            <a:pPr algn="ctr">
              <a:defRPr/>
            </a:pPr>
            <a:r>
              <a:rPr lang="en-US" sz="2600" kern="0" dirty="0">
                <a:latin typeface="+mj-lt"/>
                <a:ea typeface="+mj-ea"/>
                <a:cs typeface="+mj-cs"/>
              </a:rPr>
              <a:t>Annotation Consistency Analysis</a:t>
            </a:r>
          </a:p>
        </p:txBody>
      </p:sp>
      <p:sp>
        <p:nvSpPr>
          <p:cNvPr id="57"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409603" name="AutoShape 3"/>
          <p:cNvSpPr>
            <a:spLocks noChangeAspect="1" noChangeArrowheads="1" noTextEdit="1"/>
          </p:cNvSpPr>
          <p:nvPr/>
        </p:nvSpPr>
        <p:spPr bwMode="auto">
          <a:xfrm>
            <a:off x="84138" y="569913"/>
            <a:ext cx="8958262" cy="61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266"/>
          <p:cNvGrpSpPr>
            <a:grpSpLocks/>
          </p:cNvGrpSpPr>
          <p:nvPr/>
        </p:nvGrpSpPr>
        <p:grpSpPr bwMode="auto">
          <a:xfrm>
            <a:off x="315913" y="4160838"/>
            <a:ext cx="2000250" cy="1160462"/>
            <a:chOff x="199" y="2621"/>
            <a:chExt cx="1260" cy="731"/>
          </a:xfrm>
        </p:grpSpPr>
        <p:grpSp>
          <p:nvGrpSpPr>
            <p:cNvPr id="3" name="Group 205"/>
            <p:cNvGrpSpPr>
              <a:grpSpLocks/>
            </p:cNvGrpSpPr>
            <p:nvPr/>
          </p:nvGrpSpPr>
          <p:grpSpPr bwMode="auto">
            <a:xfrm>
              <a:off x="211" y="2792"/>
              <a:ext cx="1248" cy="446"/>
              <a:chOff x="211" y="2792"/>
              <a:chExt cx="1248" cy="446"/>
            </a:xfrm>
          </p:grpSpPr>
          <p:sp>
            <p:nvSpPr>
              <p:cNvPr id="409605" name="Rectangle 5"/>
              <p:cNvSpPr>
                <a:spLocks noChangeArrowheads="1"/>
              </p:cNvSpPr>
              <p:nvPr/>
            </p:nvSpPr>
            <p:spPr bwMode="auto">
              <a:xfrm>
                <a:off x="48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06" name="Freeform 6"/>
              <p:cNvSpPr>
                <a:spLocks noEditPoints="1"/>
              </p:cNvSpPr>
              <p:nvPr/>
            </p:nvSpPr>
            <p:spPr bwMode="auto">
              <a:xfrm>
                <a:off x="48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7" name="Freeform 7"/>
              <p:cNvSpPr>
                <a:spLocks/>
              </p:cNvSpPr>
              <p:nvPr/>
            </p:nvSpPr>
            <p:spPr bwMode="auto">
              <a:xfrm>
                <a:off x="487"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8" name="Freeform 8"/>
              <p:cNvSpPr>
                <a:spLocks noEditPoints="1"/>
              </p:cNvSpPr>
              <p:nvPr/>
            </p:nvSpPr>
            <p:spPr bwMode="auto">
              <a:xfrm>
                <a:off x="484"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9" name="Freeform 9"/>
              <p:cNvSpPr>
                <a:spLocks/>
              </p:cNvSpPr>
              <p:nvPr/>
            </p:nvSpPr>
            <p:spPr bwMode="auto">
              <a:xfrm>
                <a:off x="511"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0" name="Freeform 10"/>
              <p:cNvSpPr>
                <a:spLocks noEditPoints="1"/>
              </p:cNvSpPr>
              <p:nvPr/>
            </p:nvSpPr>
            <p:spPr bwMode="auto">
              <a:xfrm>
                <a:off x="508"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1" name="Freeform 11"/>
              <p:cNvSpPr>
                <a:spLocks/>
              </p:cNvSpPr>
              <p:nvPr/>
            </p:nvSpPr>
            <p:spPr bwMode="auto">
              <a:xfrm>
                <a:off x="541"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2" name="Freeform 12"/>
              <p:cNvSpPr>
                <a:spLocks noEditPoints="1"/>
              </p:cNvSpPr>
              <p:nvPr/>
            </p:nvSpPr>
            <p:spPr bwMode="auto">
              <a:xfrm>
                <a:off x="538"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3" name="Freeform 13"/>
              <p:cNvSpPr>
                <a:spLocks/>
              </p:cNvSpPr>
              <p:nvPr/>
            </p:nvSpPr>
            <p:spPr bwMode="auto">
              <a:xfrm>
                <a:off x="57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4" name="Freeform 14"/>
              <p:cNvSpPr>
                <a:spLocks noEditPoints="1"/>
              </p:cNvSpPr>
              <p:nvPr/>
            </p:nvSpPr>
            <p:spPr bwMode="auto">
              <a:xfrm>
                <a:off x="56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5" name="Freeform 15"/>
              <p:cNvSpPr>
                <a:spLocks/>
              </p:cNvSpPr>
              <p:nvPr/>
            </p:nvSpPr>
            <p:spPr bwMode="auto">
              <a:xfrm>
                <a:off x="60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6" name="Freeform 16"/>
              <p:cNvSpPr>
                <a:spLocks noEditPoints="1"/>
              </p:cNvSpPr>
              <p:nvPr/>
            </p:nvSpPr>
            <p:spPr bwMode="auto">
              <a:xfrm>
                <a:off x="59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7" name="Freeform 17"/>
              <p:cNvSpPr>
                <a:spLocks/>
              </p:cNvSpPr>
              <p:nvPr/>
            </p:nvSpPr>
            <p:spPr bwMode="auto">
              <a:xfrm>
                <a:off x="63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8" name="Freeform 18"/>
              <p:cNvSpPr>
                <a:spLocks noEditPoints="1"/>
              </p:cNvSpPr>
              <p:nvPr/>
            </p:nvSpPr>
            <p:spPr bwMode="auto">
              <a:xfrm>
                <a:off x="62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9" name="Freeform 19"/>
              <p:cNvSpPr>
                <a:spLocks/>
              </p:cNvSpPr>
              <p:nvPr/>
            </p:nvSpPr>
            <p:spPr bwMode="auto">
              <a:xfrm>
                <a:off x="487"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0" name="Freeform 20"/>
              <p:cNvSpPr>
                <a:spLocks noEditPoints="1"/>
              </p:cNvSpPr>
              <p:nvPr/>
            </p:nvSpPr>
            <p:spPr bwMode="auto">
              <a:xfrm>
                <a:off x="484"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1" name="Freeform 21"/>
              <p:cNvSpPr>
                <a:spLocks/>
              </p:cNvSpPr>
              <p:nvPr/>
            </p:nvSpPr>
            <p:spPr bwMode="auto">
              <a:xfrm>
                <a:off x="511"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2" name="Freeform 22"/>
              <p:cNvSpPr>
                <a:spLocks noEditPoints="1"/>
              </p:cNvSpPr>
              <p:nvPr/>
            </p:nvSpPr>
            <p:spPr bwMode="auto">
              <a:xfrm>
                <a:off x="508"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3" name="Freeform 23"/>
              <p:cNvSpPr>
                <a:spLocks/>
              </p:cNvSpPr>
              <p:nvPr/>
            </p:nvSpPr>
            <p:spPr bwMode="auto">
              <a:xfrm>
                <a:off x="541"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4" name="Freeform 24"/>
              <p:cNvSpPr>
                <a:spLocks noEditPoints="1"/>
              </p:cNvSpPr>
              <p:nvPr/>
            </p:nvSpPr>
            <p:spPr bwMode="auto">
              <a:xfrm>
                <a:off x="538"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5" name="Freeform 25"/>
              <p:cNvSpPr>
                <a:spLocks/>
              </p:cNvSpPr>
              <p:nvPr/>
            </p:nvSpPr>
            <p:spPr bwMode="auto">
              <a:xfrm>
                <a:off x="57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6" name="Freeform 26"/>
              <p:cNvSpPr>
                <a:spLocks noEditPoints="1"/>
              </p:cNvSpPr>
              <p:nvPr/>
            </p:nvSpPr>
            <p:spPr bwMode="auto">
              <a:xfrm>
                <a:off x="56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7" name="Freeform 27"/>
              <p:cNvSpPr>
                <a:spLocks/>
              </p:cNvSpPr>
              <p:nvPr/>
            </p:nvSpPr>
            <p:spPr bwMode="auto">
              <a:xfrm>
                <a:off x="60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8" name="Freeform 28"/>
              <p:cNvSpPr>
                <a:spLocks noEditPoints="1"/>
              </p:cNvSpPr>
              <p:nvPr/>
            </p:nvSpPr>
            <p:spPr bwMode="auto">
              <a:xfrm>
                <a:off x="59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9" name="Freeform 29"/>
              <p:cNvSpPr>
                <a:spLocks/>
              </p:cNvSpPr>
              <p:nvPr/>
            </p:nvSpPr>
            <p:spPr bwMode="auto">
              <a:xfrm>
                <a:off x="63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0" name="Freeform 30"/>
              <p:cNvSpPr>
                <a:spLocks noEditPoints="1"/>
              </p:cNvSpPr>
              <p:nvPr/>
            </p:nvSpPr>
            <p:spPr bwMode="auto">
              <a:xfrm>
                <a:off x="62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1" name="Rectangle 31"/>
              <p:cNvSpPr>
                <a:spLocks noChangeArrowheads="1"/>
              </p:cNvSpPr>
              <p:nvPr/>
            </p:nvSpPr>
            <p:spPr bwMode="auto">
              <a:xfrm>
                <a:off x="51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2" name="Freeform 32"/>
              <p:cNvSpPr>
                <a:spLocks noEditPoints="1"/>
              </p:cNvSpPr>
              <p:nvPr/>
            </p:nvSpPr>
            <p:spPr bwMode="auto">
              <a:xfrm>
                <a:off x="51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3" name="Rectangle 33"/>
              <p:cNvSpPr>
                <a:spLocks noChangeArrowheads="1"/>
              </p:cNvSpPr>
              <p:nvPr/>
            </p:nvSpPr>
            <p:spPr bwMode="auto">
              <a:xfrm>
                <a:off x="547"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4" name="Freeform 34"/>
              <p:cNvSpPr>
                <a:spLocks noEditPoints="1"/>
              </p:cNvSpPr>
              <p:nvPr/>
            </p:nvSpPr>
            <p:spPr bwMode="auto">
              <a:xfrm>
                <a:off x="544"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5" name="Rectangle 35"/>
              <p:cNvSpPr>
                <a:spLocks noChangeArrowheads="1"/>
              </p:cNvSpPr>
              <p:nvPr/>
            </p:nvSpPr>
            <p:spPr bwMode="auto">
              <a:xfrm>
                <a:off x="57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6" name="Freeform 36"/>
              <p:cNvSpPr>
                <a:spLocks noEditPoints="1"/>
              </p:cNvSpPr>
              <p:nvPr/>
            </p:nvSpPr>
            <p:spPr bwMode="auto">
              <a:xfrm>
                <a:off x="57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7" name="Rectangle 37"/>
              <p:cNvSpPr>
                <a:spLocks noChangeArrowheads="1"/>
              </p:cNvSpPr>
              <p:nvPr/>
            </p:nvSpPr>
            <p:spPr bwMode="auto">
              <a:xfrm>
                <a:off x="60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8" name="Freeform 38"/>
              <p:cNvSpPr>
                <a:spLocks noEditPoints="1"/>
              </p:cNvSpPr>
              <p:nvPr/>
            </p:nvSpPr>
            <p:spPr bwMode="auto">
              <a:xfrm>
                <a:off x="60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9" name="Rectangle 39"/>
              <p:cNvSpPr>
                <a:spLocks noChangeArrowheads="1"/>
              </p:cNvSpPr>
              <p:nvPr/>
            </p:nvSpPr>
            <p:spPr bwMode="auto">
              <a:xfrm>
                <a:off x="63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0" name="Freeform 40"/>
              <p:cNvSpPr>
                <a:spLocks noEditPoints="1"/>
              </p:cNvSpPr>
              <p:nvPr/>
            </p:nvSpPr>
            <p:spPr bwMode="auto">
              <a:xfrm>
                <a:off x="63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1" name="Freeform 41"/>
              <p:cNvSpPr>
                <a:spLocks/>
              </p:cNvSpPr>
              <p:nvPr/>
            </p:nvSpPr>
            <p:spPr bwMode="auto">
              <a:xfrm>
                <a:off x="638" y="2812"/>
                <a:ext cx="55"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2" name="Freeform 42"/>
              <p:cNvSpPr>
                <a:spLocks noEditPoints="1"/>
              </p:cNvSpPr>
              <p:nvPr/>
            </p:nvSpPr>
            <p:spPr bwMode="auto">
              <a:xfrm>
                <a:off x="631" y="2805"/>
                <a:ext cx="71"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3" name="Rectangle 43"/>
              <p:cNvSpPr>
                <a:spLocks noChangeArrowheads="1"/>
              </p:cNvSpPr>
              <p:nvPr/>
            </p:nvSpPr>
            <p:spPr bwMode="auto">
              <a:xfrm>
                <a:off x="753"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4" name="Freeform 44"/>
              <p:cNvSpPr>
                <a:spLocks noEditPoints="1"/>
              </p:cNvSpPr>
              <p:nvPr/>
            </p:nvSpPr>
            <p:spPr bwMode="auto">
              <a:xfrm>
                <a:off x="750"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5" name="Freeform 45"/>
              <p:cNvSpPr>
                <a:spLocks/>
              </p:cNvSpPr>
              <p:nvPr/>
            </p:nvSpPr>
            <p:spPr bwMode="auto">
              <a:xfrm>
                <a:off x="753" y="2824"/>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6" name="Freeform 46"/>
              <p:cNvSpPr>
                <a:spLocks noEditPoints="1"/>
              </p:cNvSpPr>
              <p:nvPr/>
            </p:nvSpPr>
            <p:spPr bwMode="auto">
              <a:xfrm>
                <a:off x="750" y="2821"/>
                <a:ext cx="31"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7" name="Freeform 47"/>
              <p:cNvSpPr>
                <a:spLocks/>
              </p:cNvSpPr>
              <p:nvPr/>
            </p:nvSpPr>
            <p:spPr bwMode="auto">
              <a:xfrm>
                <a:off x="77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8" name="Freeform 48"/>
              <p:cNvSpPr>
                <a:spLocks noEditPoints="1"/>
              </p:cNvSpPr>
              <p:nvPr/>
            </p:nvSpPr>
            <p:spPr bwMode="auto">
              <a:xfrm>
                <a:off x="77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9" name="Freeform 49"/>
              <p:cNvSpPr>
                <a:spLocks/>
              </p:cNvSpPr>
              <p:nvPr/>
            </p:nvSpPr>
            <p:spPr bwMode="auto">
              <a:xfrm>
                <a:off x="80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0" name="Freeform 50"/>
              <p:cNvSpPr>
                <a:spLocks noEditPoints="1"/>
              </p:cNvSpPr>
              <p:nvPr/>
            </p:nvSpPr>
            <p:spPr bwMode="auto">
              <a:xfrm>
                <a:off x="80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1" name="Freeform 51"/>
              <p:cNvSpPr>
                <a:spLocks/>
              </p:cNvSpPr>
              <p:nvPr/>
            </p:nvSpPr>
            <p:spPr bwMode="auto">
              <a:xfrm>
                <a:off x="83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2" name="Freeform 52"/>
              <p:cNvSpPr>
                <a:spLocks noEditPoints="1"/>
              </p:cNvSpPr>
              <p:nvPr/>
            </p:nvSpPr>
            <p:spPr bwMode="auto">
              <a:xfrm>
                <a:off x="83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3" name="Freeform 53"/>
              <p:cNvSpPr>
                <a:spLocks/>
              </p:cNvSpPr>
              <p:nvPr/>
            </p:nvSpPr>
            <p:spPr bwMode="auto">
              <a:xfrm>
                <a:off x="868"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4" name="Freeform 54"/>
              <p:cNvSpPr>
                <a:spLocks noEditPoints="1"/>
              </p:cNvSpPr>
              <p:nvPr/>
            </p:nvSpPr>
            <p:spPr bwMode="auto">
              <a:xfrm>
                <a:off x="865"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5" name="Freeform 55"/>
              <p:cNvSpPr>
                <a:spLocks/>
              </p:cNvSpPr>
              <p:nvPr/>
            </p:nvSpPr>
            <p:spPr bwMode="auto">
              <a:xfrm>
                <a:off x="89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6" name="Freeform 56"/>
              <p:cNvSpPr>
                <a:spLocks noEditPoints="1"/>
              </p:cNvSpPr>
              <p:nvPr/>
            </p:nvSpPr>
            <p:spPr bwMode="auto">
              <a:xfrm>
                <a:off x="89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7" name="Freeform 57"/>
              <p:cNvSpPr>
                <a:spLocks/>
              </p:cNvSpPr>
              <p:nvPr/>
            </p:nvSpPr>
            <p:spPr bwMode="auto">
              <a:xfrm>
                <a:off x="753" y="3011"/>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8" name="Freeform 58"/>
              <p:cNvSpPr>
                <a:spLocks noEditPoints="1"/>
              </p:cNvSpPr>
              <p:nvPr/>
            </p:nvSpPr>
            <p:spPr bwMode="auto">
              <a:xfrm>
                <a:off x="750" y="3008"/>
                <a:ext cx="31"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9" name="Freeform 59"/>
              <p:cNvSpPr>
                <a:spLocks/>
              </p:cNvSpPr>
              <p:nvPr/>
            </p:nvSpPr>
            <p:spPr bwMode="auto">
              <a:xfrm>
                <a:off x="77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0" name="Freeform 60"/>
              <p:cNvSpPr>
                <a:spLocks noEditPoints="1"/>
              </p:cNvSpPr>
              <p:nvPr/>
            </p:nvSpPr>
            <p:spPr bwMode="auto">
              <a:xfrm>
                <a:off x="77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1" name="Freeform 61"/>
              <p:cNvSpPr>
                <a:spLocks/>
              </p:cNvSpPr>
              <p:nvPr/>
            </p:nvSpPr>
            <p:spPr bwMode="auto">
              <a:xfrm>
                <a:off x="80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2" name="Freeform 62"/>
              <p:cNvSpPr>
                <a:spLocks noEditPoints="1"/>
              </p:cNvSpPr>
              <p:nvPr/>
            </p:nvSpPr>
            <p:spPr bwMode="auto">
              <a:xfrm>
                <a:off x="80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3" name="Freeform 63"/>
              <p:cNvSpPr>
                <a:spLocks/>
              </p:cNvSpPr>
              <p:nvPr/>
            </p:nvSpPr>
            <p:spPr bwMode="auto">
              <a:xfrm>
                <a:off x="83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4" name="Freeform 64"/>
              <p:cNvSpPr>
                <a:spLocks noEditPoints="1"/>
              </p:cNvSpPr>
              <p:nvPr/>
            </p:nvSpPr>
            <p:spPr bwMode="auto">
              <a:xfrm>
                <a:off x="83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5" name="Freeform 65"/>
              <p:cNvSpPr>
                <a:spLocks/>
              </p:cNvSpPr>
              <p:nvPr/>
            </p:nvSpPr>
            <p:spPr bwMode="auto">
              <a:xfrm>
                <a:off x="868"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6" name="Freeform 66"/>
              <p:cNvSpPr>
                <a:spLocks noEditPoints="1"/>
              </p:cNvSpPr>
              <p:nvPr/>
            </p:nvSpPr>
            <p:spPr bwMode="auto">
              <a:xfrm>
                <a:off x="865"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7" name="Freeform 67"/>
              <p:cNvSpPr>
                <a:spLocks/>
              </p:cNvSpPr>
              <p:nvPr/>
            </p:nvSpPr>
            <p:spPr bwMode="auto">
              <a:xfrm>
                <a:off x="89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8" name="Freeform 68"/>
              <p:cNvSpPr>
                <a:spLocks noEditPoints="1"/>
              </p:cNvSpPr>
              <p:nvPr/>
            </p:nvSpPr>
            <p:spPr bwMode="auto">
              <a:xfrm>
                <a:off x="89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9" name="Rectangle 69"/>
              <p:cNvSpPr>
                <a:spLocks noChangeArrowheads="1"/>
              </p:cNvSpPr>
              <p:nvPr/>
            </p:nvSpPr>
            <p:spPr bwMode="auto">
              <a:xfrm>
                <a:off x="78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0" name="Freeform 70"/>
              <p:cNvSpPr>
                <a:spLocks noEditPoints="1"/>
              </p:cNvSpPr>
              <p:nvPr/>
            </p:nvSpPr>
            <p:spPr bwMode="auto">
              <a:xfrm>
                <a:off x="78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1" name="Rectangle 71"/>
              <p:cNvSpPr>
                <a:spLocks noChangeArrowheads="1"/>
              </p:cNvSpPr>
              <p:nvPr/>
            </p:nvSpPr>
            <p:spPr bwMode="auto">
              <a:xfrm>
                <a:off x="81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2" name="Freeform 72"/>
              <p:cNvSpPr>
                <a:spLocks noEditPoints="1"/>
              </p:cNvSpPr>
              <p:nvPr/>
            </p:nvSpPr>
            <p:spPr bwMode="auto">
              <a:xfrm>
                <a:off x="81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3" name="Rectangle 73"/>
              <p:cNvSpPr>
                <a:spLocks noChangeArrowheads="1"/>
              </p:cNvSpPr>
              <p:nvPr/>
            </p:nvSpPr>
            <p:spPr bwMode="auto">
              <a:xfrm>
                <a:off x="84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4" name="Freeform 74"/>
              <p:cNvSpPr>
                <a:spLocks noEditPoints="1"/>
              </p:cNvSpPr>
              <p:nvPr/>
            </p:nvSpPr>
            <p:spPr bwMode="auto">
              <a:xfrm>
                <a:off x="84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5" name="Rectangle 75"/>
              <p:cNvSpPr>
                <a:spLocks noChangeArrowheads="1"/>
              </p:cNvSpPr>
              <p:nvPr/>
            </p:nvSpPr>
            <p:spPr bwMode="auto">
              <a:xfrm>
                <a:off x="874"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6" name="Freeform 76"/>
              <p:cNvSpPr>
                <a:spLocks noEditPoints="1"/>
              </p:cNvSpPr>
              <p:nvPr/>
            </p:nvSpPr>
            <p:spPr bwMode="auto">
              <a:xfrm>
                <a:off x="871"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7" name="Rectangle 77"/>
              <p:cNvSpPr>
                <a:spLocks noChangeArrowheads="1"/>
              </p:cNvSpPr>
              <p:nvPr/>
            </p:nvSpPr>
            <p:spPr bwMode="auto">
              <a:xfrm>
                <a:off x="905"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8" name="Freeform 78"/>
              <p:cNvSpPr>
                <a:spLocks noEditPoints="1"/>
              </p:cNvSpPr>
              <p:nvPr/>
            </p:nvSpPr>
            <p:spPr bwMode="auto">
              <a:xfrm>
                <a:off x="902"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9" name="Freeform 79"/>
              <p:cNvSpPr>
                <a:spLocks/>
              </p:cNvSpPr>
              <p:nvPr/>
            </p:nvSpPr>
            <p:spPr bwMode="auto">
              <a:xfrm>
                <a:off x="717"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0" name="Freeform 80"/>
              <p:cNvSpPr>
                <a:spLocks noEditPoints="1"/>
              </p:cNvSpPr>
              <p:nvPr/>
            </p:nvSpPr>
            <p:spPr bwMode="auto">
              <a:xfrm>
                <a:off x="708"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1" name="Rectangle 81"/>
              <p:cNvSpPr>
                <a:spLocks noChangeArrowheads="1"/>
              </p:cNvSpPr>
              <p:nvPr/>
            </p:nvSpPr>
            <p:spPr bwMode="auto">
              <a:xfrm>
                <a:off x="10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82" name="Freeform 82"/>
              <p:cNvSpPr>
                <a:spLocks noEditPoints="1"/>
              </p:cNvSpPr>
              <p:nvPr/>
            </p:nvSpPr>
            <p:spPr bwMode="auto">
              <a:xfrm>
                <a:off x="10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3" name="Freeform 83"/>
              <p:cNvSpPr>
                <a:spLocks/>
              </p:cNvSpPr>
              <p:nvPr/>
            </p:nvSpPr>
            <p:spPr bwMode="auto">
              <a:xfrm>
                <a:off x="10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4" name="Freeform 84"/>
              <p:cNvSpPr>
                <a:spLocks noEditPoints="1"/>
              </p:cNvSpPr>
              <p:nvPr/>
            </p:nvSpPr>
            <p:spPr bwMode="auto">
              <a:xfrm>
                <a:off x="10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5" name="Freeform 85"/>
              <p:cNvSpPr>
                <a:spLocks/>
              </p:cNvSpPr>
              <p:nvPr/>
            </p:nvSpPr>
            <p:spPr bwMode="auto">
              <a:xfrm>
                <a:off x="104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6" name="Freeform 86"/>
              <p:cNvSpPr>
                <a:spLocks noEditPoints="1"/>
              </p:cNvSpPr>
              <p:nvPr/>
            </p:nvSpPr>
            <p:spPr bwMode="auto">
              <a:xfrm>
                <a:off x="104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7" name="Freeform 87"/>
              <p:cNvSpPr>
                <a:spLocks/>
              </p:cNvSpPr>
              <p:nvPr/>
            </p:nvSpPr>
            <p:spPr bwMode="auto">
              <a:xfrm>
                <a:off x="107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8" name="Freeform 88"/>
              <p:cNvSpPr>
                <a:spLocks noEditPoints="1"/>
              </p:cNvSpPr>
              <p:nvPr/>
            </p:nvSpPr>
            <p:spPr bwMode="auto">
              <a:xfrm>
                <a:off x="107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9" name="Freeform 89"/>
              <p:cNvSpPr>
                <a:spLocks/>
              </p:cNvSpPr>
              <p:nvPr/>
            </p:nvSpPr>
            <p:spPr bwMode="auto">
              <a:xfrm>
                <a:off x="1105"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0" name="Freeform 90"/>
              <p:cNvSpPr>
                <a:spLocks noEditPoints="1"/>
              </p:cNvSpPr>
              <p:nvPr/>
            </p:nvSpPr>
            <p:spPr bwMode="auto">
              <a:xfrm>
                <a:off x="1102"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1" name="Freeform 91"/>
              <p:cNvSpPr>
                <a:spLocks/>
              </p:cNvSpPr>
              <p:nvPr/>
            </p:nvSpPr>
            <p:spPr bwMode="auto">
              <a:xfrm>
                <a:off x="112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2" name="Freeform 92"/>
              <p:cNvSpPr>
                <a:spLocks noEditPoints="1"/>
              </p:cNvSpPr>
              <p:nvPr/>
            </p:nvSpPr>
            <p:spPr bwMode="auto">
              <a:xfrm>
                <a:off x="112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3" name="Freeform 93"/>
              <p:cNvSpPr>
                <a:spLocks/>
              </p:cNvSpPr>
              <p:nvPr/>
            </p:nvSpPr>
            <p:spPr bwMode="auto">
              <a:xfrm>
                <a:off x="1159"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4" name="Freeform 94"/>
              <p:cNvSpPr>
                <a:spLocks noEditPoints="1"/>
              </p:cNvSpPr>
              <p:nvPr/>
            </p:nvSpPr>
            <p:spPr bwMode="auto">
              <a:xfrm>
                <a:off x="1156"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5" name="Freeform 95"/>
              <p:cNvSpPr>
                <a:spLocks/>
              </p:cNvSpPr>
              <p:nvPr/>
            </p:nvSpPr>
            <p:spPr bwMode="auto">
              <a:xfrm>
                <a:off x="10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6" name="Freeform 96"/>
              <p:cNvSpPr>
                <a:spLocks noEditPoints="1"/>
              </p:cNvSpPr>
              <p:nvPr/>
            </p:nvSpPr>
            <p:spPr bwMode="auto">
              <a:xfrm>
                <a:off x="10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7" name="Freeform 97"/>
              <p:cNvSpPr>
                <a:spLocks/>
              </p:cNvSpPr>
              <p:nvPr/>
            </p:nvSpPr>
            <p:spPr bwMode="auto">
              <a:xfrm>
                <a:off x="104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8" name="Freeform 98"/>
              <p:cNvSpPr>
                <a:spLocks noEditPoints="1"/>
              </p:cNvSpPr>
              <p:nvPr/>
            </p:nvSpPr>
            <p:spPr bwMode="auto">
              <a:xfrm>
                <a:off x="104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9" name="Freeform 99"/>
              <p:cNvSpPr>
                <a:spLocks/>
              </p:cNvSpPr>
              <p:nvPr/>
            </p:nvSpPr>
            <p:spPr bwMode="auto">
              <a:xfrm>
                <a:off x="107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0" name="Freeform 100"/>
              <p:cNvSpPr>
                <a:spLocks noEditPoints="1"/>
              </p:cNvSpPr>
              <p:nvPr/>
            </p:nvSpPr>
            <p:spPr bwMode="auto">
              <a:xfrm>
                <a:off x="107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1" name="Freeform 101"/>
              <p:cNvSpPr>
                <a:spLocks/>
              </p:cNvSpPr>
              <p:nvPr/>
            </p:nvSpPr>
            <p:spPr bwMode="auto">
              <a:xfrm>
                <a:off x="1105"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2" name="Freeform 102"/>
              <p:cNvSpPr>
                <a:spLocks noEditPoints="1"/>
              </p:cNvSpPr>
              <p:nvPr/>
            </p:nvSpPr>
            <p:spPr bwMode="auto">
              <a:xfrm>
                <a:off x="1102"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3" name="Freeform 103"/>
              <p:cNvSpPr>
                <a:spLocks/>
              </p:cNvSpPr>
              <p:nvPr/>
            </p:nvSpPr>
            <p:spPr bwMode="auto">
              <a:xfrm>
                <a:off x="112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4" name="Freeform 104"/>
              <p:cNvSpPr>
                <a:spLocks noEditPoints="1"/>
              </p:cNvSpPr>
              <p:nvPr/>
            </p:nvSpPr>
            <p:spPr bwMode="auto">
              <a:xfrm>
                <a:off x="112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5" name="Freeform 105"/>
              <p:cNvSpPr>
                <a:spLocks/>
              </p:cNvSpPr>
              <p:nvPr/>
            </p:nvSpPr>
            <p:spPr bwMode="auto">
              <a:xfrm>
                <a:off x="1159"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6" name="Freeform 106"/>
              <p:cNvSpPr>
                <a:spLocks noEditPoints="1"/>
              </p:cNvSpPr>
              <p:nvPr/>
            </p:nvSpPr>
            <p:spPr bwMode="auto">
              <a:xfrm>
                <a:off x="1156"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7" name="Rectangle 107"/>
              <p:cNvSpPr>
                <a:spLocks noChangeArrowheads="1"/>
              </p:cNvSpPr>
              <p:nvPr/>
            </p:nvSpPr>
            <p:spPr bwMode="auto">
              <a:xfrm>
                <a:off x="105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08" name="Freeform 108"/>
              <p:cNvSpPr>
                <a:spLocks noEditPoints="1"/>
              </p:cNvSpPr>
              <p:nvPr/>
            </p:nvSpPr>
            <p:spPr bwMode="auto">
              <a:xfrm>
                <a:off x="104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9" name="Rectangle 109"/>
              <p:cNvSpPr>
                <a:spLocks noChangeArrowheads="1"/>
              </p:cNvSpPr>
              <p:nvPr/>
            </p:nvSpPr>
            <p:spPr bwMode="auto">
              <a:xfrm>
                <a:off x="10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0" name="Freeform 110"/>
              <p:cNvSpPr>
                <a:spLocks noEditPoints="1"/>
              </p:cNvSpPr>
              <p:nvPr/>
            </p:nvSpPr>
            <p:spPr bwMode="auto">
              <a:xfrm>
                <a:off x="10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1" name="Rectangle 111"/>
              <p:cNvSpPr>
                <a:spLocks noChangeArrowheads="1"/>
              </p:cNvSpPr>
              <p:nvPr/>
            </p:nvSpPr>
            <p:spPr bwMode="auto">
              <a:xfrm>
                <a:off x="111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2" name="Freeform 112"/>
              <p:cNvSpPr>
                <a:spLocks noEditPoints="1"/>
              </p:cNvSpPr>
              <p:nvPr/>
            </p:nvSpPr>
            <p:spPr bwMode="auto">
              <a:xfrm>
                <a:off x="110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3" name="Rectangle 113"/>
              <p:cNvSpPr>
                <a:spLocks noChangeArrowheads="1"/>
              </p:cNvSpPr>
              <p:nvPr/>
            </p:nvSpPr>
            <p:spPr bwMode="auto">
              <a:xfrm>
                <a:off x="114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4" name="Freeform 114"/>
              <p:cNvSpPr>
                <a:spLocks noEditPoints="1"/>
              </p:cNvSpPr>
              <p:nvPr/>
            </p:nvSpPr>
            <p:spPr bwMode="auto">
              <a:xfrm>
                <a:off x="113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5" name="Rectangle 115"/>
              <p:cNvSpPr>
                <a:spLocks noChangeArrowheads="1"/>
              </p:cNvSpPr>
              <p:nvPr/>
            </p:nvSpPr>
            <p:spPr bwMode="auto">
              <a:xfrm>
                <a:off x="117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6" name="Freeform 116"/>
              <p:cNvSpPr>
                <a:spLocks noEditPoints="1"/>
              </p:cNvSpPr>
              <p:nvPr/>
            </p:nvSpPr>
            <p:spPr bwMode="auto">
              <a:xfrm>
                <a:off x="116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7" name="Freeform 117"/>
              <p:cNvSpPr>
                <a:spLocks/>
              </p:cNvSpPr>
              <p:nvPr/>
            </p:nvSpPr>
            <p:spPr bwMode="auto">
              <a:xfrm>
                <a:off x="984" y="2800"/>
                <a:ext cx="54"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8" name="Freeform 118"/>
              <p:cNvSpPr>
                <a:spLocks noEditPoints="1"/>
              </p:cNvSpPr>
              <p:nvPr/>
            </p:nvSpPr>
            <p:spPr bwMode="auto">
              <a:xfrm>
                <a:off x="974"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3"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9" name="Freeform 119"/>
              <p:cNvSpPr>
                <a:spLocks/>
              </p:cNvSpPr>
              <p:nvPr/>
            </p:nvSpPr>
            <p:spPr bwMode="auto">
              <a:xfrm>
                <a:off x="905" y="2812"/>
                <a:ext cx="54"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0" name="Freeform 120"/>
              <p:cNvSpPr>
                <a:spLocks noEditPoints="1"/>
              </p:cNvSpPr>
              <p:nvPr/>
            </p:nvSpPr>
            <p:spPr bwMode="auto">
              <a:xfrm>
                <a:off x="897" y="2805"/>
                <a:ext cx="72"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1" name="Rectangle 121"/>
              <p:cNvSpPr>
                <a:spLocks noChangeArrowheads="1"/>
              </p:cNvSpPr>
              <p:nvPr/>
            </p:nvSpPr>
            <p:spPr bwMode="auto">
              <a:xfrm>
                <a:off x="12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22" name="Freeform 122"/>
              <p:cNvSpPr>
                <a:spLocks noEditPoints="1"/>
              </p:cNvSpPr>
              <p:nvPr/>
            </p:nvSpPr>
            <p:spPr bwMode="auto">
              <a:xfrm>
                <a:off x="12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3" name="Freeform 123"/>
              <p:cNvSpPr>
                <a:spLocks/>
              </p:cNvSpPr>
              <p:nvPr/>
            </p:nvSpPr>
            <p:spPr bwMode="auto">
              <a:xfrm>
                <a:off x="1280"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4" name="Freeform 124"/>
              <p:cNvSpPr>
                <a:spLocks noEditPoints="1"/>
              </p:cNvSpPr>
              <p:nvPr/>
            </p:nvSpPr>
            <p:spPr bwMode="auto">
              <a:xfrm>
                <a:off x="1277"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5" name="Freeform 125"/>
              <p:cNvSpPr>
                <a:spLocks/>
              </p:cNvSpPr>
              <p:nvPr/>
            </p:nvSpPr>
            <p:spPr bwMode="auto">
              <a:xfrm>
                <a:off x="1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6" name="Freeform 126"/>
              <p:cNvSpPr>
                <a:spLocks noEditPoints="1"/>
              </p:cNvSpPr>
              <p:nvPr/>
            </p:nvSpPr>
            <p:spPr bwMode="auto">
              <a:xfrm>
                <a:off x="1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7" name="Freeform 127"/>
              <p:cNvSpPr>
                <a:spLocks/>
              </p:cNvSpPr>
              <p:nvPr/>
            </p:nvSpPr>
            <p:spPr bwMode="auto">
              <a:xfrm>
                <a:off x="133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8" name="Freeform 128"/>
              <p:cNvSpPr>
                <a:spLocks noEditPoints="1"/>
              </p:cNvSpPr>
              <p:nvPr/>
            </p:nvSpPr>
            <p:spPr bwMode="auto">
              <a:xfrm>
                <a:off x="133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9" name="Freeform 129"/>
              <p:cNvSpPr>
                <a:spLocks/>
              </p:cNvSpPr>
              <p:nvPr/>
            </p:nvSpPr>
            <p:spPr bwMode="auto">
              <a:xfrm>
                <a:off x="136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0" name="Freeform 130"/>
              <p:cNvSpPr>
                <a:spLocks noEditPoints="1"/>
              </p:cNvSpPr>
              <p:nvPr/>
            </p:nvSpPr>
            <p:spPr bwMode="auto">
              <a:xfrm>
                <a:off x="136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1" name="Freeform 131"/>
              <p:cNvSpPr>
                <a:spLocks/>
              </p:cNvSpPr>
              <p:nvPr/>
            </p:nvSpPr>
            <p:spPr bwMode="auto">
              <a:xfrm>
                <a:off x="139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2" name="Freeform 132"/>
              <p:cNvSpPr>
                <a:spLocks noEditPoints="1"/>
              </p:cNvSpPr>
              <p:nvPr/>
            </p:nvSpPr>
            <p:spPr bwMode="auto">
              <a:xfrm>
                <a:off x="139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3" name="Freeform 133"/>
              <p:cNvSpPr>
                <a:spLocks/>
              </p:cNvSpPr>
              <p:nvPr/>
            </p:nvSpPr>
            <p:spPr bwMode="auto">
              <a:xfrm>
                <a:off x="1426"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4" name="Freeform 134"/>
              <p:cNvSpPr>
                <a:spLocks noEditPoints="1"/>
              </p:cNvSpPr>
              <p:nvPr/>
            </p:nvSpPr>
            <p:spPr bwMode="auto">
              <a:xfrm>
                <a:off x="1423"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5" name="Freeform 135"/>
              <p:cNvSpPr>
                <a:spLocks/>
              </p:cNvSpPr>
              <p:nvPr/>
            </p:nvSpPr>
            <p:spPr bwMode="auto">
              <a:xfrm>
                <a:off x="1280"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6" name="Freeform 136"/>
              <p:cNvSpPr>
                <a:spLocks noEditPoints="1"/>
              </p:cNvSpPr>
              <p:nvPr/>
            </p:nvSpPr>
            <p:spPr bwMode="auto">
              <a:xfrm>
                <a:off x="1277"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7" name="Freeform 137"/>
              <p:cNvSpPr>
                <a:spLocks/>
              </p:cNvSpPr>
              <p:nvPr/>
            </p:nvSpPr>
            <p:spPr bwMode="auto">
              <a:xfrm>
                <a:off x="1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8" name="Freeform 138"/>
              <p:cNvSpPr>
                <a:spLocks noEditPoints="1"/>
              </p:cNvSpPr>
              <p:nvPr/>
            </p:nvSpPr>
            <p:spPr bwMode="auto">
              <a:xfrm>
                <a:off x="1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9" name="Freeform 139"/>
              <p:cNvSpPr>
                <a:spLocks/>
              </p:cNvSpPr>
              <p:nvPr/>
            </p:nvSpPr>
            <p:spPr bwMode="auto">
              <a:xfrm>
                <a:off x="133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0" name="Freeform 140"/>
              <p:cNvSpPr>
                <a:spLocks noEditPoints="1"/>
              </p:cNvSpPr>
              <p:nvPr/>
            </p:nvSpPr>
            <p:spPr bwMode="auto">
              <a:xfrm>
                <a:off x="133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1" name="Freeform 141"/>
              <p:cNvSpPr>
                <a:spLocks/>
              </p:cNvSpPr>
              <p:nvPr/>
            </p:nvSpPr>
            <p:spPr bwMode="auto">
              <a:xfrm>
                <a:off x="136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2" name="Freeform 142"/>
              <p:cNvSpPr>
                <a:spLocks noEditPoints="1"/>
              </p:cNvSpPr>
              <p:nvPr/>
            </p:nvSpPr>
            <p:spPr bwMode="auto">
              <a:xfrm>
                <a:off x="136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3" name="Freeform 143"/>
              <p:cNvSpPr>
                <a:spLocks/>
              </p:cNvSpPr>
              <p:nvPr/>
            </p:nvSpPr>
            <p:spPr bwMode="auto">
              <a:xfrm>
                <a:off x="139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4" name="Freeform 144"/>
              <p:cNvSpPr>
                <a:spLocks noEditPoints="1"/>
              </p:cNvSpPr>
              <p:nvPr/>
            </p:nvSpPr>
            <p:spPr bwMode="auto">
              <a:xfrm>
                <a:off x="139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5" name="Freeform 145"/>
              <p:cNvSpPr>
                <a:spLocks/>
              </p:cNvSpPr>
              <p:nvPr/>
            </p:nvSpPr>
            <p:spPr bwMode="auto">
              <a:xfrm>
                <a:off x="1426"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6" name="Freeform 146"/>
              <p:cNvSpPr>
                <a:spLocks noEditPoints="1"/>
              </p:cNvSpPr>
              <p:nvPr/>
            </p:nvSpPr>
            <p:spPr bwMode="auto">
              <a:xfrm>
                <a:off x="1423"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7" name="Rectangle 147"/>
              <p:cNvSpPr>
                <a:spLocks noChangeArrowheads="1"/>
              </p:cNvSpPr>
              <p:nvPr/>
            </p:nvSpPr>
            <p:spPr bwMode="auto">
              <a:xfrm>
                <a:off x="1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48" name="Freeform 148"/>
              <p:cNvSpPr>
                <a:spLocks noEditPoints="1"/>
              </p:cNvSpPr>
              <p:nvPr/>
            </p:nvSpPr>
            <p:spPr bwMode="auto">
              <a:xfrm>
                <a:off x="1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9" name="Rectangle 149"/>
              <p:cNvSpPr>
                <a:spLocks noChangeArrowheads="1"/>
              </p:cNvSpPr>
              <p:nvPr/>
            </p:nvSpPr>
            <p:spPr bwMode="auto">
              <a:xfrm>
                <a:off x="134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0" name="Freeform 150"/>
              <p:cNvSpPr>
                <a:spLocks noEditPoints="1"/>
              </p:cNvSpPr>
              <p:nvPr/>
            </p:nvSpPr>
            <p:spPr bwMode="auto">
              <a:xfrm>
                <a:off x="133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1" name="Rectangle 151"/>
              <p:cNvSpPr>
                <a:spLocks noChangeArrowheads="1"/>
              </p:cNvSpPr>
              <p:nvPr/>
            </p:nvSpPr>
            <p:spPr bwMode="auto">
              <a:xfrm>
                <a:off x="137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2" name="Freeform 152"/>
              <p:cNvSpPr>
                <a:spLocks noEditPoints="1"/>
              </p:cNvSpPr>
              <p:nvPr/>
            </p:nvSpPr>
            <p:spPr bwMode="auto">
              <a:xfrm>
                <a:off x="136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3" name="Rectangle 153"/>
              <p:cNvSpPr>
                <a:spLocks noChangeArrowheads="1"/>
              </p:cNvSpPr>
              <p:nvPr/>
            </p:nvSpPr>
            <p:spPr bwMode="auto">
              <a:xfrm>
                <a:off x="140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4" name="Freeform 154"/>
              <p:cNvSpPr>
                <a:spLocks noEditPoints="1"/>
              </p:cNvSpPr>
              <p:nvPr/>
            </p:nvSpPr>
            <p:spPr bwMode="auto">
              <a:xfrm>
                <a:off x="139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5" name="Rectangle 155"/>
              <p:cNvSpPr>
                <a:spLocks noChangeArrowheads="1"/>
              </p:cNvSpPr>
              <p:nvPr/>
            </p:nvSpPr>
            <p:spPr bwMode="auto">
              <a:xfrm>
                <a:off x="143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6" name="Freeform 156"/>
              <p:cNvSpPr>
                <a:spLocks noEditPoints="1"/>
              </p:cNvSpPr>
              <p:nvPr/>
            </p:nvSpPr>
            <p:spPr bwMode="auto">
              <a:xfrm>
                <a:off x="142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7" name="Freeform 157"/>
              <p:cNvSpPr>
                <a:spLocks/>
              </p:cNvSpPr>
              <p:nvPr/>
            </p:nvSpPr>
            <p:spPr bwMode="auto">
              <a:xfrm>
                <a:off x="1244"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8" name="Freeform 158"/>
              <p:cNvSpPr>
                <a:spLocks noEditPoints="1"/>
              </p:cNvSpPr>
              <p:nvPr/>
            </p:nvSpPr>
            <p:spPr bwMode="auto">
              <a:xfrm>
                <a:off x="1235"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9" name="Freeform 159"/>
              <p:cNvSpPr>
                <a:spLocks/>
              </p:cNvSpPr>
              <p:nvPr/>
            </p:nvSpPr>
            <p:spPr bwMode="auto">
              <a:xfrm>
                <a:off x="1165" y="2812"/>
                <a:ext cx="61"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0" name="Freeform 160"/>
              <p:cNvSpPr>
                <a:spLocks noEditPoints="1"/>
              </p:cNvSpPr>
              <p:nvPr/>
            </p:nvSpPr>
            <p:spPr bwMode="auto">
              <a:xfrm>
                <a:off x="1158" y="2805"/>
                <a:ext cx="77"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1" name="Rectangle 161"/>
              <p:cNvSpPr>
                <a:spLocks noChangeArrowheads="1"/>
              </p:cNvSpPr>
              <p:nvPr/>
            </p:nvSpPr>
            <p:spPr bwMode="auto">
              <a:xfrm>
                <a:off x="2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62" name="Freeform 162"/>
              <p:cNvSpPr>
                <a:spLocks noEditPoints="1"/>
              </p:cNvSpPr>
              <p:nvPr/>
            </p:nvSpPr>
            <p:spPr bwMode="auto">
              <a:xfrm>
                <a:off x="2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3" name="Freeform 163"/>
              <p:cNvSpPr>
                <a:spLocks/>
              </p:cNvSpPr>
              <p:nvPr/>
            </p:nvSpPr>
            <p:spPr bwMode="auto">
              <a:xfrm>
                <a:off x="2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4" name="Freeform 164"/>
              <p:cNvSpPr>
                <a:spLocks noEditPoints="1"/>
              </p:cNvSpPr>
              <p:nvPr/>
            </p:nvSpPr>
            <p:spPr bwMode="auto">
              <a:xfrm>
                <a:off x="2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5" name="Freeform 165"/>
              <p:cNvSpPr>
                <a:spLocks/>
              </p:cNvSpPr>
              <p:nvPr/>
            </p:nvSpPr>
            <p:spPr bwMode="auto">
              <a:xfrm>
                <a:off x="24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6" name="Freeform 166"/>
              <p:cNvSpPr>
                <a:spLocks noEditPoints="1"/>
              </p:cNvSpPr>
              <p:nvPr/>
            </p:nvSpPr>
            <p:spPr bwMode="auto">
              <a:xfrm>
                <a:off x="24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7" name="Freeform 167"/>
              <p:cNvSpPr>
                <a:spLocks/>
              </p:cNvSpPr>
              <p:nvPr/>
            </p:nvSpPr>
            <p:spPr bwMode="auto">
              <a:xfrm>
                <a:off x="27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8" name="Freeform 168"/>
              <p:cNvSpPr>
                <a:spLocks noEditPoints="1"/>
              </p:cNvSpPr>
              <p:nvPr/>
            </p:nvSpPr>
            <p:spPr bwMode="auto">
              <a:xfrm>
                <a:off x="27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9" name="Freeform 169"/>
              <p:cNvSpPr>
                <a:spLocks/>
              </p:cNvSpPr>
              <p:nvPr/>
            </p:nvSpPr>
            <p:spPr bwMode="auto">
              <a:xfrm>
                <a:off x="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0" name="Freeform 170"/>
              <p:cNvSpPr>
                <a:spLocks noEditPoints="1"/>
              </p:cNvSpPr>
              <p:nvPr/>
            </p:nvSpPr>
            <p:spPr bwMode="auto">
              <a:xfrm>
                <a:off x="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1" name="Freeform 171"/>
              <p:cNvSpPr>
                <a:spLocks/>
              </p:cNvSpPr>
              <p:nvPr/>
            </p:nvSpPr>
            <p:spPr bwMode="auto">
              <a:xfrm>
                <a:off x="33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2" name="Freeform 172"/>
              <p:cNvSpPr>
                <a:spLocks noEditPoints="1"/>
              </p:cNvSpPr>
              <p:nvPr/>
            </p:nvSpPr>
            <p:spPr bwMode="auto">
              <a:xfrm>
                <a:off x="33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3" name="Freeform 173"/>
              <p:cNvSpPr>
                <a:spLocks/>
              </p:cNvSpPr>
              <p:nvPr/>
            </p:nvSpPr>
            <p:spPr bwMode="auto">
              <a:xfrm>
                <a:off x="360"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4" name="Freeform 174"/>
              <p:cNvSpPr>
                <a:spLocks noEditPoints="1"/>
              </p:cNvSpPr>
              <p:nvPr/>
            </p:nvSpPr>
            <p:spPr bwMode="auto">
              <a:xfrm>
                <a:off x="357"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5" name="Freeform 175"/>
              <p:cNvSpPr>
                <a:spLocks/>
              </p:cNvSpPr>
              <p:nvPr/>
            </p:nvSpPr>
            <p:spPr bwMode="auto">
              <a:xfrm>
                <a:off x="2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6" name="Freeform 176"/>
              <p:cNvSpPr>
                <a:spLocks noEditPoints="1"/>
              </p:cNvSpPr>
              <p:nvPr/>
            </p:nvSpPr>
            <p:spPr bwMode="auto">
              <a:xfrm>
                <a:off x="2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7" name="Freeform 177"/>
              <p:cNvSpPr>
                <a:spLocks/>
              </p:cNvSpPr>
              <p:nvPr/>
            </p:nvSpPr>
            <p:spPr bwMode="auto">
              <a:xfrm>
                <a:off x="24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8" name="Freeform 178"/>
              <p:cNvSpPr>
                <a:spLocks noEditPoints="1"/>
              </p:cNvSpPr>
              <p:nvPr/>
            </p:nvSpPr>
            <p:spPr bwMode="auto">
              <a:xfrm>
                <a:off x="24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9" name="Freeform 179"/>
              <p:cNvSpPr>
                <a:spLocks/>
              </p:cNvSpPr>
              <p:nvPr/>
            </p:nvSpPr>
            <p:spPr bwMode="auto">
              <a:xfrm>
                <a:off x="27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0" name="Freeform 180"/>
              <p:cNvSpPr>
                <a:spLocks noEditPoints="1"/>
              </p:cNvSpPr>
              <p:nvPr/>
            </p:nvSpPr>
            <p:spPr bwMode="auto">
              <a:xfrm>
                <a:off x="27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1" name="Freeform 181"/>
              <p:cNvSpPr>
                <a:spLocks/>
              </p:cNvSpPr>
              <p:nvPr/>
            </p:nvSpPr>
            <p:spPr bwMode="auto">
              <a:xfrm>
                <a:off x="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2" name="Freeform 182"/>
              <p:cNvSpPr>
                <a:spLocks noEditPoints="1"/>
              </p:cNvSpPr>
              <p:nvPr/>
            </p:nvSpPr>
            <p:spPr bwMode="auto">
              <a:xfrm>
                <a:off x="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3" name="Freeform 183"/>
              <p:cNvSpPr>
                <a:spLocks/>
              </p:cNvSpPr>
              <p:nvPr/>
            </p:nvSpPr>
            <p:spPr bwMode="auto">
              <a:xfrm>
                <a:off x="33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4" name="Freeform 184"/>
              <p:cNvSpPr>
                <a:spLocks noEditPoints="1"/>
              </p:cNvSpPr>
              <p:nvPr/>
            </p:nvSpPr>
            <p:spPr bwMode="auto">
              <a:xfrm>
                <a:off x="33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5" name="Freeform 185"/>
              <p:cNvSpPr>
                <a:spLocks/>
              </p:cNvSpPr>
              <p:nvPr/>
            </p:nvSpPr>
            <p:spPr bwMode="auto">
              <a:xfrm>
                <a:off x="360"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6" name="Freeform 186"/>
              <p:cNvSpPr>
                <a:spLocks noEditPoints="1"/>
              </p:cNvSpPr>
              <p:nvPr/>
            </p:nvSpPr>
            <p:spPr bwMode="auto">
              <a:xfrm>
                <a:off x="357"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7" name="Rectangle 187"/>
              <p:cNvSpPr>
                <a:spLocks noChangeArrowheads="1"/>
              </p:cNvSpPr>
              <p:nvPr/>
            </p:nvSpPr>
            <p:spPr bwMode="auto">
              <a:xfrm>
                <a:off x="25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88" name="Freeform 188"/>
              <p:cNvSpPr>
                <a:spLocks noEditPoints="1"/>
              </p:cNvSpPr>
              <p:nvPr/>
            </p:nvSpPr>
            <p:spPr bwMode="auto">
              <a:xfrm>
                <a:off x="24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9" name="Rectangle 189"/>
              <p:cNvSpPr>
                <a:spLocks noChangeArrowheads="1"/>
              </p:cNvSpPr>
              <p:nvPr/>
            </p:nvSpPr>
            <p:spPr bwMode="auto">
              <a:xfrm>
                <a:off x="28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0" name="Freeform 190"/>
              <p:cNvSpPr>
                <a:spLocks noEditPoints="1"/>
              </p:cNvSpPr>
              <p:nvPr/>
            </p:nvSpPr>
            <p:spPr bwMode="auto">
              <a:xfrm>
                <a:off x="27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1" name="Rectangle 191"/>
              <p:cNvSpPr>
                <a:spLocks noChangeArrowheads="1"/>
              </p:cNvSpPr>
              <p:nvPr/>
            </p:nvSpPr>
            <p:spPr bwMode="auto">
              <a:xfrm>
                <a:off x="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2" name="Freeform 192"/>
              <p:cNvSpPr>
                <a:spLocks noEditPoints="1"/>
              </p:cNvSpPr>
              <p:nvPr/>
            </p:nvSpPr>
            <p:spPr bwMode="auto">
              <a:xfrm>
                <a:off x="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3" name="Rectangle 193"/>
              <p:cNvSpPr>
                <a:spLocks noChangeArrowheads="1"/>
              </p:cNvSpPr>
              <p:nvPr/>
            </p:nvSpPr>
            <p:spPr bwMode="auto">
              <a:xfrm>
                <a:off x="341"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4" name="Freeform 194"/>
              <p:cNvSpPr>
                <a:spLocks noEditPoints="1"/>
              </p:cNvSpPr>
              <p:nvPr/>
            </p:nvSpPr>
            <p:spPr bwMode="auto">
              <a:xfrm>
                <a:off x="338"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5" name="Rectangle 195"/>
              <p:cNvSpPr>
                <a:spLocks noChangeArrowheads="1"/>
              </p:cNvSpPr>
              <p:nvPr/>
            </p:nvSpPr>
            <p:spPr bwMode="auto">
              <a:xfrm>
                <a:off x="37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6" name="Freeform 196"/>
              <p:cNvSpPr>
                <a:spLocks noEditPoints="1"/>
              </p:cNvSpPr>
              <p:nvPr/>
            </p:nvSpPr>
            <p:spPr bwMode="auto">
              <a:xfrm>
                <a:off x="36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7" name="Freeform 197"/>
              <p:cNvSpPr>
                <a:spLocks/>
              </p:cNvSpPr>
              <p:nvPr/>
            </p:nvSpPr>
            <p:spPr bwMode="auto">
              <a:xfrm>
                <a:off x="366" y="2812"/>
                <a:ext cx="60"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8" name="Freeform 198"/>
              <p:cNvSpPr>
                <a:spLocks noEditPoints="1"/>
              </p:cNvSpPr>
              <p:nvPr/>
            </p:nvSpPr>
            <p:spPr bwMode="auto">
              <a:xfrm>
                <a:off x="358" y="2805"/>
                <a:ext cx="78"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9" name="Freeform 199"/>
              <p:cNvSpPr>
                <a:spLocks/>
              </p:cNvSpPr>
              <p:nvPr/>
            </p:nvSpPr>
            <p:spPr bwMode="auto">
              <a:xfrm>
                <a:off x="450" y="2800"/>
                <a:ext cx="55"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0" name="Freeform 200"/>
              <p:cNvSpPr>
                <a:spLocks noEditPoints="1"/>
              </p:cNvSpPr>
              <p:nvPr/>
            </p:nvSpPr>
            <p:spPr bwMode="auto">
              <a:xfrm>
                <a:off x="441"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4"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1" name="Freeform 201"/>
              <p:cNvSpPr>
                <a:spLocks/>
              </p:cNvSpPr>
              <p:nvPr/>
            </p:nvSpPr>
            <p:spPr bwMode="auto">
              <a:xfrm>
                <a:off x="251" y="3108"/>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2" name="Freeform 202"/>
              <p:cNvSpPr>
                <a:spLocks noEditPoints="1"/>
              </p:cNvSpPr>
              <p:nvPr/>
            </p:nvSpPr>
            <p:spPr bwMode="auto">
              <a:xfrm>
                <a:off x="247" y="3105"/>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3" name="Freeform 203"/>
              <p:cNvSpPr>
                <a:spLocks/>
              </p:cNvSpPr>
              <p:nvPr/>
            </p:nvSpPr>
            <p:spPr bwMode="auto">
              <a:xfrm>
                <a:off x="396" y="3204"/>
                <a:ext cx="30" cy="31"/>
              </a:xfrm>
              <a:custGeom>
                <a:avLst/>
                <a:gdLst/>
                <a:ahLst/>
                <a:cxnLst>
                  <a:cxn ang="0">
                    <a:pos x="0" y="12"/>
                  </a:cxn>
                  <a:cxn ang="0">
                    <a:pos x="15" y="0"/>
                  </a:cxn>
                  <a:cxn ang="0">
                    <a:pos x="30" y="12"/>
                  </a:cxn>
                  <a:cxn ang="0">
                    <a:pos x="25" y="31"/>
                  </a:cxn>
                  <a:cxn ang="0">
                    <a:pos x="6" y="31"/>
                  </a:cxn>
                  <a:cxn ang="0">
                    <a:pos x="0" y="12"/>
                  </a:cxn>
                </a:cxnLst>
                <a:rect l="0" t="0" r="r" b="b"/>
                <a:pathLst>
                  <a:path w="30" h="31">
                    <a:moveTo>
                      <a:pt x="0" y="12"/>
                    </a:moveTo>
                    <a:lnTo>
                      <a:pt x="15" y="0"/>
                    </a:lnTo>
                    <a:lnTo>
                      <a:pt x="30" y="12"/>
                    </a:lnTo>
                    <a:lnTo>
                      <a:pt x="25"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4" name="Freeform 204"/>
              <p:cNvSpPr>
                <a:spLocks noEditPoints="1"/>
              </p:cNvSpPr>
              <p:nvPr/>
            </p:nvSpPr>
            <p:spPr bwMode="auto">
              <a:xfrm>
                <a:off x="393" y="3201"/>
                <a:ext cx="37"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06" name="Freeform 206"/>
            <p:cNvSpPr>
              <a:spLocks/>
            </p:cNvSpPr>
            <p:nvPr/>
          </p:nvSpPr>
          <p:spPr bwMode="auto">
            <a:xfrm>
              <a:off x="929" y="3156"/>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7" name="Freeform 207"/>
            <p:cNvSpPr>
              <a:spLocks noEditPoints="1"/>
            </p:cNvSpPr>
            <p:nvPr/>
          </p:nvSpPr>
          <p:spPr bwMode="auto">
            <a:xfrm>
              <a:off x="926" y="3153"/>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8" name="Freeform 208"/>
            <p:cNvSpPr>
              <a:spLocks/>
            </p:cNvSpPr>
            <p:nvPr/>
          </p:nvSpPr>
          <p:spPr bwMode="auto">
            <a:xfrm>
              <a:off x="1317" y="3156"/>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9" name="Freeform 209"/>
            <p:cNvSpPr>
              <a:spLocks noEditPoints="1"/>
            </p:cNvSpPr>
            <p:nvPr/>
          </p:nvSpPr>
          <p:spPr bwMode="auto">
            <a:xfrm>
              <a:off x="1314" y="3153"/>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0" name="Freeform 210"/>
            <p:cNvSpPr>
              <a:spLocks/>
            </p:cNvSpPr>
            <p:nvPr/>
          </p:nvSpPr>
          <p:spPr bwMode="auto">
            <a:xfrm>
              <a:off x="1171" y="2673"/>
              <a:ext cx="31" cy="30"/>
            </a:xfrm>
            <a:custGeom>
              <a:avLst/>
              <a:gdLst/>
              <a:ahLst/>
              <a:cxnLst>
                <a:cxn ang="0">
                  <a:pos x="0" y="11"/>
                </a:cxn>
                <a:cxn ang="0">
                  <a:pos x="15" y="0"/>
                </a:cxn>
                <a:cxn ang="0">
                  <a:pos x="31" y="11"/>
                </a:cxn>
                <a:cxn ang="0">
                  <a:pos x="25" y="30"/>
                </a:cxn>
                <a:cxn ang="0">
                  <a:pos x="6" y="30"/>
                </a:cxn>
                <a:cxn ang="0">
                  <a:pos x="0" y="11"/>
                </a:cxn>
              </a:cxnLst>
              <a:rect l="0" t="0" r="r" b="b"/>
              <a:pathLst>
                <a:path w="31" h="30">
                  <a:moveTo>
                    <a:pt x="0" y="11"/>
                  </a:moveTo>
                  <a:lnTo>
                    <a:pt x="15" y="0"/>
                  </a:lnTo>
                  <a:lnTo>
                    <a:pt x="31"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1" name="Freeform 211"/>
            <p:cNvSpPr>
              <a:spLocks noEditPoints="1"/>
            </p:cNvSpPr>
            <p:nvPr/>
          </p:nvSpPr>
          <p:spPr bwMode="auto">
            <a:xfrm>
              <a:off x="1168"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2" name="Freeform 212"/>
            <p:cNvSpPr>
              <a:spLocks/>
            </p:cNvSpPr>
            <p:nvPr/>
          </p:nvSpPr>
          <p:spPr bwMode="auto">
            <a:xfrm>
              <a:off x="977" y="2721"/>
              <a:ext cx="31" cy="30"/>
            </a:xfrm>
            <a:custGeom>
              <a:avLst/>
              <a:gdLst/>
              <a:ahLst/>
              <a:cxnLst>
                <a:cxn ang="0">
                  <a:pos x="0" y="12"/>
                </a:cxn>
                <a:cxn ang="0">
                  <a:pos x="16" y="0"/>
                </a:cxn>
                <a:cxn ang="0">
                  <a:pos x="31" y="12"/>
                </a:cxn>
                <a:cxn ang="0">
                  <a:pos x="25" y="30"/>
                </a:cxn>
                <a:cxn ang="0">
                  <a:pos x="7" y="30"/>
                </a:cxn>
                <a:cxn ang="0">
                  <a:pos x="0" y="12"/>
                </a:cxn>
              </a:cxnLst>
              <a:rect l="0" t="0" r="r" b="b"/>
              <a:pathLst>
                <a:path w="31" h="30">
                  <a:moveTo>
                    <a:pt x="0" y="12"/>
                  </a:moveTo>
                  <a:lnTo>
                    <a:pt x="16" y="0"/>
                  </a:lnTo>
                  <a:lnTo>
                    <a:pt x="31" y="12"/>
                  </a:lnTo>
                  <a:lnTo>
                    <a:pt x="25" y="30"/>
                  </a:lnTo>
                  <a:lnTo>
                    <a:pt x="7"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3" name="Freeform 213"/>
            <p:cNvSpPr>
              <a:spLocks noEditPoints="1"/>
            </p:cNvSpPr>
            <p:nvPr/>
          </p:nvSpPr>
          <p:spPr bwMode="auto">
            <a:xfrm>
              <a:off x="974"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4" name="Freeform 214"/>
            <p:cNvSpPr>
              <a:spLocks/>
            </p:cNvSpPr>
            <p:nvPr/>
          </p:nvSpPr>
          <p:spPr bwMode="auto">
            <a:xfrm>
              <a:off x="832"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5" name="Freeform 215"/>
            <p:cNvSpPr>
              <a:spLocks noEditPoints="1"/>
            </p:cNvSpPr>
            <p:nvPr/>
          </p:nvSpPr>
          <p:spPr bwMode="auto">
            <a:xfrm>
              <a:off x="829"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6" name="Freeform 216"/>
            <p:cNvSpPr>
              <a:spLocks/>
            </p:cNvSpPr>
            <p:nvPr/>
          </p:nvSpPr>
          <p:spPr bwMode="auto">
            <a:xfrm>
              <a:off x="687" y="2673"/>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7" name="Freeform 217"/>
            <p:cNvSpPr>
              <a:spLocks noEditPoints="1"/>
            </p:cNvSpPr>
            <p:nvPr/>
          </p:nvSpPr>
          <p:spPr bwMode="auto">
            <a:xfrm>
              <a:off x="684" y="2670"/>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8" name="Freeform 218"/>
            <p:cNvSpPr>
              <a:spLocks/>
            </p:cNvSpPr>
            <p:nvPr/>
          </p:nvSpPr>
          <p:spPr bwMode="auto">
            <a:xfrm>
              <a:off x="590" y="2721"/>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9" name="Freeform 219"/>
            <p:cNvSpPr>
              <a:spLocks noEditPoints="1"/>
            </p:cNvSpPr>
            <p:nvPr/>
          </p:nvSpPr>
          <p:spPr bwMode="auto">
            <a:xfrm>
              <a:off x="587" y="2718"/>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0" name="Freeform 220"/>
            <p:cNvSpPr>
              <a:spLocks/>
            </p:cNvSpPr>
            <p:nvPr/>
          </p:nvSpPr>
          <p:spPr bwMode="auto">
            <a:xfrm>
              <a:off x="299"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1" name="Freeform 221"/>
            <p:cNvSpPr>
              <a:spLocks noEditPoints="1"/>
            </p:cNvSpPr>
            <p:nvPr/>
          </p:nvSpPr>
          <p:spPr bwMode="auto">
            <a:xfrm>
              <a:off x="296"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2" name="Freeform 222"/>
            <p:cNvSpPr>
              <a:spLocks/>
            </p:cNvSpPr>
            <p:nvPr/>
          </p:nvSpPr>
          <p:spPr bwMode="auto">
            <a:xfrm>
              <a:off x="202" y="2673"/>
              <a:ext cx="30" cy="30"/>
            </a:xfrm>
            <a:custGeom>
              <a:avLst/>
              <a:gdLst/>
              <a:ahLst/>
              <a:cxnLst>
                <a:cxn ang="0">
                  <a:pos x="0" y="11"/>
                </a:cxn>
                <a:cxn ang="0">
                  <a:pos x="15" y="0"/>
                </a:cxn>
                <a:cxn ang="0">
                  <a:pos x="30" y="11"/>
                </a:cxn>
                <a:cxn ang="0">
                  <a:pos x="25" y="30"/>
                </a:cxn>
                <a:cxn ang="0">
                  <a:pos x="6" y="30"/>
                </a:cxn>
                <a:cxn ang="0">
                  <a:pos x="0" y="11"/>
                </a:cxn>
              </a:cxnLst>
              <a:rect l="0" t="0" r="r" b="b"/>
              <a:pathLst>
                <a:path w="30" h="30">
                  <a:moveTo>
                    <a:pt x="0" y="11"/>
                  </a:moveTo>
                  <a:lnTo>
                    <a:pt x="15" y="0"/>
                  </a:lnTo>
                  <a:lnTo>
                    <a:pt x="30"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3" name="Freeform 223"/>
            <p:cNvSpPr>
              <a:spLocks noEditPoints="1"/>
            </p:cNvSpPr>
            <p:nvPr/>
          </p:nvSpPr>
          <p:spPr bwMode="auto">
            <a:xfrm>
              <a:off x="199"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4" name="Freeform 224"/>
            <p:cNvSpPr>
              <a:spLocks/>
            </p:cNvSpPr>
            <p:nvPr/>
          </p:nvSpPr>
          <p:spPr bwMode="auto">
            <a:xfrm>
              <a:off x="54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5" name="Freeform 225"/>
            <p:cNvSpPr>
              <a:spLocks noEditPoints="1"/>
            </p:cNvSpPr>
            <p:nvPr/>
          </p:nvSpPr>
          <p:spPr bwMode="auto">
            <a:xfrm>
              <a:off x="54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6" name="Freeform 226"/>
            <p:cNvSpPr>
              <a:spLocks/>
            </p:cNvSpPr>
            <p:nvPr/>
          </p:nvSpPr>
          <p:spPr bwMode="auto">
            <a:xfrm>
              <a:off x="641" y="330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7" name="Freeform 227"/>
            <p:cNvSpPr>
              <a:spLocks noEditPoints="1"/>
            </p:cNvSpPr>
            <p:nvPr/>
          </p:nvSpPr>
          <p:spPr bwMode="auto">
            <a:xfrm>
              <a:off x="639" y="330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8" name="Freeform 228"/>
            <p:cNvSpPr>
              <a:spLocks/>
            </p:cNvSpPr>
            <p:nvPr/>
          </p:nvSpPr>
          <p:spPr bwMode="auto">
            <a:xfrm>
              <a:off x="883" y="3301"/>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9" name="Freeform 229"/>
            <p:cNvSpPr>
              <a:spLocks noEditPoints="1"/>
            </p:cNvSpPr>
            <p:nvPr/>
          </p:nvSpPr>
          <p:spPr bwMode="auto">
            <a:xfrm>
              <a:off x="882" y="3301"/>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0" name="Freeform 230"/>
            <p:cNvSpPr>
              <a:spLocks/>
            </p:cNvSpPr>
            <p:nvPr/>
          </p:nvSpPr>
          <p:spPr bwMode="auto">
            <a:xfrm>
              <a:off x="117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1" name="Freeform 231"/>
            <p:cNvSpPr>
              <a:spLocks noEditPoints="1"/>
            </p:cNvSpPr>
            <p:nvPr/>
          </p:nvSpPr>
          <p:spPr bwMode="auto">
            <a:xfrm>
              <a:off x="117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2" name="Freeform 232"/>
            <p:cNvSpPr>
              <a:spLocks/>
            </p:cNvSpPr>
            <p:nvPr/>
          </p:nvSpPr>
          <p:spPr bwMode="auto">
            <a:xfrm>
              <a:off x="1416" y="3156"/>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3" name="Freeform 233"/>
            <p:cNvSpPr>
              <a:spLocks noEditPoints="1"/>
            </p:cNvSpPr>
            <p:nvPr/>
          </p:nvSpPr>
          <p:spPr bwMode="auto">
            <a:xfrm>
              <a:off x="1415" y="3156"/>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4" name="Freeform 234"/>
            <p:cNvSpPr>
              <a:spLocks/>
            </p:cNvSpPr>
            <p:nvPr/>
          </p:nvSpPr>
          <p:spPr bwMode="auto">
            <a:xfrm>
              <a:off x="1271" y="272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5" name="Freeform 235"/>
            <p:cNvSpPr>
              <a:spLocks noEditPoints="1"/>
            </p:cNvSpPr>
            <p:nvPr/>
          </p:nvSpPr>
          <p:spPr bwMode="auto">
            <a:xfrm>
              <a:off x="1269" y="272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6" name="Freeform 236"/>
            <p:cNvSpPr>
              <a:spLocks/>
            </p:cNvSpPr>
            <p:nvPr/>
          </p:nvSpPr>
          <p:spPr bwMode="auto">
            <a:xfrm>
              <a:off x="1077" y="2673"/>
              <a:ext cx="38" cy="50"/>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7" name="Freeform 237"/>
            <p:cNvSpPr>
              <a:spLocks noEditPoints="1"/>
            </p:cNvSpPr>
            <p:nvPr/>
          </p:nvSpPr>
          <p:spPr bwMode="auto">
            <a:xfrm>
              <a:off x="1076" y="2673"/>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8" name="Freeform 238"/>
            <p:cNvSpPr>
              <a:spLocks/>
            </p:cNvSpPr>
            <p:nvPr/>
          </p:nvSpPr>
          <p:spPr bwMode="auto">
            <a:xfrm>
              <a:off x="786"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9" name="Freeform 239"/>
            <p:cNvSpPr>
              <a:spLocks noEditPoints="1"/>
            </p:cNvSpPr>
            <p:nvPr/>
          </p:nvSpPr>
          <p:spPr bwMode="auto">
            <a:xfrm>
              <a:off x="785"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0" name="Freeform 240"/>
            <p:cNvSpPr>
              <a:spLocks/>
            </p:cNvSpPr>
            <p:nvPr/>
          </p:nvSpPr>
          <p:spPr bwMode="auto">
            <a:xfrm>
              <a:off x="350"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1" name="Freeform 241"/>
            <p:cNvSpPr>
              <a:spLocks noEditPoints="1"/>
            </p:cNvSpPr>
            <p:nvPr/>
          </p:nvSpPr>
          <p:spPr bwMode="auto">
            <a:xfrm>
              <a:off x="349"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2" name="Rectangle 242"/>
            <p:cNvSpPr>
              <a:spLocks noChangeArrowheads="1"/>
            </p:cNvSpPr>
            <p:nvPr/>
          </p:nvSpPr>
          <p:spPr bwMode="auto">
            <a:xfrm>
              <a:off x="444" y="2721"/>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3" name="Freeform 243"/>
            <p:cNvSpPr>
              <a:spLocks noEditPoints="1"/>
            </p:cNvSpPr>
            <p:nvPr/>
          </p:nvSpPr>
          <p:spPr bwMode="auto">
            <a:xfrm>
              <a:off x="441" y="2718"/>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4" name="Rectangle 244"/>
            <p:cNvSpPr>
              <a:spLocks noChangeArrowheads="1"/>
            </p:cNvSpPr>
            <p:nvPr/>
          </p:nvSpPr>
          <p:spPr bwMode="auto">
            <a:xfrm>
              <a:off x="638" y="2624"/>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5" name="Freeform 245"/>
            <p:cNvSpPr>
              <a:spLocks noEditPoints="1"/>
            </p:cNvSpPr>
            <p:nvPr/>
          </p:nvSpPr>
          <p:spPr bwMode="auto">
            <a:xfrm>
              <a:off x="635" y="2621"/>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6" name="Rectangle 246"/>
            <p:cNvSpPr>
              <a:spLocks noChangeArrowheads="1"/>
            </p:cNvSpPr>
            <p:nvPr/>
          </p:nvSpPr>
          <p:spPr bwMode="auto">
            <a:xfrm>
              <a:off x="1026" y="2624"/>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7" name="Freeform 247"/>
            <p:cNvSpPr>
              <a:spLocks noEditPoints="1"/>
            </p:cNvSpPr>
            <p:nvPr/>
          </p:nvSpPr>
          <p:spPr bwMode="auto">
            <a:xfrm>
              <a:off x="1023" y="2621"/>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8" name="Rectangle 248"/>
            <p:cNvSpPr>
              <a:spLocks noChangeArrowheads="1"/>
            </p:cNvSpPr>
            <p:nvPr/>
          </p:nvSpPr>
          <p:spPr bwMode="auto">
            <a:xfrm>
              <a:off x="1220" y="2721"/>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9" name="Freeform 249"/>
            <p:cNvSpPr>
              <a:spLocks noEditPoints="1"/>
            </p:cNvSpPr>
            <p:nvPr/>
          </p:nvSpPr>
          <p:spPr bwMode="auto">
            <a:xfrm>
              <a:off x="1217" y="2718"/>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0" name="Rectangle 250"/>
            <p:cNvSpPr>
              <a:spLocks noChangeArrowheads="1"/>
            </p:cNvSpPr>
            <p:nvPr/>
          </p:nvSpPr>
          <p:spPr bwMode="auto">
            <a:xfrm>
              <a:off x="1123" y="3156"/>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1" name="Freeform 251"/>
            <p:cNvSpPr>
              <a:spLocks noEditPoints="1"/>
            </p:cNvSpPr>
            <p:nvPr/>
          </p:nvSpPr>
          <p:spPr bwMode="auto">
            <a:xfrm>
              <a:off x="1120" y="3153"/>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2" name="Rectangle 252"/>
            <p:cNvSpPr>
              <a:spLocks noChangeArrowheads="1"/>
            </p:cNvSpPr>
            <p:nvPr/>
          </p:nvSpPr>
          <p:spPr bwMode="auto">
            <a:xfrm>
              <a:off x="784" y="3204"/>
              <a:ext cx="30"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3" name="Freeform 253"/>
            <p:cNvSpPr>
              <a:spLocks noEditPoints="1"/>
            </p:cNvSpPr>
            <p:nvPr/>
          </p:nvSpPr>
          <p:spPr bwMode="auto">
            <a:xfrm>
              <a:off x="781" y="3201"/>
              <a:ext cx="36" cy="37"/>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4" name="Rectangle 254"/>
            <p:cNvSpPr>
              <a:spLocks noChangeArrowheads="1"/>
            </p:cNvSpPr>
            <p:nvPr/>
          </p:nvSpPr>
          <p:spPr bwMode="auto">
            <a:xfrm>
              <a:off x="426" y="2908"/>
              <a:ext cx="24"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5" name="Freeform 255"/>
            <p:cNvSpPr>
              <a:spLocks noEditPoints="1"/>
            </p:cNvSpPr>
            <p:nvPr/>
          </p:nvSpPr>
          <p:spPr bwMode="auto">
            <a:xfrm>
              <a:off x="423" y="2905"/>
              <a:ext cx="30" cy="37"/>
            </a:xfrm>
            <a:custGeom>
              <a:avLst/>
              <a:gdLst/>
              <a:ahLst/>
              <a:cxnLst>
                <a:cxn ang="0">
                  <a:pos x="0" y="8"/>
                </a:cxn>
                <a:cxn ang="0">
                  <a:pos x="8" y="0"/>
                </a:cxn>
                <a:cxn ang="0">
                  <a:pos x="72" y="0"/>
                </a:cxn>
                <a:cxn ang="0">
                  <a:pos x="80" y="8"/>
                </a:cxn>
                <a:cxn ang="0">
                  <a:pos x="80" y="88"/>
                </a:cxn>
                <a:cxn ang="0">
                  <a:pos x="72" y="96"/>
                </a:cxn>
                <a:cxn ang="0">
                  <a:pos x="8" y="96"/>
                </a:cxn>
                <a:cxn ang="0">
                  <a:pos x="0" y="88"/>
                </a:cxn>
                <a:cxn ang="0">
                  <a:pos x="0" y="8"/>
                </a:cxn>
                <a:cxn ang="0">
                  <a:pos x="16" y="88"/>
                </a:cxn>
                <a:cxn ang="0">
                  <a:pos x="8" y="80"/>
                </a:cxn>
                <a:cxn ang="0">
                  <a:pos x="72" y="80"/>
                </a:cxn>
                <a:cxn ang="0">
                  <a:pos x="64" y="88"/>
                </a:cxn>
                <a:cxn ang="0">
                  <a:pos x="64" y="8"/>
                </a:cxn>
                <a:cxn ang="0">
                  <a:pos x="72" y="16"/>
                </a:cxn>
                <a:cxn ang="0">
                  <a:pos x="8" y="16"/>
                </a:cxn>
                <a:cxn ang="0">
                  <a:pos x="16" y="8"/>
                </a:cxn>
                <a:cxn ang="0">
                  <a:pos x="16" y="88"/>
                </a:cxn>
              </a:cxnLst>
              <a:rect l="0" t="0" r="r" b="b"/>
              <a:pathLst>
                <a:path w="80" h="96">
                  <a:moveTo>
                    <a:pt x="0" y="8"/>
                  </a:moveTo>
                  <a:cubicBezTo>
                    <a:pt x="0" y="4"/>
                    <a:pt x="4" y="0"/>
                    <a:pt x="8" y="0"/>
                  </a:cubicBezTo>
                  <a:lnTo>
                    <a:pt x="72" y="0"/>
                  </a:lnTo>
                  <a:cubicBezTo>
                    <a:pt x="77" y="0"/>
                    <a:pt x="80" y="4"/>
                    <a:pt x="80" y="8"/>
                  </a:cubicBezTo>
                  <a:lnTo>
                    <a:pt x="80" y="88"/>
                  </a:lnTo>
                  <a:cubicBezTo>
                    <a:pt x="80" y="93"/>
                    <a:pt x="77" y="96"/>
                    <a:pt x="72" y="96"/>
                  </a:cubicBezTo>
                  <a:lnTo>
                    <a:pt x="8" y="96"/>
                  </a:lnTo>
                  <a:cubicBezTo>
                    <a:pt x="4" y="96"/>
                    <a:pt x="0" y="93"/>
                    <a:pt x="0" y="88"/>
                  </a:cubicBezTo>
                  <a:lnTo>
                    <a:pt x="0" y="8"/>
                  </a:lnTo>
                  <a:close/>
                  <a:moveTo>
                    <a:pt x="16" y="88"/>
                  </a:moveTo>
                  <a:lnTo>
                    <a:pt x="8" y="80"/>
                  </a:lnTo>
                  <a:lnTo>
                    <a:pt x="72" y="80"/>
                  </a:lnTo>
                  <a:lnTo>
                    <a:pt x="64" y="88"/>
                  </a:lnTo>
                  <a:lnTo>
                    <a:pt x="64" y="8"/>
                  </a:lnTo>
                  <a:lnTo>
                    <a:pt x="72"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6" name="Freeform 256"/>
            <p:cNvSpPr>
              <a:spLocks/>
            </p:cNvSpPr>
            <p:nvPr/>
          </p:nvSpPr>
          <p:spPr bwMode="auto">
            <a:xfrm>
              <a:off x="687" y="2908"/>
              <a:ext cx="30" cy="31"/>
            </a:xfrm>
            <a:custGeom>
              <a:avLst/>
              <a:gdLst/>
              <a:ahLst/>
              <a:cxnLst>
                <a:cxn ang="0">
                  <a:pos x="0" y="12"/>
                </a:cxn>
                <a:cxn ang="0">
                  <a:pos x="15" y="0"/>
                </a:cxn>
                <a:cxn ang="0">
                  <a:pos x="30" y="12"/>
                </a:cxn>
                <a:cxn ang="0">
                  <a:pos x="24" y="31"/>
                </a:cxn>
                <a:cxn ang="0">
                  <a:pos x="6" y="31"/>
                </a:cxn>
                <a:cxn ang="0">
                  <a:pos x="0" y="12"/>
                </a:cxn>
              </a:cxnLst>
              <a:rect l="0" t="0" r="r" b="b"/>
              <a:pathLst>
                <a:path w="30" h="31">
                  <a:moveTo>
                    <a:pt x="0" y="12"/>
                  </a:moveTo>
                  <a:lnTo>
                    <a:pt x="15" y="0"/>
                  </a:lnTo>
                  <a:lnTo>
                    <a:pt x="30" y="12"/>
                  </a:lnTo>
                  <a:lnTo>
                    <a:pt x="24"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7" name="Freeform 257"/>
            <p:cNvSpPr>
              <a:spLocks noEditPoints="1"/>
            </p:cNvSpPr>
            <p:nvPr/>
          </p:nvSpPr>
          <p:spPr bwMode="auto">
            <a:xfrm>
              <a:off x="684" y="2905"/>
              <a:ext cx="36"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8" name="Freeform 258"/>
            <p:cNvSpPr>
              <a:spLocks/>
            </p:cNvSpPr>
            <p:nvPr/>
          </p:nvSpPr>
          <p:spPr bwMode="auto">
            <a:xfrm>
              <a:off x="1216" y="2935"/>
              <a:ext cx="38" cy="50"/>
            </a:xfrm>
            <a:custGeom>
              <a:avLst/>
              <a:gdLst/>
              <a:ahLst/>
              <a:cxnLst>
                <a:cxn ang="0">
                  <a:pos x="84" y="84"/>
                </a:cxn>
                <a:cxn ang="0">
                  <a:pos x="80" y="10"/>
                </a:cxn>
                <a:cxn ang="0">
                  <a:pos x="80" y="10"/>
                </a:cxn>
                <a:cxn ang="0">
                  <a:pos x="80" y="10"/>
                </a:cxn>
                <a:cxn ang="0">
                  <a:pos x="16" y="49"/>
                </a:cxn>
                <a:cxn ang="0">
                  <a:pos x="16" y="49"/>
                </a:cxn>
                <a:cxn ang="0">
                  <a:pos x="21" y="123"/>
                </a:cxn>
                <a:cxn ang="0">
                  <a:pos x="21" y="123"/>
                </a:cxn>
                <a:cxn ang="0">
                  <a:pos x="21" y="123"/>
                </a:cxn>
                <a:cxn ang="0">
                  <a:pos x="84" y="84"/>
                </a:cxn>
              </a:cxnLst>
              <a:rect l="0" t="0" r="r" b="b"/>
              <a:pathLst>
                <a:path w="100" h="133">
                  <a:moveTo>
                    <a:pt x="84" y="84"/>
                  </a:moveTo>
                  <a:cubicBezTo>
                    <a:pt x="100" y="53"/>
                    <a:pt x="98" y="19"/>
                    <a:pt x="80" y="10"/>
                  </a:cubicBezTo>
                  <a:cubicBezTo>
                    <a:pt x="80" y="10"/>
                    <a:pt x="80" y="10"/>
                    <a:pt x="80" y="10"/>
                  </a:cubicBezTo>
                  <a:lnTo>
                    <a:pt x="80" y="10"/>
                  </a:lnTo>
                  <a:cubicBezTo>
                    <a:pt x="61" y="0"/>
                    <a:pt x="32" y="17"/>
                    <a:pt x="16" y="49"/>
                  </a:cubicBezTo>
                  <a:lnTo>
                    <a:pt x="16" y="49"/>
                  </a:lnTo>
                  <a:cubicBezTo>
                    <a:pt x="0" y="80"/>
                    <a:pt x="2" y="113"/>
                    <a:pt x="21" y="123"/>
                  </a:cubicBezTo>
                  <a:cubicBezTo>
                    <a:pt x="21" y="123"/>
                    <a:pt x="21" y="123"/>
                    <a:pt x="21" y="123"/>
                  </a:cubicBezTo>
                  <a:lnTo>
                    <a:pt x="21" y="123"/>
                  </a:lnTo>
                  <a:cubicBezTo>
                    <a:pt x="39" y="133"/>
                    <a:pt x="68" y="115"/>
                    <a:pt x="84" y="84"/>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9" name="Freeform 259"/>
            <p:cNvSpPr>
              <a:spLocks noEditPoints="1"/>
            </p:cNvSpPr>
            <p:nvPr/>
          </p:nvSpPr>
          <p:spPr bwMode="auto">
            <a:xfrm>
              <a:off x="1215" y="2934"/>
              <a:ext cx="40" cy="51"/>
            </a:xfrm>
            <a:custGeom>
              <a:avLst/>
              <a:gdLst/>
              <a:ahLst/>
              <a:cxnLst>
                <a:cxn ang="0">
                  <a:pos x="80" y="83"/>
                </a:cxn>
                <a:cxn ang="0">
                  <a:pos x="88" y="62"/>
                </a:cxn>
                <a:cxn ang="0">
                  <a:pos x="91" y="43"/>
                </a:cxn>
                <a:cxn ang="0">
                  <a:pos x="88" y="28"/>
                </a:cxn>
                <a:cxn ang="0">
                  <a:pos x="82" y="19"/>
                </a:cxn>
                <a:cxn ang="0">
                  <a:pos x="71" y="16"/>
                </a:cxn>
                <a:cxn ang="0">
                  <a:pos x="56" y="22"/>
                </a:cxn>
                <a:cxn ang="0">
                  <a:pos x="40" y="34"/>
                </a:cxn>
                <a:cxn ang="0">
                  <a:pos x="27" y="53"/>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8"/>
                </a:cxn>
                <a:cxn ang="0">
                  <a:pos x="27" y="25"/>
                </a:cxn>
                <a:cxn ang="0">
                  <a:pos x="45" y="9"/>
                </a:cxn>
                <a:cxn ang="0">
                  <a:pos x="64" y="1"/>
                </a:cxn>
                <a:cxn ang="0">
                  <a:pos x="85" y="4"/>
                </a:cxn>
                <a:cxn ang="0">
                  <a:pos x="99" y="17"/>
                </a:cxn>
                <a:cxn ang="0">
                  <a:pos x="106" y="38"/>
                </a:cxn>
                <a:cxn ang="0">
                  <a:pos x="104" y="63"/>
                </a:cxn>
                <a:cxn ang="0">
                  <a:pos x="95" y="88"/>
                </a:cxn>
                <a:cxn ang="0">
                  <a:pos x="80" y="111"/>
                </a:cxn>
              </a:cxnLst>
              <a:rect l="0" t="0" r="r" b="b"/>
              <a:pathLst>
                <a:path w="107" h="135">
                  <a:moveTo>
                    <a:pt x="81" y="81"/>
                  </a:moveTo>
                  <a:lnTo>
                    <a:pt x="80" y="83"/>
                  </a:lnTo>
                  <a:lnTo>
                    <a:pt x="89" y="60"/>
                  </a:lnTo>
                  <a:lnTo>
                    <a:pt x="88" y="62"/>
                  </a:lnTo>
                  <a:lnTo>
                    <a:pt x="90" y="40"/>
                  </a:lnTo>
                  <a:lnTo>
                    <a:pt x="91" y="43"/>
                  </a:lnTo>
                  <a:lnTo>
                    <a:pt x="86" y="25"/>
                  </a:lnTo>
                  <a:lnTo>
                    <a:pt x="88" y="28"/>
                  </a:lnTo>
                  <a:lnTo>
                    <a:pt x="78" y="17"/>
                  </a:lnTo>
                  <a:lnTo>
                    <a:pt x="82" y="19"/>
                  </a:lnTo>
                  <a:lnTo>
                    <a:pt x="66" y="16"/>
                  </a:lnTo>
                  <a:lnTo>
                    <a:pt x="71" y="16"/>
                  </a:lnTo>
                  <a:lnTo>
                    <a:pt x="54" y="23"/>
                  </a:lnTo>
                  <a:lnTo>
                    <a:pt x="56" y="22"/>
                  </a:lnTo>
                  <a:lnTo>
                    <a:pt x="39" y="36"/>
                  </a:lnTo>
                  <a:lnTo>
                    <a:pt x="40" y="34"/>
                  </a:lnTo>
                  <a:lnTo>
                    <a:pt x="26" y="55"/>
                  </a:lnTo>
                  <a:lnTo>
                    <a:pt x="27" y="53"/>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8"/>
                  </a:lnTo>
                  <a:cubicBezTo>
                    <a:pt x="12" y="47"/>
                    <a:pt x="12" y="47"/>
                    <a:pt x="13" y="46"/>
                  </a:cubicBezTo>
                  <a:lnTo>
                    <a:pt x="27" y="25"/>
                  </a:lnTo>
                  <a:cubicBezTo>
                    <a:pt x="27" y="24"/>
                    <a:pt x="28" y="24"/>
                    <a:pt x="28" y="23"/>
                  </a:cubicBezTo>
                  <a:lnTo>
                    <a:pt x="45" y="9"/>
                  </a:lnTo>
                  <a:cubicBezTo>
                    <a:pt x="46" y="9"/>
                    <a:pt x="47" y="8"/>
                    <a:pt x="47" y="8"/>
                  </a:cubicBezTo>
                  <a:lnTo>
                    <a:pt x="64" y="1"/>
                  </a:lnTo>
                  <a:cubicBezTo>
                    <a:pt x="66" y="0"/>
                    <a:pt x="67" y="0"/>
                    <a:pt x="69" y="1"/>
                  </a:cubicBezTo>
                  <a:lnTo>
                    <a:pt x="85" y="4"/>
                  </a:lnTo>
                  <a:cubicBezTo>
                    <a:pt x="87" y="4"/>
                    <a:pt x="88" y="5"/>
                    <a:pt x="89" y="6"/>
                  </a:cubicBezTo>
                  <a:lnTo>
                    <a:pt x="99" y="17"/>
                  </a:lnTo>
                  <a:cubicBezTo>
                    <a:pt x="100" y="18"/>
                    <a:pt x="101" y="19"/>
                    <a:pt x="101" y="20"/>
                  </a:cubicBezTo>
                  <a:lnTo>
                    <a:pt x="106" y="38"/>
                  </a:lnTo>
                  <a:cubicBezTo>
                    <a:pt x="106" y="39"/>
                    <a:pt x="107" y="40"/>
                    <a:pt x="106" y="41"/>
                  </a:cubicBezTo>
                  <a:lnTo>
                    <a:pt x="104" y="63"/>
                  </a:lnTo>
                  <a:cubicBezTo>
                    <a:pt x="104" y="64"/>
                    <a:pt x="104" y="65"/>
                    <a:pt x="104" y="65"/>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0" name="Freeform 260"/>
            <p:cNvSpPr>
              <a:spLocks noEditPoints="1"/>
            </p:cNvSpPr>
            <p:nvPr/>
          </p:nvSpPr>
          <p:spPr bwMode="auto">
            <a:xfrm>
              <a:off x="409" y="2757"/>
              <a:ext cx="29" cy="68"/>
            </a:xfrm>
            <a:custGeom>
              <a:avLst/>
              <a:gdLst/>
              <a:ahLst/>
              <a:cxnLst>
                <a:cxn ang="0">
                  <a:pos x="60" y="179"/>
                </a:cxn>
                <a:cxn ang="0">
                  <a:pos x="37" y="118"/>
                </a:cxn>
                <a:cxn ang="0">
                  <a:pos x="37" y="117"/>
                </a:cxn>
                <a:cxn ang="0">
                  <a:pos x="31" y="89"/>
                </a:cxn>
                <a:cxn ang="0">
                  <a:pos x="31" y="85"/>
                </a:cxn>
                <a:cxn ang="0">
                  <a:pos x="40" y="55"/>
                </a:cxn>
                <a:cxn ang="0">
                  <a:pos x="55" y="59"/>
                </a:cxn>
                <a:cxn ang="0">
                  <a:pos x="46" y="90"/>
                </a:cxn>
                <a:cxn ang="0">
                  <a:pos x="46" y="86"/>
                </a:cxn>
                <a:cxn ang="0">
                  <a:pos x="52" y="114"/>
                </a:cxn>
                <a:cxn ang="0">
                  <a:pos x="52" y="113"/>
                </a:cxn>
                <a:cxn ang="0">
                  <a:pos x="75" y="174"/>
                </a:cxn>
                <a:cxn ang="0">
                  <a:pos x="60" y="179"/>
                </a:cxn>
                <a:cxn ang="0">
                  <a:pos x="0" y="56"/>
                </a:cxn>
                <a:cxn ang="0">
                  <a:pos x="77" y="0"/>
                </a:cxn>
                <a:cxn ang="0">
                  <a:pos x="75" y="96"/>
                </a:cxn>
                <a:cxn ang="0">
                  <a:pos x="0" y="56"/>
                </a:cxn>
              </a:cxnLst>
              <a:rect l="0" t="0" r="r" b="b"/>
              <a:pathLst>
                <a:path w="77" h="179">
                  <a:moveTo>
                    <a:pt x="60" y="179"/>
                  </a:moveTo>
                  <a:lnTo>
                    <a:pt x="37" y="118"/>
                  </a:lnTo>
                  <a:cubicBezTo>
                    <a:pt x="37" y="118"/>
                    <a:pt x="37" y="118"/>
                    <a:pt x="37" y="117"/>
                  </a:cubicBezTo>
                  <a:lnTo>
                    <a:pt x="31" y="89"/>
                  </a:lnTo>
                  <a:cubicBezTo>
                    <a:pt x="30" y="88"/>
                    <a:pt x="30" y="86"/>
                    <a:pt x="31" y="85"/>
                  </a:cubicBezTo>
                  <a:lnTo>
                    <a:pt x="40" y="55"/>
                  </a:lnTo>
                  <a:lnTo>
                    <a:pt x="55" y="59"/>
                  </a:lnTo>
                  <a:lnTo>
                    <a:pt x="46" y="90"/>
                  </a:lnTo>
                  <a:lnTo>
                    <a:pt x="46" y="86"/>
                  </a:lnTo>
                  <a:lnTo>
                    <a:pt x="52" y="114"/>
                  </a:lnTo>
                  <a:lnTo>
                    <a:pt x="52" y="113"/>
                  </a:lnTo>
                  <a:lnTo>
                    <a:pt x="75" y="174"/>
                  </a:lnTo>
                  <a:lnTo>
                    <a:pt x="60" y="179"/>
                  </a:lnTo>
                  <a:close/>
                  <a:moveTo>
                    <a:pt x="0" y="56"/>
                  </a:moveTo>
                  <a:lnTo>
                    <a:pt x="77" y="0"/>
                  </a:lnTo>
                  <a:lnTo>
                    <a:pt x="75" y="96"/>
                  </a:lnTo>
                  <a:lnTo>
                    <a:pt x="0" y="5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1" name="Freeform 261"/>
            <p:cNvSpPr>
              <a:spLocks noEditPoints="1"/>
            </p:cNvSpPr>
            <p:nvPr/>
          </p:nvSpPr>
          <p:spPr bwMode="auto">
            <a:xfrm>
              <a:off x="631" y="2742"/>
              <a:ext cx="93" cy="88"/>
            </a:xfrm>
            <a:custGeom>
              <a:avLst/>
              <a:gdLst/>
              <a:ahLst/>
              <a:cxnLst>
                <a:cxn ang="0">
                  <a:pos x="5" y="0"/>
                </a:cxn>
                <a:cxn ang="0">
                  <a:pos x="57" y="14"/>
                </a:cxn>
                <a:cxn ang="0">
                  <a:pos x="106" y="30"/>
                </a:cxn>
                <a:cxn ang="0">
                  <a:pos x="148" y="49"/>
                </a:cxn>
                <a:cxn ang="0">
                  <a:pos x="149" y="50"/>
                </a:cxn>
                <a:cxn ang="0">
                  <a:pos x="181" y="75"/>
                </a:cxn>
                <a:cxn ang="0">
                  <a:pos x="183" y="77"/>
                </a:cxn>
                <a:cxn ang="0">
                  <a:pos x="201" y="108"/>
                </a:cxn>
                <a:cxn ang="0">
                  <a:pos x="202" y="111"/>
                </a:cxn>
                <a:cxn ang="0">
                  <a:pos x="212" y="166"/>
                </a:cxn>
                <a:cxn ang="0">
                  <a:pos x="196" y="169"/>
                </a:cxn>
                <a:cxn ang="0">
                  <a:pos x="187" y="114"/>
                </a:cxn>
                <a:cxn ang="0">
                  <a:pos x="188" y="116"/>
                </a:cxn>
                <a:cxn ang="0">
                  <a:pos x="170" y="85"/>
                </a:cxn>
                <a:cxn ang="0">
                  <a:pos x="172" y="88"/>
                </a:cxn>
                <a:cxn ang="0">
                  <a:pos x="140" y="63"/>
                </a:cxn>
                <a:cxn ang="0">
                  <a:pos x="141" y="64"/>
                </a:cxn>
                <a:cxn ang="0">
                  <a:pos x="101" y="45"/>
                </a:cxn>
                <a:cxn ang="0">
                  <a:pos x="52" y="29"/>
                </a:cxn>
                <a:cxn ang="0">
                  <a:pos x="0" y="15"/>
                </a:cxn>
                <a:cxn ang="0">
                  <a:pos x="5" y="0"/>
                </a:cxn>
                <a:cxn ang="0">
                  <a:pos x="244" y="143"/>
                </a:cxn>
                <a:cxn ang="0">
                  <a:pos x="209" y="231"/>
                </a:cxn>
                <a:cxn ang="0">
                  <a:pos x="159" y="150"/>
                </a:cxn>
                <a:cxn ang="0">
                  <a:pos x="244" y="143"/>
                </a:cxn>
              </a:cxnLst>
              <a:rect l="0" t="0" r="r" b="b"/>
              <a:pathLst>
                <a:path w="244" h="231">
                  <a:moveTo>
                    <a:pt x="5" y="0"/>
                  </a:moveTo>
                  <a:lnTo>
                    <a:pt x="57" y="14"/>
                  </a:lnTo>
                  <a:lnTo>
                    <a:pt x="106" y="30"/>
                  </a:lnTo>
                  <a:lnTo>
                    <a:pt x="148" y="49"/>
                  </a:lnTo>
                  <a:cubicBezTo>
                    <a:pt x="148" y="49"/>
                    <a:pt x="149" y="50"/>
                    <a:pt x="149" y="50"/>
                  </a:cubicBezTo>
                  <a:lnTo>
                    <a:pt x="181" y="75"/>
                  </a:lnTo>
                  <a:cubicBezTo>
                    <a:pt x="182" y="76"/>
                    <a:pt x="183" y="77"/>
                    <a:pt x="183" y="77"/>
                  </a:cubicBezTo>
                  <a:lnTo>
                    <a:pt x="201" y="108"/>
                  </a:lnTo>
                  <a:cubicBezTo>
                    <a:pt x="202" y="109"/>
                    <a:pt x="202" y="110"/>
                    <a:pt x="202" y="111"/>
                  </a:cubicBezTo>
                  <a:lnTo>
                    <a:pt x="212" y="166"/>
                  </a:lnTo>
                  <a:lnTo>
                    <a:pt x="196" y="169"/>
                  </a:lnTo>
                  <a:lnTo>
                    <a:pt x="187" y="114"/>
                  </a:lnTo>
                  <a:lnTo>
                    <a:pt x="188" y="116"/>
                  </a:lnTo>
                  <a:lnTo>
                    <a:pt x="170" y="85"/>
                  </a:lnTo>
                  <a:lnTo>
                    <a:pt x="172" y="88"/>
                  </a:lnTo>
                  <a:lnTo>
                    <a:pt x="140" y="63"/>
                  </a:lnTo>
                  <a:lnTo>
                    <a:pt x="141" y="64"/>
                  </a:lnTo>
                  <a:lnTo>
                    <a:pt x="101" y="45"/>
                  </a:lnTo>
                  <a:lnTo>
                    <a:pt x="52" y="29"/>
                  </a:lnTo>
                  <a:lnTo>
                    <a:pt x="0" y="15"/>
                  </a:lnTo>
                  <a:lnTo>
                    <a:pt x="5" y="0"/>
                  </a:lnTo>
                  <a:close/>
                  <a:moveTo>
                    <a:pt x="244" y="143"/>
                  </a:moveTo>
                  <a:lnTo>
                    <a:pt x="209" y="231"/>
                  </a:lnTo>
                  <a:lnTo>
                    <a:pt x="159" y="150"/>
                  </a:lnTo>
                  <a:lnTo>
                    <a:pt x="244" y="14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2" name="Freeform 262"/>
            <p:cNvSpPr>
              <a:spLocks noEditPoints="1"/>
            </p:cNvSpPr>
            <p:nvPr/>
          </p:nvSpPr>
          <p:spPr bwMode="auto">
            <a:xfrm>
              <a:off x="957" y="3053"/>
              <a:ext cx="33" cy="98"/>
            </a:xfrm>
            <a:custGeom>
              <a:avLst/>
              <a:gdLst/>
              <a:ahLst/>
              <a:cxnLst>
                <a:cxn ang="0">
                  <a:pos x="0" y="97"/>
                </a:cxn>
                <a:cxn ang="0">
                  <a:pos x="7" y="65"/>
                </a:cxn>
                <a:cxn ang="0">
                  <a:pos x="13" y="38"/>
                </a:cxn>
                <a:cxn ang="0">
                  <a:pos x="14" y="25"/>
                </a:cxn>
                <a:cxn ang="0">
                  <a:pos x="20" y="25"/>
                </a:cxn>
                <a:cxn ang="0">
                  <a:pos x="19" y="39"/>
                </a:cxn>
                <a:cxn ang="0">
                  <a:pos x="13" y="66"/>
                </a:cxn>
                <a:cxn ang="0">
                  <a:pos x="5" y="98"/>
                </a:cxn>
                <a:cxn ang="0">
                  <a:pos x="0" y="97"/>
                </a:cxn>
                <a:cxn ang="0">
                  <a:pos x="0" y="32"/>
                </a:cxn>
                <a:cxn ang="0">
                  <a:pos x="17" y="0"/>
                </a:cxn>
                <a:cxn ang="0">
                  <a:pos x="33" y="33"/>
                </a:cxn>
                <a:cxn ang="0">
                  <a:pos x="0" y="32"/>
                </a:cxn>
              </a:cxnLst>
              <a:rect l="0" t="0" r="r" b="b"/>
              <a:pathLst>
                <a:path w="33" h="98">
                  <a:moveTo>
                    <a:pt x="0" y="97"/>
                  </a:moveTo>
                  <a:lnTo>
                    <a:pt x="7" y="65"/>
                  </a:lnTo>
                  <a:lnTo>
                    <a:pt x="13" y="38"/>
                  </a:lnTo>
                  <a:lnTo>
                    <a:pt x="14" y="25"/>
                  </a:lnTo>
                  <a:lnTo>
                    <a:pt x="20" y="25"/>
                  </a:lnTo>
                  <a:lnTo>
                    <a:pt x="19" y="39"/>
                  </a:lnTo>
                  <a:lnTo>
                    <a:pt x="13" y="66"/>
                  </a:lnTo>
                  <a:lnTo>
                    <a:pt x="5" y="98"/>
                  </a:lnTo>
                  <a:lnTo>
                    <a:pt x="0" y="97"/>
                  </a:lnTo>
                  <a:close/>
                  <a:moveTo>
                    <a:pt x="0" y="32"/>
                  </a:moveTo>
                  <a:lnTo>
                    <a:pt x="17" y="0"/>
                  </a:lnTo>
                  <a:lnTo>
                    <a:pt x="33" y="33"/>
                  </a:lnTo>
                  <a:lnTo>
                    <a:pt x="0" y="3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3" name="Freeform 263"/>
            <p:cNvSpPr>
              <a:spLocks noEditPoints="1"/>
            </p:cNvSpPr>
            <p:nvPr/>
          </p:nvSpPr>
          <p:spPr bwMode="auto">
            <a:xfrm>
              <a:off x="1239" y="2769"/>
              <a:ext cx="35" cy="67"/>
            </a:xfrm>
            <a:custGeom>
              <a:avLst/>
              <a:gdLst/>
              <a:ahLst/>
              <a:cxnLst>
                <a:cxn ang="0">
                  <a:pos x="5" y="176"/>
                </a:cxn>
                <a:cxn ang="0">
                  <a:pos x="9" y="102"/>
                </a:cxn>
                <a:cxn ang="0">
                  <a:pos x="14" y="69"/>
                </a:cxn>
                <a:cxn ang="0">
                  <a:pos x="15" y="66"/>
                </a:cxn>
                <a:cxn ang="0">
                  <a:pos x="37" y="36"/>
                </a:cxn>
                <a:cxn ang="0">
                  <a:pos x="50" y="45"/>
                </a:cxn>
                <a:cxn ang="0">
                  <a:pos x="28" y="75"/>
                </a:cxn>
                <a:cxn ang="0">
                  <a:pos x="29" y="71"/>
                </a:cxn>
                <a:cxn ang="0">
                  <a:pos x="25" y="103"/>
                </a:cxn>
                <a:cxn ang="0">
                  <a:pos x="21" y="177"/>
                </a:cxn>
                <a:cxn ang="0">
                  <a:pos x="5" y="176"/>
                </a:cxn>
                <a:cxn ang="0">
                  <a:pos x="0" y="20"/>
                </a:cxn>
                <a:cxn ang="0">
                  <a:pos x="93" y="0"/>
                </a:cxn>
                <a:cxn ang="0">
                  <a:pos x="53" y="87"/>
                </a:cxn>
                <a:cxn ang="0">
                  <a:pos x="0" y="20"/>
                </a:cxn>
              </a:cxnLst>
              <a:rect l="0" t="0" r="r" b="b"/>
              <a:pathLst>
                <a:path w="93" h="177">
                  <a:moveTo>
                    <a:pt x="5" y="176"/>
                  </a:moveTo>
                  <a:lnTo>
                    <a:pt x="9" y="102"/>
                  </a:lnTo>
                  <a:lnTo>
                    <a:pt x="14" y="69"/>
                  </a:lnTo>
                  <a:cubicBezTo>
                    <a:pt x="14" y="68"/>
                    <a:pt x="14" y="67"/>
                    <a:pt x="15" y="66"/>
                  </a:cubicBezTo>
                  <a:lnTo>
                    <a:pt x="37" y="36"/>
                  </a:lnTo>
                  <a:lnTo>
                    <a:pt x="50" y="45"/>
                  </a:lnTo>
                  <a:lnTo>
                    <a:pt x="28" y="75"/>
                  </a:lnTo>
                  <a:lnTo>
                    <a:pt x="29" y="71"/>
                  </a:lnTo>
                  <a:lnTo>
                    <a:pt x="25" y="103"/>
                  </a:lnTo>
                  <a:lnTo>
                    <a:pt x="21" y="177"/>
                  </a:lnTo>
                  <a:lnTo>
                    <a:pt x="5" y="176"/>
                  </a:lnTo>
                  <a:close/>
                  <a:moveTo>
                    <a:pt x="0" y="20"/>
                  </a:moveTo>
                  <a:lnTo>
                    <a:pt x="93" y="0"/>
                  </a:lnTo>
                  <a:lnTo>
                    <a:pt x="53" y="87"/>
                  </a:lnTo>
                  <a:lnTo>
                    <a:pt x="0" y="2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4" name="Freeform 264"/>
            <p:cNvSpPr>
              <a:spLocks noEditPoints="1"/>
            </p:cNvSpPr>
            <p:nvPr/>
          </p:nvSpPr>
          <p:spPr bwMode="auto">
            <a:xfrm>
              <a:off x="1129" y="2709"/>
              <a:ext cx="100" cy="104"/>
            </a:xfrm>
            <a:custGeom>
              <a:avLst/>
              <a:gdLst/>
              <a:ahLst/>
              <a:cxnLst>
                <a:cxn ang="0">
                  <a:pos x="249" y="276"/>
                </a:cxn>
                <a:cxn ang="0">
                  <a:pos x="220" y="219"/>
                </a:cxn>
                <a:cxn ang="0">
                  <a:pos x="190" y="166"/>
                </a:cxn>
                <a:cxn ang="0">
                  <a:pos x="160" y="119"/>
                </a:cxn>
                <a:cxn ang="0">
                  <a:pos x="128" y="82"/>
                </a:cxn>
                <a:cxn ang="0">
                  <a:pos x="129" y="83"/>
                </a:cxn>
                <a:cxn ang="0">
                  <a:pos x="97" y="57"/>
                </a:cxn>
                <a:cxn ang="0">
                  <a:pos x="100" y="58"/>
                </a:cxn>
                <a:cxn ang="0">
                  <a:pos x="59" y="42"/>
                </a:cxn>
                <a:cxn ang="0">
                  <a:pos x="65" y="27"/>
                </a:cxn>
                <a:cxn ang="0">
                  <a:pos x="105" y="43"/>
                </a:cxn>
                <a:cxn ang="0">
                  <a:pos x="108" y="44"/>
                </a:cxn>
                <a:cxn ang="0">
                  <a:pos x="140" y="70"/>
                </a:cxn>
                <a:cxn ang="0">
                  <a:pos x="141" y="71"/>
                </a:cxn>
                <a:cxn ang="0">
                  <a:pos x="173" y="110"/>
                </a:cxn>
                <a:cxn ang="0">
                  <a:pos x="204" y="159"/>
                </a:cxn>
                <a:cxn ang="0">
                  <a:pos x="235" y="212"/>
                </a:cxn>
                <a:cxn ang="0">
                  <a:pos x="264" y="269"/>
                </a:cxn>
                <a:cxn ang="0">
                  <a:pos x="249" y="276"/>
                </a:cxn>
                <a:cxn ang="0">
                  <a:pos x="70" y="82"/>
                </a:cxn>
                <a:cxn ang="0">
                  <a:pos x="0" y="16"/>
                </a:cxn>
                <a:cxn ang="0">
                  <a:pos x="94" y="0"/>
                </a:cxn>
                <a:cxn ang="0">
                  <a:pos x="70" y="82"/>
                </a:cxn>
              </a:cxnLst>
              <a:rect l="0" t="0" r="r" b="b"/>
              <a:pathLst>
                <a:path w="264" h="276">
                  <a:moveTo>
                    <a:pt x="249" y="276"/>
                  </a:moveTo>
                  <a:lnTo>
                    <a:pt x="220" y="219"/>
                  </a:lnTo>
                  <a:lnTo>
                    <a:pt x="190" y="166"/>
                  </a:lnTo>
                  <a:lnTo>
                    <a:pt x="160" y="119"/>
                  </a:lnTo>
                  <a:lnTo>
                    <a:pt x="128" y="82"/>
                  </a:lnTo>
                  <a:lnTo>
                    <a:pt x="129" y="83"/>
                  </a:lnTo>
                  <a:lnTo>
                    <a:pt x="97" y="57"/>
                  </a:lnTo>
                  <a:lnTo>
                    <a:pt x="100" y="58"/>
                  </a:lnTo>
                  <a:lnTo>
                    <a:pt x="59" y="42"/>
                  </a:lnTo>
                  <a:lnTo>
                    <a:pt x="65" y="27"/>
                  </a:lnTo>
                  <a:lnTo>
                    <a:pt x="105" y="43"/>
                  </a:lnTo>
                  <a:cubicBezTo>
                    <a:pt x="106" y="43"/>
                    <a:pt x="107" y="44"/>
                    <a:pt x="108" y="44"/>
                  </a:cubicBezTo>
                  <a:lnTo>
                    <a:pt x="140" y="70"/>
                  </a:lnTo>
                  <a:cubicBezTo>
                    <a:pt x="140" y="71"/>
                    <a:pt x="140" y="71"/>
                    <a:pt x="141" y="71"/>
                  </a:cubicBezTo>
                  <a:lnTo>
                    <a:pt x="173" y="110"/>
                  </a:lnTo>
                  <a:lnTo>
                    <a:pt x="204" y="159"/>
                  </a:lnTo>
                  <a:lnTo>
                    <a:pt x="235" y="212"/>
                  </a:lnTo>
                  <a:lnTo>
                    <a:pt x="264" y="269"/>
                  </a:lnTo>
                  <a:lnTo>
                    <a:pt x="249" y="276"/>
                  </a:lnTo>
                  <a:close/>
                  <a:moveTo>
                    <a:pt x="70" y="82"/>
                  </a:moveTo>
                  <a:lnTo>
                    <a:pt x="0" y="16"/>
                  </a:lnTo>
                  <a:lnTo>
                    <a:pt x="94" y="0"/>
                  </a:lnTo>
                  <a:lnTo>
                    <a:pt x="70" y="8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5" name="Freeform 265"/>
            <p:cNvSpPr>
              <a:spLocks noEditPoints="1"/>
            </p:cNvSpPr>
            <p:nvPr/>
          </p:nvSpPr>
          <p:spPr bwMode="auto">
            <a:xfrm>
              <a:off x="1212" y="3059"/>
              <a:ext cx="49" cy="99"/>
            </a:xfrm>
            <a:custGeom>
              <a:avLst/>
              <a:gdLst/>
              <a:ahLst/>
              <a:cxnLst>
                <a:cxn ang="0">
                  <a:pos x="0" y="251"/>
                </a:cxn>
                <a:cxn ang="0">
                  <a:pos x="56" y="190"/>
                </a:cxn>
                <a:cxn ang="0">
                  <a:pos x="55" y="191"/>
                </a:cxn>
                <a:cxn ang="0">
                  <a:pos x="75" y="160"/>
                </a:cxn>
                <a:cxn ang="0">
                  <a:pos x="74" y="162"/>
                </a:cxn>
                <a:cxn ang="0">
                  <a:pos x="86" y="130"/>
                </a:cxn>
                <a:cxn ang="0">
                  <a:pos x="85" y="132"/>
                </a:cxn>
                <a:cxn ang="0">
                  <a:pos x="86" y="101"/>
                </a:cxn>
                <a:cxn ang="0">
                  <a:pos x="87" y="104"/>
                </a:cxn>
                <a:cxn ang="0">
                  <a:pos x="74" y="63"/>
                </a:cxn>
                <a:cxn ang="0">
                  <a:pos x="89" y="58"/>
                </a:cxn>
                <a:cxn ang="0">
                  <a:pos x="102" y="99"/>
                </a:cxn>
                <a:cxn ang="0">
                  <a:pos x="102" y="102"/>
                </a:cxn>
                <a:cxn ang="0">
                  <a:pos x="101" y="133"/>
                </a:cxn>
                <a:cxn ang="0">
                  <a:pos x="101" y="135"/>
                </a:cxn>
                <a:cxn ang="0">
                  <a:pos x="89" y="167"/>
                </a:cxn>
                <a:cxn ang="0">
                  <a:pos x="88" y="169"/>
                </a:cxn>
                <a:cxn ang="0">
                  <a:pos x="68" y="200"/>
                </a:cxn>
                <a:cxn ang="0">
                  <a:pos x="67" y="201"/>
                </a:cxn>
                <a:cxn ang="0">
                  <a:pos x="11" y="262"/>
                </a:cxn>
                <a:cxn ang="0">
                  <a:pos x="0" y="251"/>
                </a:cxn>
                <a:cxn ang="0">
                  <a:pos x="49" y="95"/>
                </a:cxn>
                <a:cxn ang="0">
                  <a:pos x="59" y="0"/>
                </a:cxn>
                <a:cxn ang="0">
                  <a:pos x="129" y="66"/>
                </a:cxn>
                <a:cxn ang="0">
                  <a:pos x="49" y="95"/>
                </a:cxn>
              </a:cxnLst>
              <a:rect l="0" t="0" r="r" b="b"/>
              <a:pathLst>
                <a:path w="129" h="262">
                  <a:moveTo>
                    <a:pt x="0" y="251"/>
                  </a:moveTo>
                  <a:lnTo>
                    <a:pt x="56" y="190"/>
                  </a:lnTo>
                  <a:lnTo>
                    <a:pt x="55" y="191"/>
                  </a:lnTo>
                  <a:lnTo>
                    <a:pt x="75" y="160"/>
                  </a:lnTo>
                  <a:lnTo>
                    <a:pt x="74" y="162"/>
                  </a:lnTo>
                  <a:lnTo>
                    <a:pt x="86" y="130"/>
                  </a:lnTo>
                  <a:lnTo>
                    <a:pt x="85" y="132"/>
                  </a:lnTo>
                  <a:lnTo>
                    <a:pt x="86" y="101"/>
                  </a:lnTo>
                  <a:lnTo>
                    <a:pt x="87" y="104"/>
                  </a:lnTo>
                  <a:lnTo>
                    <a:pt x="74" y="63"/>
                  </a:lnTo>
                  <a:lnTo>
                    <a:pt x="89" y="58"/>
                  </a:lnTo>
                  <a:lnTo>
                    <a:pt x="102" y="99"/>
                  </a:lnTo>
                  <a:cubicBezTo>
                    <a:pt x="102" y="100"/>
                    <a:pt x="102" y="101"/>
                    <a:pt x="102" y="102"/>
                  </a:cubicBezTo>
                  <a:lnTo>
                    <a:pt x="101" y="133"/>
                  </a:lnTo>
                  <a:cubicBezTo>
                    <a:pt x="101" y="134"/>
                    <a:pt x="101" y="134"/>
                    <a:pt x="101" y="135"/>
                  </a:cubicBezTo>
                  <a:lnTo>
                    <a:pt x="89" y="167"/>
                  </a:lnTo>
                  <a:cubicBezTo>
                    <a:pt x="89" y="168"/>
                    <a:pt x="89" y="168"/>
                    <a:pt x="88" y="169"/>
                  </a:cubicBezTo>
                  <a:lnTo>
                    <a:pt x="68" y="200"/>
                  </a:lnTo>
                  <a:cubicBezTo>
                    <a:pt x="68" y="200"/>
                    <a:pt x="68" y="201"/>
                    <a:pt x="67" y="201"/>
                  </a:cubicBezTo>
                  <a:lnTo>
                    <a:pt x="11" y="262"/>
                  </a:lnTo>
                  <a:lnTo>
                    <a:pt x="0" y="251"/>
                  </a:lnTo>
                  <a:close/>
                  <a:moveTo>
                    <a:pt x="49" y="95"/>
                  </a:moveTo>
                  <a:lnTo>
                    <a:pt x="59" y="0"/>
                  </a:lnTo>
                  <a:lnTo>
                    <a:pt x="129" y="66"/>
                  </a:lnTo>
                  <a:lnTo>
                    <a:pt x="49" y="95"/>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67" name="Freeform 267"/>
          <p:cNvSpPr>
            <a:spLocks noEditPoints="1"/>
          </p:cNvSpPr>
          <p:nvPr/>
        </p:nvSpPr>
        <p:spPr bwMode="auto">
          <a:xfrm>
            <a:off x="5251450" y="4360863"/>
            <a:ext cx="744537" cy="241300"/>
          </a:xfrm>
          <a:custGeom>
            <a:avLst/>
            <a:gdLst/>
            <a:ahLst/>
            <a:cxnLst>
              <a:cxn ang="0">
                <a:pos x="0" y="38"/>
              </a:cxn>
              <a:cxn ang="0">
                <a:pos x="355" y="38"/>
              </a:cxn>
              <a:cxn ang="0">
                <a:pos x="355" y="114"/>
              </a:cxn>
              <a:cxn ang="0">
                <a:pos x="0" y="114"/>
              </a:cxn>
              <a:cxn ang="0">
                <a:pos x="0" y="38"/>
              </a:cxn>
              <a:cxn ang="0">
                <a:pos x="316" y="0"/>
              </a:cxn>
              <a:cxn ang="0">
                <a:pos x="469" y="76"/>
              </a:cxn>
              <a:cxn ang="0">
                <a:pos x="316" y="152"/>
              </a:cxn>
              <a:cxn ang="0">
                <a:pos x="316" y="0"/>
              </a:cxn>
            </a:cxnLst>
            <a:rect l="0" t="0" r="r" b="b"/>
            <a:pathLst>
              <a:path w="469" h="152">
                <a:moveTo>
                  <a:pt x="0" y="38"/>
                </a:moveTo>
                <a:lnTo>
                  <a:pt x="355" y="38"/>
                </a:lnTo>
                <a:lnTo>
                  <a:pt x="355" y="114"/>
                </a:lnTo>
                <a:lnTo>
                  <a:pt x="0" y="114"/>
                </a:lnTo>
                <a:lnTo>
                  <a:pt x="0" y="38"/>
                </a:lnTo>
                <a:close/>
                <a:moveTo>
                  <a:pt x="316" y="0"/>
                </a:moveTo>
                <a:lnTo>
                  <a:pt x="469" y="76"/>
                </a:lnTo>
                <a:lnTo>
                  <a:pt x="316" y="152"/>
                </a:lnTo>
                <a:lnTo>
                  <a:pt x="316"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9" name="Freeform 269"/>
          <p:cNvSpPr>
            <a:spLocks noEditPoints="1"/>
          </p:cNvSpPr>
          <p:nvPr/>
        </p:nvSpPr>
        <p:spPr bwMode="auto">
          <a:xfrm>
            <a:off x="5251450" y="4935538"/>
            <a:ext cx="868362" cy="868362"/>
          </a:xfrm>
          <a:custGeom>
            <a:avLst/>
            <a:gdLst/>
            <a:ahLst/>
            <a:cxnLst>
              <a:cxn ang="0">
                <a:pos x="0" y="0"/>
              </a:cxn>
              <a:cxn ang="0">
                <a:pos x="790" y="0"/>
              </a:cxn>
              <a:cxn ang="0">
                <a:pos x="854" y="64"/>
              </a:cxn>
              <a:cxn ang="0">
                <a:pos x="854" y="726"/>
              </a:cxn>
              <a:cxn ang="0">
                <a:pos x="726" y="726"/>
              </a:cxn>
              <a:cxn ang="0">
                <a:pos x="726" y="64"/>
              </a:cxn>
              <a:cxn ang="0">
                <a:pos x="790" y="128"/>
              </a:cxn>
              <a:cxn ang="0">
                <a:pos x="0" y="128"/>
              </a:cxn>
              <a:cxn ang="0">
                <a:pos x="0" y="0"/>
              </a:cxn>
              <a:cxn ang="0">
                <a:pos x="918" y="662"/>
              </a:cxn>
              <a:cxn ang="0">
                <a:pos x="790" y="918"/>
              </a:cxn>
              <a:cxn ang="0">
                <a:pos x="662" y="662"/>
              </a:cxn>
              <a:cxn ang="0">
                <a:pos x="918" y="662"/>
              </a:cxn>
            </a:cxnLst>
            <a:rect l="0" t="0" r="r" b="b"/>
            <a:pathLst>
              <a:path w="918" h="918">
                <a:moveTo>
                  <a:pt x="0" y="0"/>
                </a:moveTo>
                <a:lnTo>
                  <a:pt x="790" y="0"/>
                </a:lnTo>
                <a:cubicBezTo>
                  <a:pt x="825" y="0"/>
                  <a:pt x="854" y="29"/>
                  <a:pt x="854" y="64"/>
                </a:cubicBezTo>
                <a:lnTo>
                  <a:pt x="854" y="726"/>
                </a:lnTo>
                <a:lnTo>
                  <a:pt x="726" y="726"/>
                </a:lnTo>
                <a:lnTo>
                  <a:pt x="726" y="64"/>
                </a:lnTo>
                <a:lnTo>
                  <a:pt x="790" y="128"/>
                </a:lnTo>
                <a:lnTo>
                  <a:pt x="0" y="128"/>
                </a:lnTo>
                <a:lnTo>
                  <a:pt x="0" y="0"/>
                </a:lnTo>
                <a:close/>
                <a:moveTo>
                  <a:pt x="918" y="662"/>
                </a:moveTo>
                <a:lnTo>
                  <a:pt x="790" y="918"/>
                </a:lnTo>
                <a:lnTo>
                  <a:pt x="662" y="662"/>
                </a:lnTo>
                <a:lnTo>
                  <a:pt x="918" y="66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0" name="Freeform 270"/>
          <p:cNvSpPr>
            <a:spLocks noEditPoints="1"/>
          </p:cNvSpPr>
          <p:nvPr/>
        </p:nvSpPr>
        <p:spPr bwMode="auto">
          <a:xfrm>
            <a:off x="2300288" y="4935538"/>
            <a:ext cx="919162" cy="1263650"/>
          </a:xfrm>
          <a:custGeom>
            <a:avLst/>
            <a:gdLst/>
            <a:ahLst/>
            <a:cxnLst>
              <a:cxn ang="0">
                <a:pos x="971" y="128"/>
              </a:cxn>
              <a:cxn ang="0">
                <a:pos x="486" y="128"/>
              </a:cxn>
              <a:cxn ang="0">
                <a:pos x="550" y="64"/>
              </a:cxn>
              <a:cxn ang="0">
                <a:pos x="550" y="1208"/>
              </a:cxn>
              <a:cxn ang="0">
                <a:pos x="486" y="1272"/>
              </a:cxn>
              <a:cxn ang="0">
                <a:pos x="192" y="1272"/>
              </a:cxn>
              <a:cxn ang="0">
                <a:pos x="192" y="1144"/>
              </a:cxn>
              <a:cxn ang="0">
                <a:pos x="486" y="1144"/>
              </a:cxn>
              <a:cxn ang="0">
                <a:pos x="422" y="1208"/>
              </a:cxn>
              <a:cxn ang="0">
                <a:pos x="422" y="64"/>
              </a:cxn>
              <a:cxn ang="0">
                <a:pos x="486" y="0"/>
              </a:cxn>
              <a:cxn ang="0">
                <a:pos x="971" y="0"/>
              </a:cxn>
              <a:cxn ang="0">
                <a:pos x="971" y="128"/>
              </a:cxn>
              <a:cxn ang="0">
                <a:pos x="256" y="1336"/>
              </a:cxn>
              <a:cxn ang="0">
                <a:pos x="0" y="1208"/>
              </a:cxn>
              <a:cxn ang="0">
                <a:pos x="256" y="1080"/>
              </a:cxn>
              <a:cxn ang="0">
                <a:pos x="256" y="1336"/>
              </a:cxn>
            </a:cxnLst>
            <a:rect l="0" t="0" r="r" b="b"/>
            <a:pathLst>
              <a:path w="971" h="1336">
                <a:moveTo>
                  <a:pt x="971" y="128"/>
                </a:moveTo>
                <a:lnTo>
                  <a:pt x="486" y="128"/>
                </a:lnTo>
                <a:lnTo>
                  <a:pt x="550" y="64"/>
                </a:lnTo>
                <a:lnTo>
                  <a:pt x="550" y="1208"/>
                </a:lnTo>
                <a:cubicBezTo>
                  <a:pt x="550" y="1244"/>
                  <a:pt x="521" y="1272"/>
                  <a:pt x="486" y="1272"/>
                </a:cubicBezTo>
                <a:lnTo>
                  <a:pt x="192" y="1272"/>
                </a:lnTo>
                <a:lnTo>
                  <a:pt x="192" y="1144"/>
                </a:lnTo>
                <a:lnTo>
                  <a:pt x="486" y="1144"/>
                </a:lnTo>
                <a:lnTo>
                  <a:pt x="422" y="1208"/>
                </a:lnTo>
                <a:lnTo>
                  <a:pt x="422" y="64"/>
                </a:lnTo>
                <a:cubicBezTo>
                  <a:pt x="422" y="29"/>
                  <a:pt x="450" y="0"/>
                  <a:pt x="486" y="0"/>
                </a:cubicBezTo>
                <a:lnTo>
                  <a:pt x="971" y="0"/>
                </a:lnTo>
                <a:lnTo>
                  <a:pt x="971" y="128"/>
                </a:lnTo>
                <a:close/>
                <a:moveTo>
                  <a:pt x="256" y="1336"/>
                </a:moveTo>
                <a:lnTo>
                  <a:pt x="0" y="1208"/>
                </a:lnTo>
                <a:lnTo>
                  <a:pt x="256" y="1080"/>
                </a:lnTo>
                <a:lnTo>
                  <a:pt x="256" y="133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4"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1" name="Rectangle 311"/>
          <p:cNvSpPr>
            <a:spLocks noChangeArrowheads="1"/>
          </p:cNvSpPr>
          <p:nvPr/>
        </p:nvSpPr>
        <p:spPr bwMode="auto">
          <a:xfrm>
            <a:off x="5683250" y="1025525"/>
            <a:ext cx="23002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130 new metabolic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3" name="Freeform 313"/>
          <p:cNvSpPr>
            <a:spLocks/>
          </p:cNvSpPr>
          <p:nvPr/>
        </p:nvSpPr>
        <p:spPr bwMode="auto">
          <a:xfrm>
            <a:off x="3216275" y="4806950"/>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4" name="Freeform 314"/>
          <p:cNvSpPr>
            <a:spLocks noEditPoints="1"/>
          </p:cNvSpPr>
          <p:nvPr/>
        </p:nvSpPr>
        <p:spPr bwMode="auto">
          <a:xfrm>
            <a:off x="3194050" y="4784725"/>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5" name="Rectangle 315"/>
          <p:cNvSpPr>
            <a:spLocks noChangeArrowheads="1"/>
          </p:cNvSpPr>
          <p:nvPr/>
        </p:nvSpPr>
        <p:spPr bwMode="auto">
          <a:xfrm>
            <a:off x="3476625" y="4879975"/>
            <a:ext cx="10588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Model opt: </a:t>
            </a:r>
            <a:endParaRPr kumimoji="0" lang="en-US" sz="1800" b="0" i="0" u="none" strike="noStrike" cap="none" normalizeH="0" baseline="0" smtClean="0">
              <a:ln>
                <a:noFill/>
              </a:ln>
              <a:solidFill>
                <a:schemeClr val="tx1"/>
              </a:solidFill>
              <a:effectLst/>
              <a:latin typeface="Arial" pitchFamily="34" charset="0"/>
            </a:endParaRPr>
          </a:p>
        </p:txBody>
      </p:sp>
      <p:sp>
        <p:nvSpPr>
          <p:cNvPr id="409916" name="Rectangle 316"/>
          <p:cNvSpPr>
            <a:spLocks noChangeArrowheads="1"/>
          </p:cNvSpPr>
          <p:nvPr/>
        </p:nvSpPr>
        <p:spPr bwMode="auto">
          <a:xfrm>
            <a:off x="4445000" y="4879975"/>
            <a:ext cx="665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GapFill</a:t>
            </a:r>
            <a:endParaRPr kumimoji="0" lang="en-US" sz="1800" b="0" i="0" u="none" strike="noStrike" cap="none" normalizeH="0" baseline="0" smtClean="0">
              <a:ln>
                <a:noFill/>
              </a:ln>
              <a:solidFill>
                <a:schemeClr val="tx1"/>
              </a:solidFill>
              <a:effectLst/>
              <a:latin typeface="Arial" pitchFamily="34" charset="0"/>
            </a:endParaRPr>
          </a:p>
        </p:txBody>
      </p:sp>
      <p:sp>
        <p:nvSpPr>
          <p:cNvPr id="409925" name="Freeform 325"/>
          <p:cNvSpPr>
            <a:spLocks/>
          </p:cNvSpPr>
          <p:nvPr/>
        </p:nvSpPr>
        <p:spPr bwMode="auto">
          <a:xfrm>
            <a:off x="3216275" y="4246563"/>
            <a:ext cx="2043112" cy="484187"/>
          </a:xfrm>
          <a:custGeom>
            <a:avLst/>
            <a:gdLst/>
            <a:ahLst/>
            <a:cxnLst>
              <a:cxn ang="0">
                <a:pos x="0" y="86"/>
              </a:cxn>
              <a:cxn ang="0">
                <a:pos x="86" y="0"/>
              </a:cxn>
              <a:cxn ang="0">
                <a:pos x="86" y="0"/>
              </a:cxn>
              <a:cxn ang="0">
                <a:pos x="86" y="0"/>
              </a:cxn>
              <a:cxn ang="0">
                <a:pos x="2075" y="0"/>
              </a:cxn>
              <a:cxn ang="0">
                <a:pos x="2075" y="0"/>
              </a:cxn>
              <a:cxn ang="0">
                <a:pos x="2160" y="86"/>
              </a:cxn>
              <a:cxn ang="0">
                <a:pos x="2160" y="86"/>
              </a:cxn>
              <a:cxn ang="0">
                <a:pos x="2160" y="86"/>
              </a:cxn>
              <a:cxn ang="0">
                <a:pos x="2160" y="427"/>
              </a:cxn>
              <a:cxn ang="0">
                <a:pos x="2160" y="427"/>
              </a:cxn>
              <a:cxn ang="0">
                <a:pos x="2075" y="512"/>
              </a:cxn>
              <a:cxn ang="0">
                <a:pos x="2075" y="512"/>
              </a:cxn>
              <a:cxn ang="0">
                <a:pos x="2075" y="512"/>
              </a:cxn>
              <a:cxn ang="0">
                <a:pos x="86" y="512"/>
              </a:cxn>
              <a:cxn ang="0">
                <a:pos x="86" y="512"/>
              </a:cxn>
              <a:cxn ang="0">
                <a:pos x="0" y="427"/>
              </a:cxn>
              <a:cxn ang="0">
                <a:pos x="0" y="427"/>
              </a:cxn>
              <a:cxn ang="0">
                <a:pos x="0" y="86"/>
              </a:cxn>
            </a:cxnLst>
            <a:rect l="0" t="0" r="r" b="b"/>
            <a:pathLst>
              <a:path w="2160" h="512">
                <a:moveTo>
                  <a:pt x="0" y="86"/>
                </a:moveTo>
                <a:cubicBezTo>
                  <a:pt x="0" y="39"/>
                  <a:pt x="39" y="0"/>
                  <a:pt x="86" y="0"/>
                </a:cubicBezTo>
                <a:cubicBezTo>
                  <a:pt x="86" y="0"/>
                  <a:pt x="86" y="0"/>
                  <a:pt x="86" y="0"/>
                </a:cubicBezTo>
                <a:lnTo>
                  <a:pt x="86" y="0"/>
                </a:lnTo>
                <a:lnTo>
                  <a:pt x="2075" y="0"/>
                </a:lnTo>
                <a:lnTo>
                  <a:pt x="2075" y="0"/>
                </a:lnTo>
                <a:cubicBezTo>
                  <a:pt x="2122" y="0"/>
                  <a:pt x="2160" y="39"/>
                  <a:pt x="2160" y="86"/>
                </a:cubicBezTo>
                <a:cubicBezTo>
                  <a:pt x="2160" y="86"/>
                  <a:pt x="2160" y="86"/>
                  <a:pt x="2160" y="86"/>
                </a:cubicBezTo>
                <a:lnTo>
                  <a:pt x="2160" y="86"/>
                </a:lnTo>
                <a:lnTo>
                  <a:pt x="2160" y="427"/>
                </a:lnTo>
                <a:lnTo>
                  <a:pt x="2160" y="427"/>
                </a:lnTo>
                <a:cubicBezTo>
                  <a:pt x="2160" y="474"/>
                  <a:pt x="2122" y="512"/>
                  <a:pt x="2075" y="512"/>
                </a:cubicBezTo>
                <a:cubicBezTo>
                  <a:pt x="2075" y="512"/>
                  <a:pt x="2075" y="512"/>
                  <a:pt x="2075" y="512"/>
                </a:cubicBezTo>
                <a:lnTo>
                  <a:pt x="2075" y="512"/>
                </a:lnTo>
                <a:lnTo>
                  <a:pt x="86" y="512"/>
                </a:lnTo>
                <a:lnTo>
                  <a:pt x="86" y="512"/>
                </a:lnTo>
                <a:cubicBezTo>
                  <a:pt x="39" y="512"/>
                  <a:pt x="0" y="474"/>
                  <a:pt x="0" y="427"/>
                </a:cubicBezTo>
                <a:cubicBezTo>
                  <a:pt x="0" y="427"/>
                  <a:pt x="0" y="427"/>
                  <a:pt x="0" y="427"/>
                </a:cubicBezTo>
                <a:lnTo>
                  <a:pt x="0" y="86"/>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6" name="Freeform 326"/>
          <p:cNvSpPr>
            <a:spLocks noEditPoints="1"/>
          </p:cNvSpPr>
          <p:nvPr/>
        </p:nvSpPr>
        <p:spPr bwMode="auto">
          <a:xfrm>
            <a:off x="3194050" y="4224338"/>
            <a:ext cx="2087562" cy="530225"/>
          </a:xfrm>
          <a:custGeom>
            <a:avLst/>
            <a:gdLst/>
            <a:ahLst/>
            <a:cxnLst>
              <a:cxn ang="0">
                <a:pos x="1" y="105"/>
              </a:cxn>
              <a:cxn ang="0">
                <a:pos x="11" y="64"/>
              </a:cxn>
              <a:cxn ang="0">
                <a:pos x="36" y="29"/>
              </a:cxn>
              <a:cxn ang="0">
                <a:pos x="72" y="8"/>
              </a:cxn>
              <a:cxn ang="0">
                <a:pos x="110" y="0"/>
              </a:cxn>
              <a:cxn ang="0">
                <a:pos x="2104" y="1"/>
              </a:cxn>
              <a:cxn ang="0">
                <a:pos x="2146" y="11"/>
              </a:cxn>
              <a:cxn ang="0">
                <a:pos x="2180" y="36"/>
              </a:cxn>
              <a:cxn ang="0">
                <a:pos x="2201" y="72"/>
              </a:cxn>
              <a:cxn ang="0">
                <a:pos x="2208" y="110"/>
              </a:cxn>
              <a:cxn ang="0">
                <a:pos x="2208" y="456"/>
              </a:cxn>
              <a:cxn ang="0">
                <a:pos x="2197" y="498"/>
              </a:cxn>
              <a:cxn ang="0">
                <a:pos x="2173" y="531"/>
              </a:cxn>
              <a:cxn ang="0">
                <a:pos x="2137" y="553"/>
              </a:cxn>
              <a:cxn ang="0">
                <a:pos x="2099" y="560"/>
              </a:cxn>
              <a:cxn ang="0">
                <a:pos x="105" y="560"/>
              </a:cxn>
              <a:cxn ang="0">
                <a:pos x="64" y="550"/>
              </a:cxn>
              <a:cxn ang="0">
                <a:pos x="29" y="525"/>
              </a:cxn>
              <a:cxn ang="0">
                <a:pos x="8" y="489"/>
              </a:cxn>
              <a:cxn ang="0">
                <a:pos x="0" y="451"/>
              </a:cxn>
              <a:cxn ang="0">
                <a:pos x="48" y="451"/>
              </a:cxn>
              <a:cxn ang="0">
                <a:pos x="55" y="479"/>
              </a:cxn>
              <a:cxn ang="0">
                <a:pos x="69" y="498"/>
              </a:cxn>
              <a:cxn ang="0">
                <a:pos x="90" y="509"/>
              </a:cxn>
              <a:cxn ang="0">
                <a:pos x="115" y="513"/>
              </a:cxn>
              <a:cxn ang="0">
                <a:pos x="2099" y="512"/>
              </a:cxn>
              <a:cxn ang="0">
                <a:pos x="2127" y="506"/>
              </a:cxn>
              <a:cxn ang="0">
                <a:pos x="2146" y="491"/>
              </a:cxn>
              <a:cxn ang="0">
                <a:pos x="2157" y="471"/>
              </a:cxn>
              <a:cxn ang="0">
                <a:pos x="2161" y="446"/>
              </a:cxn>
              <a:cxn ang="0">
                <a:pos x="2160" y="110"/>
              </a:cxn>
              <a:cxn ang="0">
                <a:pos x="2154" y="82"/>
              </a:cxn>
              <a:cxn ang="0">
                <a:pos x="2139" y="62"/>
              </a:cxn>
              <a:cxn ang="0">
                <a:pos x="2119" y="51"/>
              </a:cxn>
              <a:cxn ang="0">
                <a:pos x="2094" y="48"/>
              </a:cxn>
              <a:cxn ang="0">
                <a:pos x="110" y="48"/>
              </a:cxn>
              <a:cxn ang="0">
                <a:pos x="82" y="55"/>
              </a:cxn>
              <a:cxn ang="0">
                <a:pos x="62" y="70"/>
              </a:cxn>
              <a:cxn ang="0">
                <a:pos x="52" y="90"/>
              </a:cxn>
              <a:cxn ang="0">
                <a:pos x="48" y="115"/>
              </a:cxn>
              <a:cxn ang="0">
                <a:pos x="48" y="451"/>
              </a:cxn>
            </a:cxnLst>
            <a:rect l="0" t="0" r="r" b="b"/>
            <a:pathLst>
              <a:path w="2208" h="560">
                <a:moveTo>
                  <a:pt x="0" y="110"/>
                </a:moveTo>
                <a:cubicBezTo>
                  <a:pt x="0" y="109"/>
                  <a:pt x="1" y="107"/>
                  <a:pt x="1" y="105"/>
                </a:cubicBezTo>
                <a:lnTo>
                  <a:pt x="8" y="72"/>
                </a:lnTo>
                <a:cubicBezTo>
                  <a:pt x="9" y="70"/>
                  <a:pt x="10" y="67"/>
                  <a:pt x="11" y="64"/>
                </a:cubicBezTo>
                <a:lnTo>
                  <a:pt x="29" y="36"/>
                </a:lnTo>
                <a:cubicBezTo>
                  <a:pt x="31" y="34"/>
                  <a:pt x="34" y="31"/>
                  <a:pt x="36" y="29"/>
                </a:cubicBezTo>
                <a:lnTo>
                  <a:pt x="64" y="11"/>
                </a:lnTo>
                <a:cubicBezTo>
                  <a:pt x="67" y="10"/>
                  <a:pt x="70" y="9"/>
                  <a:pt x="72" y="8"/>
                </a:cubicBezTo>
                <a:lnTo>
                  <a:pt x="105" y="1"/>
                </a:lnTo>
                <a:cubicBezTo>
                  <a:pt x="107" y="1"/>
                  <a:pt x="109" y="0"/>
                  <a:pt x="110" y="0"/>
                </a:cubicBezTo>
                <a:lnTo>
                  <a:pt x="2099" y="0"/>
                </a:lnTo>
                <a:cubicBezTo>
                  <a:pt x="2101" y="0"/>
                  <a:pt x="2103" y="1"/>
                  <a:pt x="2104" y="1"/>
                </a:cubicBezTo>
                <a:lnTo>
                  <a:pt x="2137" y="8"/>
                </a:lnTo>
                <a:cubicBezTo>
                  <a:pt x="2140" y="9"/>
                  <a:pt x="2143" y="10"/>
                  <a:pt x="2146" y="11"/>
                </a:cubicBezTo>
                <a:lnTo>
                  <a:pt x="2173" y="29"/>
                </a:lnTo>
                <a:cubicBezTo>
                  <a:pt x="2176" y="31"/>
                  <a:pt x="2178" y="34"/>
                  <a:pt x="2180" y="36"/>
                </a:cubicBezTo>
                <a:lnTo>
                  <a:pt x="2198" y="64"/>
                </a:lnTo>
                <a:cubicBezTo>
                  <a:pt x="2199" y="67"/>
                  <a:pt x="2200" y="70"/>
                  <a:pt x="2201" y="72"/>
                </a:cubicBezTo>
                <a:lnTo>
                  <a:pt x="2208" y="105"/>
                </a:lnTo>
                <a:cubicBezTo>
                  <a:pt x="2208" y="107"/>
                  <a:pt x="2208" y="109"/>
                  <a:pt x="2208" y="110"/>
                </a:cubicBezTo>
                <a:lnTo>
                  <a:pt x="2208" y="451"/>
                </a:lnTo>
                <a:cubicBezTo>
                  <a:pt x="2208" y="453"/>
                  <a:pt x="2208" y="455"/>
                  <a:pt x="2208" y="456"/>
                </a:cubicBezTo>
                <a:lnTo>
                  <a:pt x="2201" y="489"/>
                </a:lnTo>
                <a:cubicBezTo>
                  <a:pt x="2200" y="492"/>
                  <a:pt x="2199" y="495"/>
                  <a:pt x="2197" y="498"/>
                </a:cubicBezTo>
                <a:lnTo>
                  <a:pt x="2179" y="525"/>
                </a:lnTo>
                <a:cubicBezTo>
                  <a:pt x="2178" y="527"/>
                  <a:pt x="2175" y="530"/>
                  <a:pt x="2173" y="531"/>
                </a:cubicBezTo>
                <a:lnTo>
                  <a:pt x="2146" y="549"/>
                </a:lnTo>
                <a:cubicBezTo>
                  <a:pt x="2143" y="551"/>
                  <a:pt x="2140" y="552"/>
                  <a:pt x="2137" y="553"/>
                </a:cubicBezTo>
                <a:lnTo>
                  <a:pt x="2104" y="560"/>
                </a:lnTo>
                <a:cubicBezTo>
                  <a:pt x="2103" y="560"/>
                  <a:pt x="2101" y="560"/>
                  <a:pt x="2099" y="560"/>
                </a:cubicBezTo>
                <a:lnTo>
                  <a:pt x="110" y="560"/>
                </a:lnTo>
                <a:cubicBezTo>
                  <a:pt x="109" y="560"/>
                  <a:pt x="107" y="560"/>
                  <a:pt x="105" y="560"/>
                </a:cubicBezTo>
                <a:lnTo>
                  <a:pt x="72" y="553"/>
                </a:lnTo>
                <a:cubicBezTo>
                  <a:pt x="70" y="552"/>
                  <a:pt x="67" y="551"/>
                  <a:pt x="64" y="550"/>
                </a:cubicBezTo>
                <a:lnTo>
                  <a:pt x="36" y="532"/>
                </a:lnTo>
                <a:cubicBezTo>
                  <a:pt x="34" y="530"/>
                  <a:pt x="31" y="528"/>
                  <a:pt x="29" y="525"/>
                </a:cubicBezTo>
                <a:lnTo>
                  <a:pt x="11" y="498"/>
                </a:lnTo>
                <a:cubicBezTo>
                  <a:pt x="10" y="495"/>
                  <a:pt x="9" y="492"/>
                  <a:pt x="8" y="489"/>
                </a:cubicBezTo>
                <a:lnTo>
                  <a:pt x="1" y="456"/>
                </a:lnTo>
                <a:cubicBezTo>
                  <a:pt x="1" y="455"/>
                  <a:pt x="0" y="453"/>
                  <a:pt x="0" y="451"/>
                </a:cubicBezTo>
                <a:lnTo>
                  <a:pt x="0" y="110"/>
                </a:lnTo>
                <a:close/>
                <a:moveTo>
                  <a:pt x="48" y="451"/>
                </a:moveTo>
                <a:lnTo>
                  <a:pt x="48" y="446"/>
                </a:lnTo>
                <a:lnTo>
                  <a:pt x="55" y="479"/>
                </a:lnTo>
                <a:lnTo>
                  <a:pt x="51" y="471"/>
                </a:lnTo>
                <a:lnTo>
                  <a:pt x="69" y="498"/>
                </a:lnTo>
                <a:lnTo>
                  <a:pt x="62" y="491"/>
                </a:lnTo>
                <a:lnTo>
                  <a:pt x="90" y="509"/>
                </a:lnTo>
                <a:lnTo>
                  <a:pt x="82" y="506"/>
                </a:lnTo>
                <a:lnTo>
                  <a:pt x="115" y="513"/>
                </a:lnTo>
                <a:lnTo>
                  <a:pt x="110" y="512"/>
                </a:lnTo>
                <a:lnTo>
                  <a:pt x="2099" y="512"/>
                </a:lnTo>
                <a:lnTo>
                  <a:pt x="2094" y="513"/>
                </a:lnTo>
                <a:lnTo>
                  <a:pt x="2127" y="506"/>
                </a:lnTo>
                <a:lnTo>
                  <a:pt x="2119" y="509"/>
                </a:lnTo>
                <a:lnTo>
                  <a:pt x="2146" y="491"/>
                </a:lnTo>
                <a:lnTo>
                  <a:pt x="2139" y="498"/>
                </a:lnTo>
                <a:lnTo>
                  <a:pt x="2157" y="471"/>
                </a:lnTo>
                <a:lnTo>
                  <a:pt x="2154" y="479"/>
                </a:lnTo>
                <a:lnTo>
                  <a:pt x="2161" y="446"/>
                </a:lnTo>
                <a:lnTo>
                  <a:pt x="2160" y="451"/>
                </a:lnTo>
                <a:lnTo>
                  <a:pt x="2160" y="110"/>
                </a:lnTo>
                <a:lnTo>
                  <a:pt x="2161" y="115"/>
                </a:lnTo>
                <a:lnTo>
                  <a:pt x="2154" y="82"/>
                </a:lnTo>
                <a:lnTo>
                  <a:pt x="2157" y="90"/>
                </a:lnTo>
                <a:lnTo>
                  <a:pt x="2139" y="62"/>
                </a:lnTo>
                <a:lnTo>
                  <a:pt x="2146" y="69"/>
                </a:lnTo>
                <a:lnTo>
                  <a:pt x="2119" y="51"/>
                </a:lnTo>
                <a:lnTo>
                  <a:pt x="2127" y="55"/>
                </a:lnTo>
                <a:lnTo>
                  <a:pt x="2094" y="48"/>
                </a:lnTo>
                <a:lnTo>
                  <a:pt x="2099" y="48"/>
                </a:lnTo>
                <a:lnTo>
                  <a:pt x="110" y="48"/>
                </a:lnTo>
                <a:lnTo>
                  <a:pt x="115" y="48"/>
                </a:lnTo>
                <a:lnTo>
                  <a:pt x="82" y="55"/>
                </a:lnTo>
                <a:lnTo>
                  <a:pt x="90" y="52"/>
                </a:lnTo>
                <a:lnTo>
                  <a:pt x="62" y="70"/>
                </a:lnTo>
                <a:lnTo>
                  <a:pt x="70" y="62"/>
                </a:lnTo>
                <a:lnTo>
                  <a:pt x="52" y="90"/>
                </a:lnTo>
                <a:lnTo>
                  <a:pt x="55" y="82"/>
                </a:lnTo>
                <a:lnTo>
                  <a:pt x="48" y="115"/>
                </a:lnTo>
                <a:lnTo>
                  <a:pt x="48" y="110"/>
                </a:lnTo>
                <a:lnTo>
                  <a:pt x="48" y="451"/>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7" name="Rectangle 327"/>
          <p:cNvSpPr>
            <a:spLocks noChangeArrowheads="1"/>
          </p:cNvSpPr>
          <p:nvPr/>
        </p:nvSpPr>
        <p:spPr bwMode="auto">
          <a:xfrm>
            <a:off x="3525838" y="4244975"/>
            <a:ext cx="15430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Gene essentiality </a:t>
            </a:r>
            <a:endParaRPr kumimoji="0" lang="en-US" sz="1800" b="0" i="0" u="none" strike="noStrike" cap="none" normalizeH="0" baseline="0" smtClean="0">
              <a:ln>
                <a:noFill/>
              </a:ln>
              <a:solidFill>
                <a:schemeClr val="tx1"/>
              </a:solidFill>
              <a:effectLst/>
              <a:latin typeface="Arial" pitchFamily="34" charset="0"/>
            </a:endParaRPr>
          </a:p>
        </p:txBody>
      </p:sp>
      <p:sp>
        <p:nvSpPr>
          <p:cNvPr id="409928" name="Rectangle 328"/>
          <p:cNvSpPr>
            <a:spLocks noChangeArrowheads="1"/>
          </p:cNvSpPr>
          <p:nvPr/>
        </p:nvSpPr>
        <p:spPr bwMode="auto">
          <a:xfrm>
            <a:off x="3421063" y="4486275"/>
            <a:ext cx="1739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consistency 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29" name="Freeform 329"/>
          <p:cNvSpPr>
            <a:spLocks/>
          </p:cNvSpPr>
          <p:nvPr/>
        </p:nvSpPr>
        <p:spPr bwMode="auto">
          <a:xfrm>
            <a:off x="3216275" y="3111500"/>
            <a:ext cx="2043112" cy="485775"/>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0" name="Freeform 330"/>
          <p:cNvSpPr>
            <a:spLocks noEditPoints="1"/>
          </p:cNvSpPr>
          <p:nvPr/>
        </p:nvSpPr>
        <p:spPr bwMode="auto">
          <a:xfrm>
            <a:off x="3194050" y="3089275"/>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1" name="Rectangle 331"/>
          <p:cNvSpPr>
            <a:spLocks noChangeArrowheads="1"/>
          </p:cNvSpPr>
          <p:nvPr/>
        </p:nvSpPr>
        <p:spPr bwMode="auto">
          <a:xfrm>
            <a:off x="3876675" y="3113088"/>
            <a:ext cx="7715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32" name="Rectangle 332"/>
          <p:cNvSpPr>
            <a:spLocks noChangeArrowheads="1"/>
          </p:cNvSpPr>
          <p:nvPr/>
        </p:nvSpPr>
        <p:spPr bwMode="auto">
          <a:xfrm>
            <a:off x="4527550" y="3113088"/>
            <a:ext cx="16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33" name="Rectangle 333"/>
          <p:cNvSpPr>
            <a:spLocks noChangeArrowheads="1"/>
          </p:cNvSpPr>
          <p:nvPr/>
        </p:nvSpPr>
        <p:spPr bwMode="auto">
          <a:xfrm>
            <a:off x="3679825" y="3354388"/>
            <a:ext cx="12096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ready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4" name="Rectangle 344"/>
          <p:cNvSpPr>
            <a:spLocks noChangeArrowheads="1"/>
          </p:cNvSpPr>
          <p:nvPr/>
        </p:nvSpPr>
        <p:spPr bwMode="auto">
          <a:xfrm>
            <a:off x="442913" y="3673475"/>
            <a:ext cx="18764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Predicting 69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5" name="Rectangle 345"/>
          <p:cNvSpPr>
            <a:spLocks noChangeArrowheads="1"/>
          </p:cNvSpPr>
          <p:nvPr/>
        </p:nvSpPr>
        <p:spPr bwMode="auto">
          <a:xfrm>
            <a:off x="503238" y="3916363"/>
            <a:ext cx="17113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transporters/model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6" name="Rectangle 346"/>
          <p:cNvSpPr>
            <a:spLocks noChangeArrowheads="1"/>
          </p:cNvSpPr>
          <p:nvPr/>
        </p:nvSpPr>
        <p:spPr bwMode="auto">
          <a:xfrm>
            <a:off x="5781675" y="3232150"/>
            <a:ext cx="266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Correction for 202 annotations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7" name="Rectangle 347"/>
          <p:cNvSpPr>
            <a:spLocks noChangeArrowheads="1"/>
          </p:cNvSpPr>
          <p:nvPr/>
        </p:nvSpPr>
        <p:spPr bwMode="auto">
          <a:xfrm>
            <a:off x="5614988" y="3475038"/>
            <a:ext cx="288925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inconsistent with essentiality data</a:t>
            </a:r>
            <a:endParaRPr kumimoji="0" lang="en-US" sz="1800" b="0" i="0" u="none" strike="noStrike" cap="none" normalizeH="0" baseline="0" smtClean="0">
              <a:ln>
                <a:noFill/>
              </a:ln>
              <a:solidFill>
                <a:schemeClr val="tx1"/>
              </a:solidFill>
              <a:effectLst/>
              <a:latin typeface="Arial" pitchFamily="34" charset="0"/>
            </a:endParaRPr>
          </a:p>
        </p:txBody>
      </p:sp>
      <p:sp>
        <p:nvSpPr>
          <p:cNvPr id="409948" name="Rectangle 348"/>
          <p:cNvSpPr>
            <a:spLocks noChangeArrowheads="1"/>
          </p:cNvSpPr>
          <p:nvPr/>
        </p:nvSpPr>
        <p:spPr bwMode="auto">
          <a:xfrm>
            <a:off x="442913" y="5715000"/>
            <a:ext cx="9985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Correcting </a:t>
            </a:r>
            <a:endParaRPr kumimoji="0" lang="en-US" sz="1800" b="0" i="0" u="none" strike="noStrike" cap="none" normalizeH="0" baseline="0" smtClean="0">
              <a:ln>
                <a:noFill/>
              </a:ln>
              <a:solidFill>
                <a:schemeClr val="tx1"/>
              </a:solidFill>
              <a:effectLst/>
              <a:latin typeface="Arial" pitchFamily="34" charset="0"/>
            </a:endParaRPr>
          </a:p>
        </p:txBody>
      </p:sp>
      <p:sp>
        <p:nvSpPr>
          <p:cNvPr id="409949" name="Rectangle 349"/>
          <p:cNvSpPr>
            <a:spLocks noChangeArrowheads="1"/>
          </p:cNvSpPr>
          <p:nvPr/>
        </p:nvSpPr>
        <p:spPr bwMode="auto">
          <a:xfrm>
            <a:off x="396875" y="5956300"/>
            <a:ext cx="1104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reversibility </a:t>
            </a:r>
            <a:endParaRPr kumimoji="0" lang="en-US" sz="1800" b="0" i="0" u="none" strike="noStrike" cap="none" normalizeH="0" baseline="0" smtClean="0">
              <a:ln>
                <a:noFill/>
              </a:ln>
              <a:solidFill>
                <a:schemeClr val="tx1"/>
              </a:solidFill>
              <a:effectLst/>
              <a:latin typeface="Arial" pitchFamily="34" charset="0"/>
            </a:endParaRPr>
          </a:p>
        </p:txBody>
      </p:sp>
      <p:sp>
        <p:nvSpPr>
          <p:cNvPr id="409950" name="Rectangle 350"/>
          <p:cNvSpPr>
            <a:spLocks noChangeArrowheads="1"/>
          </p:cNvSpPr>
          <p:nvPr/>
        </p:nvSpPr>
        <p:spPr bwMode="auto">
          <a:xfrm>
            <a:off x="412750" y="6199188"/>
            <a:ext cx="10144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constraints</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09956" name="Rectangle 356"/>
          <p:cNvSpPr>
            <a:spLocks noChangeArrowheads="1"/>
          </p:cNvSpPr>
          <p:nvPr/>
        </p:nvSpPr>
        <p:spPr bwMode="auto">
          <a:xfrm>
            <a:off x="7867650" y="1984375"/>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7" name="Rectangle 357"/>
          <p:cNvSpPr>
            <a:spLocks noChangeArrowheads="1"/>
          </p:cNvSpPr>
          <p:nvPr/>
        </p:nvSpPr>
        <p:spPr bwMode="auto">
          <a:xfrm>
            <a:off x="7715250" y="2227263"/>
            <a:ext cx="12255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growth media</a:t>
            </a:r>
            <a:endParaRPr kumimoji="0" lang="en-US" sz="1800" b="0" i="0" u="none" strike="noStrike" cap="none" normalizeH="0" baseline="0" smtClean="0">
              <a:ln>
                <a:noFill/>
              </a:ln>
              <a:solidFill>
                <a:schemeClr val="tx1"/>
              </a:solidFill>
              <a:effectLst/>
              <a:latin typeface="Arial" pitchFamily="34" charset="0"/>
            </a:endParaRPr>
          </a:p>
        </p:txBody>
      </p:sp>
      <p:sp>
        <p:nvSpPr>
          <p:cNvPr id="409958" name="Rectangle 358"/>
          <p:cNvSpPr>
            <a:spLocks noChangeArrowheads="1"/>
          </p:cNvSpPr>
          <p:nvPr/>
        </p:nvSpPr>
        <p:spPr bwMode="auto">
          <a:xfrm>
            <a:off x="1601788" y="5975350"/>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59" name="Rectangle 359"/>
          <p:cNvSpPr>
            <a:spLocks noChangeArrowheads="1"/>
          </p:cNvSpPr>
          <p:nvPr/>
        </p:nvSpPr>
        <p:spPr bwMode="auto">
          <a:xfrm>
            <a:off x="2008188" y="5975350"/>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0" name="Freeform 360"/>
          <p:cNvSpPr>
            <a:spLocks noEditPoints="1"/>
          </p:cNvSpPr>
          <p:nvPr/>
        </p:nvSpPr>
        <p:spPr bwMode="auto">
          <a:xfrm>
            <a:off x="1741488" y="6002338"/>
            <a:ext cx="241300" cy="80962"/>
          </a:xfrm>
          <a:custGeom>
            <a:avLst/>
            <a:gdLst/>
            <a:ahLst/>
            <a:cxnLst>
              <a:cxn ang="0">
                <a:pos x="0" y="14"/>
              </a:cxn>
              <a:cxn ang="0">
                <a:pos x="115" y="16"/>
              </a:cxn>
              <a:cxn ang="0">
                <a:pos x="114" y="35"/>
              </a:cxn>
              <a:cxn ang="0">
                <a:pos x="0" y="34"/>
              </a:cxn>
              <a:cxn ang="0">
                <a:pos x="0" y="14"/>
              </a:cxn>
              <a:cxn ang="0">
                <a:pos x="102" y="0"/>
              </a:cxn>
              <a:cxn ang="0">
                <a:pos x="152" y="26"/>
              </a:cxn>
              <a:cxn ang="0">
                <a:pos x="102" y="51"/>
              </a:cxn>
              <a:cxn ang="0">
                <a:pos x="102" y="0"/>
              </a:cxn>
            </a:cxnLst>
            <a:rect l="0" t="0" r="r" b="b"/>
            <a:pathLst>
              <a:path w="152" h="51">
                <a:moveTo>
                  <a:pt x="0" y="14"/>
                </a:moveTo>
                <a:lnTo>
                  <a:pt x="115" y="16"/>
                </a:lnTo>
                <a:lnTo>
                  <a:pt x="114" y="35"/>
                </a:lnTo>
                <a:lnTo>
                  <a:pt x="0" y="34"/>
                </a:lnTo>
                <a:lnTo>
                  <a:pt x="0" y="14"/>
                </a:lnTo>
                <a:close/>
                <a:moveTo>
                  <a:pt x="102" y="0"/>
                </a:moveTo>
                <a:lnTo>
                  <a:pt x="152" y="26"/>
                </a:lnTo>
                <a:lnTo>
                  <a:pt x="102" y="51"/>
                </a:lnTo>
                <a:lnTo>
                  <a:pt x="102" y="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1" name="Freeform 361"/>
          <p:cNvSpPr>
            <a:spLocks noEditPoints="1"/>
          </p:cNvSpPr>
          <p:nvPr/>
        </p:nvSpPr>
        <p:spPr bwMode="auto">
          <a:xfrm>
            <a:off x="1741488" y="6078538"/>
            <a:ext cx="242887" cy="79375"/>
          </a:xfrm>
          <a:custGeom>
            <a:avLst/>
            <a:gdLst/>
            <a:ahLst/>
            <a:cxnLst>
              <a:cxn ang="0">
                <a:pos x="153" y="33"/>
              </a:cxn>
              <a:cxn ang="0">
                <a:pos x="38" y="34"/>
              </a:cxn>
              <a:cxn ang="0">
                <a:pos x="38" y="15"/>
              </a:cxn>
              <a:cxn ang="0">
                <a:pos x="152" y="14"/>
              </a:cxn>
              <a:cxn ang="0">
                <a:pos x="153" y="33"/>
              </a:cxn>
              <a:cxn ang="0">
                <a:pos x="51" y="50"/>
              </a:cxn>
              <a:cxn ang="0">
                <a:pos x="0" y="25"/>
              </a:cxn>
              <a:cxn ang="0">
                <a:pos x="50" y="0"/>
              </a:cxn>
              <a:cxn ang="0">
                <a:pos x="51" y="50"/>
              </a:cxn>
            </a:cxnLst>
            <a:rect l="0" t="0" r="r" b="b"/>
            <a:pathLst>
              <a:path w="153" h="50">
                <a:moveTo>
                  <a:pt x="153" y="33"/>
                </a:moveTo>
                <a:lnTo>
                  <a:pt x="38" y="34"/>
                </a:lnTo>
                <a:lnTo>
                  <a:pt x="38" y="15"/>
                </a:lnTo>
                <a:lnTo>
                  <a:pt x="152" y="14"/>
                </a:lnTo>
                <a:lnTo>
                  <a:pt x="153" y="33"/>
                </a:lnTo>
                <a:close/>
                <a:moveTo>
                  <a:pt x="51" y="50"/>
                </a:moveTo>
                <a:lnTo>
                  <a:pt x="0" y="25"/>
                </a:lnTo>
                <a:lnTo>
                  <a:pt x="50" y="0"/>
                </a:lnTo>
                <a:lnTo>
                  <a:pt x="51" y="5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2" name="Rectangle 362"/>
          <p:cNvSpPr>
            <a:spLocks noChangeArrowheads="1"/>
          </p:cNvSpPr>
          <p:nvPr/>
        </p:nvSpPr>
        <p:spPr bwMode="auto">
          <a:xfrm>
            <a:off x="1601788" y="5603875"/>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63" name="Rectangle 363"/>
          <p:cNvSpPr>
            <a:spLocks noChangeArrowheads="1"/>
          </p:cNvSpPr>
          <p:nvPr/>
        </p:nvSpPr>
        <p:spPr bwMode="auto">
          <a:xfrm>
            <a:off x="2008188" y="5603875"/>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4" name="Freeform 364"/>
          <p:cNvSpPr>
            <a:spLocks noEditPoints="1"/>
          </p:cNvSpPr>
          <p:nvPr/>
        </p:nvSpPr>
        <p:spPr bwMode="auto">
          <a:xfrm>
            <a:off x="1741488" y="5668963"/>
            <a:ext cx="241300" cy="80962"/>
          </a:xfrm>
          <a:custGeom>
            <a:avLst/>
            <a:gdLst/>
            <a:ahLst/>
            <a:cxnLst>
              <a:cxn ang="0">
                <a:pos x="0" y="15"/>
              </a:cxn>
              <a:cxn ang="0">
                <a:pos x="115" y="16"/>
              </a:cxn>
              <a:cxn ang="0">
                <a:pos x="114" y="35"/>
              </a:cxn>
              <a:cxn ang="0">
                <a:pos x="0" y="34"/>
              </a:cxn>
              <a:cxn ang="0">
                <a:pos x="0" y="15"/>
              </a:cxn>
              <a:cxn ang="0">
                <a:pos x="102" y="0"/>
              </a:cxn>
              <a:cxn ang="0">
                <a:pos x="152" y="26"/>
              </a:cxn>
              <a:cxn ang="0">
                <a:pos x="102" y="51"/>
              </a:cxn>
              <a:cxn ang="0">
                <a:pos x="102" y="0"/>
              </a:cxn>
            </a:cxnLst>
            <a:rect l="0" t="0" r="r" b="b"/>
            <a:pathLst>
              <a:path w="152" h="51">
                <a:moveTo>
                  <a:pt x="0" y="15"/>
                </a:moveTo>
                <a:lnTo>
                  <a:pt x="115" y="16"/>
                </a:lnTo>
                <a:lnTo>
                  <a:pt x="114" y="35"/>
                </a:lnTo>
                <a:lnTo>
                  <a:pt x="0" y="34"/>
                </a:lnTo>
                <a:lnTo>
                  <a:pt x="0" y="15"/>
                </a:lnTo>
                <a:close/>
                <a:moveTo>
                  <a:pt x="102" y="0"/>
                </a:moveTo>
                <a:lnTo>
                  <a:pt x="152" y="26"/>
                </a:lnTo>
                <a:lnTo>
                  <a:pt x="102" y="51"/>
                </a:lnTo>
                <a:lnTo>
                  <a:pt x="102" y="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5" name="Rectangle 365"/>
          <p:cNvSpPr>
            <a:spLocks noChangeArrowheads="1"/>
          </p:cNvSpPr>
          <p:nvPr/>
        </p:nvSpPr>
        <p:spPr bwMode="auto">
          <a:xfrm>
            <a:off x="1601788" y="6345238"/>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66" name="Rectangle 366"/>
          <p:cNvSpPr>
            <a:spLocks noChangeArrowheads="1"/>
          </p:cNvSpPr>
          <p:nvPr/>
        </p:nvSpPr>
        <p:spPr bwMode="auto">
          <a:xfrm>
            <a:off x="2008188" y="6345238"/>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7" name="Freeform 367"/>
          <p:cNvSpPr>
            <a:spLocks noEditPoints="1"/>
          </p:cNvSpPr>
          <p:nvPr/>
        </p:nvSpPr>
        <p:spPr bwMode="auto">
          <a:xfrm>
            <a:off x="1741488" y="6411913"/>
            <a:ext cx="242887" cy="79375"/>
          </a:xfrm>
          <a:custGeom>
            <a:avLst/>
            <a:gdLst/>
            <a:ahLst/>
            <a:cxnLst>
              <a:cxn ang="0">
                <a:pos x="153" y="33"/>
              </a:cxn>
              <a:cxn ang="0">
                <a:pos x="38" y="34"/>
              </a:cxn>
              <a:cxn ang="0">
                <a:pos x="38" y="15"/>
              </a:cxn>
              <a:cxn ang="0">
                <a:pos x="152" y="14"/>
              </a:cxn>
              <a:cxn ang="0">
                <a:pos x="153" y="33"/>
              </a:cxn>
              <a:cxn ang="0">
                <a:pos x="51" y="50"/>
              </a:cxn>
              <a:cxn ang="0">
                <a:pos x="0" y="25"/>
              </a:cxn>
              <a:cxn ang="0">
                <a:pos x="50" y="0"/>
              </a:cxn>
              <a:cxn ang="0">
                <a:pos x="51" y="50"/>
              </a:cxn>
            </a:cxnLst>
            <a:rect l="0" t="0" r="r" b="b"/>
            <a:pathLst>
              <a:path w="153" h="50">
                <a:moveTo>
                  <a:pt x="153" y="33"/>
                </a:moveTo>
                <a:lnTo>
                  <a:pt x="38" y="34"/>
                </a:lnTo>
                <a:lnTo>
                  <a:pt x="38" y="15"/>
                </a:lnTo>
                <a:lnTo>
                  <a:pt x="152" y="14"/>
                </a:lnTo>
                <a:lnTo>
                  <a:pt x="153" y="33"/>
                </a:lnTo>
                <a:close/>
                <a:moveTo>
                  <a:pt x="51" y="50"/>
                </a:moveTo>
                <a:lnTo>
                  <a:pt x="0" y="25"/>
                </a:lnTo>
                <a:lnTo>
                  <a:pt x="50" y="0"/>
                </a:lnTo>
                <a:lnTo>
                  <a:pt x="51" y="5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8" name="Freeform 368"/>
          <p:cNvSpPr>
            <a:spLocks noEditPoints="1"/>
          </p:cNvSpPr>
          <p:nvPr/>
        </p:nvSpPr>
        <p:spPr bwMode="auto">
          <a:xfrm>
            <a:off x="1827213" y="5761038"/>
            <a:ext cx="119062" cy="239712"/>
          </a:xfrm>
          <a:custGeom>
            <a:avLst/>
            <a:gdLst/>
            <a:ahLst/>
            <a:cxnLst>
              <a:cxn ang="0">
                <a:pos x="72" y="16"/>
              </a:cxn>
              <a:cxn ang="0">
                <a:pos x="70" y="239"/>
              </a:cxn>
              <a:cxn ang="0">
                <a:pos x="54" y="239"/>
              </a:cxn>
              <a:cxn ang="0">
                <a:pos x="56" y="15"/>
              </a:cxn>
              <a:cxn ang="0">
                <a:pos x="72" y="16"/>
              </a:cxn>
              <a:cxn ang="0">
                <a:pos x="3" y="96"/>
              </a:cxn>
              <a:cxn ang="0">
                <a:pos x="64" y="0"/>
              </a:cxn>
              <a:cxn ang="0">
                <a:pos x="123" y="97"/>
              </a:cxn>
              <a:cxn ang="0">
                <a:pos x="121" y="108"/>
              </a:cxn>
              <a:cxn ang="0">
                <a:pos x="110" y="106"/>
              </a:cxn>
              <a:cxn ang="0">
                <a:pos x="57" y="20"/>
              </a:cxn>
              <a:cxn ang="0">
                <a:pos x="71" y="20"/>
              </a:cxn>
              <a:cxn ang="0">
                <a:pos x="16" y="105"/>
              </a:cxn>
              <a:cxn ang="0">
                <a:pos x="5" y="107"/>
              </a:cxn>
              <a:cxn ang="0">
                <a:pos x="3" y="96"/>
              </a:cxn>
              <a:cxn ang="0">
                <a:pos x="123" y="158"/>
              </a:cxn>
              <a:cxn ang="0">
                <a:pos x="61" y="254"/>
              </a:cxn>
              <a:cxn ang="0">
                <a:pos x="2" y="157"/>
              </a:cxn>
              <a:cxn ang="0">
                <a:pos x="5" y="146"/>
              </a:cxn>
              <a:cxn ang="0">
                <a:pos x="16" y="149"/>
              </a:cxn>
              <a:cxn ang="0">
                <a:pos x="68" y="235"/>
              </a:cxn>
              <a:cxn ang="0">
                <a:pos x="55" y="234"/>
              </a:cxn>
              <a:cxn ang="0">
                <a:pos x="109" y="150"/>
              </a:cxn>
              <a:cxn ang="0">
                <a:pos x="120" y="147"/>
              </a:cxn>
              <a:cxn ang="0">
                <a:pos x="123" y="158"/>
              </a:cxn>
            </a:cxnLst>
            <a:rect l="0" t="0" r="r" b="b"/>
            <a:pathLst>
              <a:path w="126" h="254">
                <a:moveTo>
                  <a:pt x="72" y="16"/>
                </a:moveTo>
                <a:lnTo>
                  <a:pt x="70" y="239"/>
                </a:lnTo>
                <a:lnTo>
                  <a:pt x="54" y="239"/>
                </a:lnTo>
                <a:lnTo>
                  <a:pt x="56" y="15"/>
                </a:lnTo>
                <a:lnTo>
                  <a:pt x="72" y="16"/>
                </a:lnTo>
                <a:close/>
                <a:moveTo>
                  <a:pt x="3" y="96"/>
                </a:moveTo>
                <a:lnTo>
                  <a:pt x="64" y="0"/>
                </a:lnTo>
                <a:lnTo>
                  <a:pt x="123" y="97"/>
                </a:lnTo>
                <a:cubicBezTo>
                  <a:pt x="126" y="101"/>
                  <a:pt x="124" y="106"/>
                  <a:pt x="121" y="108"/>
                </a:cubicBezTo>
                <a:cubicBezTo>
                  <a:pt x="117" y="111"/>
                  <a:pt x="112" y="109"/>
                  <a:pt x="110" y="106"/>
                </a:cubicBezTo>
                <a:lnTo>
                  <a:pt x="57" y="20"/>
                </a:lnTo>
                <a:lnTo>
                  <a:pt x="71" y="20"/>
                </a:lnTo>
                <a:lnTo>
                  <a:pt x="16" y="105"/>
                </a:lnTo>
                <a:cubicBezTo>
                  <a:pt x="14" y="108"/>
                  <a:pt x="9" y="109"/>
                  <a:pt x="5" y="107"/>
                </a:cubicBezTo>
                <a:cubicBezTo>
                  <a:pt x="2" y="105"/>
                  <a:pt x="1" y="100"/>
                  <a:pt x="3" y="96"/>
                </a:cubicBezTo>
                <a:close/>
                <a:moveTo>
                  <a:pt x="123" y="158"/>
                </a:moveTo>
                <a:lnTo>
                  <a:pt x="61" y="254"/>
                </a:lnTo>
                <a:lnTo>
                  <a:pt x="2" y="157"/>
                </a:lnTo>
                <a:cubicBezTo>
                  <a:pt x="0" y="153"/>
                  <a:pt x="1" y="148"/>
                  <a:pt x="5" y="146"/>
                </a:cubicBezTo>
                <a:cubicBezTo>
                  <a:pt x="9" y="144"/>
                  <a:pt x="14" y="145"/>
                  <a:pt x="16" y="149"/>
                </a:cubicBezTo>
                <a:lnTo>
                  <a:pt x="68" y="235"/>
                </a:lnTo>
                <a:lnTo>
                  <a:pt x="55" y="234"/>
                </a:lnTo>
                <a:lnTo>
                  <a:pt x="109" y="150"/>
                </a:lnTo>
                <a:cubicBezTo>
                  <a:pt x="112" y="146"/>
                  <a:pt x="116" y="145"/>
                  <a:pt x="120" y="147"/>
                </a:cubicBezTo>
                <a:cubicBezTo>
                  <a:pt x="124" y="150"/>
                  <a:pt x="125" y="154"/>
                  <a:pt x="123" y="158"/>
                </a:cubicBez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9" name="Freeform 369"/>
          <p:cNvSpPr>
            <a:spLocks noEditPoints="1"/>
          </p:cNvSpPr>
          <p:nvPr/>
        </p:nvSpPr>
        <p:spPr bwMode="auto">
          <a:xfrm>
            <a:off x="1827213" y="6169025"/>
            <a:ext cx="119062" cy="239712"/>
          </a:xfrm>
          <a:custGeom>
            <a:avLst/>
            <a:gdLst/>
            <a:ahLst/>
            <a:cxnLst>
              <a:cxn ang="0">
                <a:pos x="72" y="16"/>
              </a:cxn>
              <a:cxn ang="0">
                <a:pos x="70" y="239"/>
              </a:cxn>
              <a:cxn ang="0">
                <a:pos x="54" y="239"/>
              </a:cxn>
              <a:cxn ang="0">
                <a:pos x="56" y="15"/>
              </a:cxn>
              <a:cxn ang="0">
                <a:pos x="72" y="16"/>
              </a:cxn>
              <a:cxn ang="0">
                <a:pos x="3" y="96"/>
              </a:cxn>
              <a:cxn ang="0">
                <a:pos x="64" y="0"/>
              </a:cxn>
              <a:cxn ang="0">
                <a:pos x="123" y="97"/>
              </a:cxn>
              <a:cxn ang="0">
                <a:pos x="121" y="108"/>
              </a:cxn>
              <a:cxn ang="0">
                <a:pos x="110" y="106"/>
              </a:cxn>
              <a:cxn ang="0">
                <a:pos x="57" y="20"/>
              </a:cxn>
              <a:cxn ang="0">
                <a:pos x="71" y="20"/>
              </a:cxn>
              <a:cxn ang="0">
                <a:pos x="16" y="105"/>
              </a:cxn>
              <a:cxn ang="0">
                <a:pos x="5" y="107"/>
              </a:cxn>
              <a:cxn ang="0">
                <a:pos x="3" y="96"/>
              </a:cxn>
              <a:cxn ang="0">
                <a:pos x="123" y="158"/>
              </a:cxn>
              <a:cxn ang="0">
                <a:pos x="61" y="254"/>
              </a:cxn>
              <a:cxn ang="0">
                <a:pos x="2" y="157"/>
              </a:cxn>
              <a:cxn ang="0">
                <a:pos x="5" y="146"/>
              </a:cxn>
              <a:cxn ang="0">
                <a:pos x="16" y="149"/>
              </a:cxn>
              <a:cxn ang="0">
                <a:pos x="68" y="235"/>
              </a:cxn>
              <a:cxn ang="0">
                <a:pos x="55" y="234"/>
              </a:cxn>
              <a:cxn ang="0">
                <a:pos x="109" y="150"/>
              </a:cxn>
              <a:cxn ang="0">
                <a:pos x="120" y="147"/>
              </a:cxn>
              <a:cxn ang="0">
                <a:pos x="123" y="158"/>
              </a:cxn>
            </a:cxnLst>
            <a:rect l="0" t="0" r="r" b="b"/>
            <a:pathLst>
              <a:path w="126" h="254">
                <a:moveTo>
                  <a:pt x="72" y="16"/>
                </a:moveTo>
                <a:lnTo>
                  <a:pt x="70" y="239"/>
                </a:lnTo>
                <a:lnTo>
                  <a:pt x="54" y="239"/>
                </a:lnTo>
                <a:lnTo>
                  <a:pt x="56" y="15"/>
                </a:lnTo>
                <a:lnTo>
                  <a:pt x="72" y="16"/>
                </a:lnTo>
                <a:close/>
                <a:moveTo>
                  <a:pt x="3" y="96"/>
                </a:moveTo>
                <a:lnTo>
                  <a:pt x="64" y="0"/>
                </a:lnTo>
                <a:lnTo>
                  <a:pt x="123" y="97"/>
                </a:lnTo>
                <a:cubicBezTo>
                  <a:pt x="126" y="101"/>
                  <a:pt x="124" y="106"/>
                  <a:pt x="121" y="108"/>
                </a:cubicBezTo>
                <a:cubicBezTo>
                  <a:pt x="117" y="111"/>
                  <a:pt x="112" y="109"/>
                  <a:pt x="110" y="106"/>
                </a:cubicBezTo>
                <a:lnTo>
                  <a:pt x="57" y="20"/>
                </a:lnTo>
                <a:lnTo>
                  <a:pt x="71" y="20"/>
                </a:lnTo>
                <a:lnTo>
                  <a:pt x="16" y="105"/>
                </a:lnTo>
                <a:cubicBezTo>
                  <a:pt x="14" y="108"/>
                  <a:pt x="9" y="109"/>
                  <a:pt x="5" y="107"/>
                </a:cubicBezTo>
                <a:cubicBezTo>
                  <a:pt x="2" y="105"/>
                  <a:pt x="1" y="100"/>
                  <a:pt x="3" y="96"/>
                </a:cubicBezTo>
                <a:close/>
                <a:moveTo>
                  <a:pt x="123" y="158"/>
                </a:moveTo>
                <a:lnTo>
                  <a:pt x="61" y="254"/>
                </a:lnTo>
                <a:lnTo>
                  <a:pt x="2" y="157"/>
                </a:lnTo>
                <a:cubicBezTo>
                  <a:pt x="0" y="153"/>
                  <a:pt x="1" y="148"/>
                  <a:pt x="5" y="146"/>
                </a:cubicBezTo>
                <a:cubicBezTo>
                  <a:pt x="9" y="144"/>
                  <a:pt x="14" y="145"/>
                  <a:pt x="16" y="149"/>
                </a:cubicBezTo>
                <a:lnTo>
                  <a:pt x="68" y="235"/>
                </a:lnTo>
                <a:lnTo>
                  <a:pt x="55" y="234"/>
                </a:lnTo>
                <a:lnTo>
                  <a:pt x="109" y="150"/>
                </a:lnTo>
                <a:cubicBezTo>
                  <a:pt x="112" y="146"/>
                  <a:pt x="116" y="145"/>
                  <a:pt x="120" y="147"/>
                </a:cubicBezTo>
                <a:cubicBezTo>
                  <a:pt x="124" y="150"/>
                  <a:pt x="125" y="154"/>
                  <a:pt x="123" y="158"/>
                </a:cubicBez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70" name="Rectangle 370"/>
          <p:cNvSpPr>
            <a:spLocks noChangeArrowheads="1"/>
          </p:cNvSpPr>
          <p:nvPr/>
        </p:nvSpPr>
        <p:spPr bwMode="auto">
          <a:xfrm>
            <a:off x="2844800" y="348932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66%</a:t>
            </a:r>
            <a:endParaRPr kumimoji="0" lang="en-US" sz="1800" b="0" i="0" u="none" strike="noStrike" cap="none" normalizeH="0" baseline="0" smtClean="0">
              <a:ln>
                <a:noFill/>
              </a:ln>
              <a:solidFill>
                <a:schemeClr val="tx1"/>
              </a:solidFill>
              <a:effectLst/>
              <a:latin typeface="Arial" pitchFamily="34" charset="0"/>
            </a:endParaRPr>
          </a:p>
        </p:txBody>
      </p:sp>
      <p:sp>
        <p:nvSpPr>
          <p:cNvPr id="409971" name="Rectangle 371"/>
          <p:cNvSpPr>
            <a:spLocks noChangeArrowheads="1"/>
          </p:cNvSpPr>
          <p:nvPr/>
        </p:nvSpPr>
        <p:spPr bwMode="auto">
          <a:xfrm>
            <a:off x="2844800" y="405447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71%</a:t>
            </a:r>
            <a:endParaRPr kumimoji="0" lang="en-US" sz="1800" b="0" i="0" u="none" strike="noStrike" cap="none" normalizeH="0" baseline="0" smtClean="0">
              <a:ln>
                <a:noFill/>
              </a:ln>
              <a:solidFill>
                <a:schemeClr val="tx1"/>
              </a:solidFill>
              <a:effectLst/>
              <a:latin typeface="Arial" pitchFamily="34" charset="0"/>
            </a:endParaRPr>
          </a:p>
        </p:txBody>
      </p:sp>
      <p:sp>
        <p:nvSpPr>
          <p:cNvPr id="409972" name="Rectangle 372"/>
          <p:cNvSpPr>
            <a:spLocks noChangeArrowheads="1"/>
          </p:cNvSpPr>
          <p:nvPr/>
        </p:nvSpPr>
        <p:spPr bwMode="auto">
          <a:xfrm>
            <a:off x="2844800" y="4635500"/>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74%</a:t>
            </a:r>
            <a:endParaRPr kumimoji="0" lang="en-US" sz="1800" b="0" i="0" u="none" strike="noStrike" cap="none" normalizeH="0" baseline="0" smtClean="0">
              <a:ln>
                <a:noFill/>
              </a:ln>
              <a:solidFill>
                <a:schemeClr val="tx1"/>
              </a:solidFill>
              <a:effectLst/>
              <a:latin typeface="Arial" pitchFamily="34" charset="0"/>
            </a:endParaRPr>
          </a:p>
        </p:txBody>
      </p:sp>
      <p:sp>
        <p:nvSpPr>
          <p:cNvPr id="409973" name="Rectangle 373"/>
          <p:cNvSpPr>
            <a:spLocks noChangeArrowheads="1"/>
          </p:cNvSpPr>
          <p:nvPr/>
        </p:nvSpPr>
        <p:spPr bwMode="auto">
          <a:xfrm>
            <a:off x="2844800" y="5097463"/>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82%</a:t>
            </a:r>
            <a:endParaRPr kumimoji="0" lang="en-US" sz="1800" b="0" i="0" u="none" strike="noStrike" cap="none" normalizeH="0" baseline="0" smtClean="0">
              <a:ln>
                <a:noFill/>
              </a:ln>
              <a:solidFill>
                <a:schemeClr val="tx1"/>
              </a:solidFill>
              <a:effectLst/>
              <a:latin typeface="Arial" pitchFamily="34" charset="0"/>
            </a:endParaRPr>
          </a:p>
        </p:txBody>
      </p:sp>
      <p:sp>
        <p:nvSpPr>
          <p:cNvPr id="409975" name="Rectangle 375"/>
          <p:cNvSpPr>
            <a:spLocks noChangeArrowheads="1"/>
          </p:cNvSpPr>
          <p:nvPr/>
        </p:nvSpPr>
        <p:spPr bwMode="auto">
          <a:xfrm>
            <a:off x="2665413" y="3024188"/>
            <a:ext cx="6651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Model </a:t>
            </a:r>
            <a:endParaRPr kumimoji="0" lang="en-US" sz="1800" b="0" i="0" u="none" strike="noStrike" cap="none" normalizeH="0" baseline="0" smtClean="0">
              <a:ln>
                <a:noFill/>
              </a:ln>
              <a:solidFill>
                <a:schemeClr val="tx1"/>
              </a:solidFill>
              <a:effectLst/>
              <a:latin typeface="Arial" pitchFamily="34" charset="0"/>
            </a:endParaRPr>
          </a:p>
        </p:txBody>
      </p:sp>
      <p:sp>
        <p:nvSpPr>
          <p:cNvPr id="409976" name="Rectangle 376"/>
          <p:cNvSpPr>
            <a:spLocks noChangeArrowheads="1"/>
          </p:cNvSpPr>
          <p:nvPr/>
        </p:nvSpPr>
        <p:spPr bwMode="auto">
          <a:xfrm>
            <a:off x="2468563" y="3265488"/>
            <a:ext cx="8159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accuracy</a:t>
            </a:r>
            <a:endParaRPr kumimoji="0" lang="en-US" sz="1800" b="0" i="0" u="none" strike="noStrike" cap="none" normalizeH="0" baseline="0" smtClean="0">
              <a:ln>
                <a:noFill/>
              </a:ln>
              <a:solidFill>
                <a:schemeClr val="tx1"/>
              </a:solidFill>
              <a:effectLst/>
              <a:latin typeface="Arial" pitchFamily="34" charset="0"/>
            </a:endParaRPr>
          </a:p>
        </p:txBody>
      </p:sp>
      <p:sp>
        <p:nvSpPr>
          <p:cNvPr id="409977" name="Rectangle 377"/>
          <p:cNvSpPr>
            <a:spLocks noChangeArrowheads="1"/>
          </p:cNvSpPr>
          <p:nvPr/>
        </p:nvSpPr>
        <p:spPr bwMode="auto">
          <a:xfrm>
            <a:off x="7654925" y="1379538"/>
            <a:ext cx="13462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gene </a:t>
            </a:r>
            <a:endParaRPr kumimoji="0" lang="en-US" sz="1800" b="0" i="0" u="none" strike="noStrike" cap="none" normalizeH="0" baseline="0" smtClean="0">
              <a:ln>
                <a:noFill/>
              </a:ln>
              <a:solidFill>
                <a:schemeClr val="tx1"/>
              </a:solidFill>
              <a:effectLst/>
              <a:latin typeface="Arial" pitchFamily="34" charset="0"/>
            </a:endParaRPr>
          </a:p>
        </p:txBody>
      </p:sp>
      <p:sp>
        <p:nvSpPr>
          <p:cNvPr id="409978" name="Rectangle 378"/>
          <p:cNvSpPr>
            <a:spLocks noChangeArrowheads="1"/>
          </p:cNvSpPr>
          <p:nvPr/>
        </p:nvSpPr>
        <p:spPr bwMode="auto">
          <a:xfrm>
            <a:off x="7821613" y="1620838"/>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essentiality</a:t>
            </a:r>
            <a:endParaRPr kumimoji="0" lang="en-US" sz="1800" b="0" i="0" u="none" strike="noStrike" cap="none" normalizeH="0" baseline="0" smtClean="0">
              <a:ln>
                <a:noFill/>
              </a:ln>
              <a:solidFill>
                <a:schemeClr val="tx1"/>
              </a:solidFill>
              <a:effectLst/>
              <a:latin typeface="Arial" pitchFamily="34" charset="0"/>
            </a:endParaRPr>
          </a:p>
        </p:txBody>
      </p:sp>
      <p:sp>
        <p:nvSpPr>
          <p:cNvPr id="409979" name="Rectangle 379"/>
          <p:cNvSpPr>
            <a:spLocks noChangeArrowheads="1"/>
          </p:cNvSpPr>
          <p:nvPr/>
        </p:nvSpPr>
        <p:spPr bwMode="auto">
          <a:xfrm>
            <a:off x="7867650" y="2609850"/>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80" name="Rectangle 380"/>
          <p:cNvSpPr>
            <a:spLocks noChangeArrowheads="1"/>
          </p:cNvSpPr>
          <p:nvPr/>
        </p:nvSpPr>
        <p:spPr bwMode="auto">
          <a:xfrm>
            <a:off x="7791450" y="2852738"/>
            <a:ext cx="10429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phenotypes</a:t>
            </a:r>
            <a:endParaRPr kumimoji="0" lang="en-US" sz="1800" b="0" i="0" u="none" strike="noStrike" cap="none" normalizeH="0" baseline="0" smtClean="0">
              <a:ln>
                <a:noFill/>
              </a:ln>
              <a:solidFill>
                <a:schemeClr val="tx1"/>
              </a:solidFill>
              <a:effectLst/>
              <a:latin typeface="Arial" pitchFamily="34" charset="0"/>
            </a:endParaRPr>
          </a:p>
        </p:txBody>
      </p:sp>
      <p:pic>
        <p:nvPicPr>
          <p:cNvPr id="409981" name="Picture 381"/>
          <p:cNvPicPr>
            <a:picLocks noChangeAspect="1" noChangeArrowheads="1"/>
          </p:cNvPicPr>
          <p:nvPr/>
        </p:nvPicPr>
        <p:blipFill>
          <a:blip r:embed="rId3"/>
          <a:srcRect/>
          <a:stretch>
            <a:fillRect/>
          </a:stretch>
        </p:blipFill>
        <p:spPr bwMode="auto">
          <a:xfrm>
            <a:off x="5803900" y="2219325"/>
            <a:ext cx="1362075" cy="727075"/>
          </a:xfrm>
          <a:prstGeom prst="rect">
            <a:avLst/>
          </a:prstGeom>
          <a:noFill/>
          <a:ln w="9525">
            <a:noFill/>
            <a:miter lim="800000"/>
            <a:headEnd/>
            <a:tailEnd/>
          </a:ln>
        </p:spPr>
      </p:pic>
      <p:sp>
        <p:nvSpPr>
          <p:cNvPr id="409982" name="Rectangle 382"/>
          <p:cNvSpPr>
            <a:spLocks noChangeArrowheads="1"/>
          </p:cNvSpPr>
          <p:nvPr/>
        </p:nvSpPr>
        <p:spPr bwMode="auto">
          <a:xfrm>
            <a:off x="6629400" y="2257425"/>
            <a:ext cx="438150" cy="4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3" name="Rectangle 383"/>
          <p:cNvSpPr>
            <a:spLocks noChangeArrowheads="1"/>
          </p:cNvSpPr>
          <p:nvPr/>
        </p:nvSpPr>
        <p:spPr bwMode="auto">
          <a:xfrm>
            <a:off x="5811838" y="2922588"/>
            <a:ext cx="211137"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4" name="Rectangle 384"/>
          <p:cNvSpPr>
            <a:spLocks noChangeArrowheads="1"/>
          </p:cNvSpPr>
          <p:nvPr/>
        </p:nvSpPr>
        <p:spPr bwMode="auto">
          <a:xfrm>
            <a:off x="5795963" y="2181225"/>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5" name="Rectangle 385"/>
          <p:cNvSpPr>
            <a:spLocks noChangeArrowheads="1"/>
          </p:cNvSpPr>
          <p:nvPr/>
        </p:nvSpPr>
        <p:spPr bwMode="auto">
          <a:xfrm>
            <a:off x="5795963" y="2922588"/>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6" name="Rectangle 386"/>
          <p:cNvSpPr>
            <a:spLocks noChangeArrowheads="1"/>
          </p:cNvSpPr>
          <p:nvPr/>
        </p:nvSpPr>
        <p:spPr bwMode="auto">
          <a:xfrm>
            <a:off x="5751513" y="2211388"/>
            <a:ext cx="60325" cy="757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7" name="Rectangle 387"/>
          <p:cNvSpPr>
            <a:spLocks noChangeArrowheads="1"/>
          </p:cNvSpPr>
          <p:nvPr/>
        </p:nvSpPr>
        <p:spPr bwMode="auto">
          <a:xfrm>
            <a:off x="7127875" y="2227263"/>
            <a:ext cx="76200" cy="7413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8" name="Freeform 388"/>
          <p:cNvSpPr>
            <a:spLocks noEditPoints="1"/>
          </p:cNvSpPr>
          <p:nvPr/>
        </p:nvSpPr>
        <p:spPr bwMode="auto">
          <a:xfrm>
            <a:off x="5721350" y="2151063"/>
            <a:ext cx="1527175" cy="863600"/>
          </a:xfrm>
          <a:custGeom>
            <a:avLst/>
            <a:gdLst/>
            <a:ahLst/>
            <a:cxnLst>
              <a:cxn ang="0">
                <a:pos x="3" y="128"/>
              </a:cxn>
              <a:cxn ang="0">
                <a:pos x="13" y="98"/>
              </a:cxn>
              <a:cxn ang="0">
                <a:pos x="46" y="48"/>
              </a:cxn>
              <a:cxn ang="0">
                <a:pos x="96" y="14"/>
              </a:cxn>
              <a:cxn ang="0">
                <a:pos x="126" y="4"/>
              </a:cxn>
              <a:cxn ang="0">
                <a:pos x="158" y="0"/>
              </a:cxn>
              <a:cxn ang="0">
                <a:pos x="1490" y="3"/>
              </a:cxn>
              <a:cxn ang="0">
                <a:pos x="1520" y="13"/>
              </a:cxn>
              <a:cxn ang="0">
                <a:pos x="1570" y="46"/>
              </a:cxn>
              <a:cxn ang="0">
                <a:pos x="1603" y="96"/>
              </a:cxn>
              <a:cxn ang="0">
                <a:pos x="1613" y="126"/>
              </a:cxn>
              <a:cxn ang="0">
                <a:pos x="1616" y="158"/>
              </a:cxn>
              <a:cxn ang="0">
                <a:pos x="1613" y="786"/>
              </a:cxn>
              <a:cxn ang="0">
                <a:pos x="1604" y="816"/>
              </a:cxn>
              <a:cxn ang="0">
                <a:pos x="1572" y="866"/>
              </a:cxn>
              <a:cxn ang="0">
                <a:pos x="1522" y="899"/>
              </a:cxn>
              <a:cxn ang="0">
                <a:pos x="1492" y="909"/>
              </a:cxn>
              <a:cxn ang="0">
                <a:pos x="1460" y="912"/>
              </a:cxn>
              <a:cxn ang="0">
                <a:pos x="128" y="909"/>
              </a:cxn>
              <a:cxn ang="0">
                <a:pos x="98" y="900"/>
              </a:cxn>
              <a:cxn ang="0">
                <a:pos x="48" y="868"/>
              </a:cxn>
              <a:cxn ang="0">
                <a:pos x="14" y="818"/>
              </a:cxn>
              <a:cxn ang="0">
                <a:pos x="4" y="788"/>
              </a:cxn>
              <a:cxn ang="0">
                <a:pos x="0" y="756"/>
              </a:cxn>
              <a:cxn ang="0">
                <a:pos x="16" y="755"/>
              </a:cxn>
              <a:cxn ang="0">
                <a:pos x="19" y="783"/>
              </a:cxn>
              <a:cxn ang="0">
                <a:pos x="27" y="809"/>
              </a:cxn>
              <a:cxn ang="0">
                <a:pos x="57" y="855"/>
              </a:cxn>
              <a:cxn ang="0">
                <a:pos x="103" y="885"/>
              </a:cxn>
              <a:cxn ang="0">
                <a:pos x="129" y="893"/>
              </a:cxn>
              <a:cxn ang="0">
                <a:pos x="1459" y="896"/>
              </a:cxn>
              <a:cxn ang="0">
                <a:pos x="1487" y="894"/>
              </a:cxn>
              <a:cxn ang="0">
                <a:pos x="1513" y="886"/>
              </a:cxn>
              <a:cxn ang="0">
                <a:pos x="1559" y="857"/>
              </a:cxn>
              <a:cxn ang="0">
                <a:pos x="1589" y="811"/>
              </a:cxn>
              <a:cxn ang="0">
                <a:pos x="1597" y="785"/>
              </a:cxn>
              <a:cxn ang="0">
                <a:pos x="1600" y="159"/>
              </a:cxn>
              <a:cxn ang="0">
                <a:pos x="1598" y="131"/>
              </a:cxn>
              <a:cxn ang="0">
                <a:pos x="1590" y="105"/>
              </a:cxn>
              <a:cxn ang="0">
                <a:pos x="1561" y="59"/>
              </a:cxn>
              <a:cxn ang="0">
                <a:pos x="1515" y="28"/>
              </a:cxn>
              <a:cxn ang="0">
                <a:pos x="1489" y="19"/>
              </a:cxn>
              <a:cxn ang="0">
                <a:pos x="159" y="16"/>
              </a:cxn>
              <a:cxn ang="0">
                <a:pos x="131" y="19"/>
              </a:cxn>
              <a:cxn ang="0">
                <a:pos x="105" y="27"/>
              </a:cxn>
              <a:cxn ang="0">
                <a:pos x="59" y="57"/>
              </a:cxn>
              <a:cxn ang="0">
                <a:pos x="28" y="103"/>
              </a:cxn>
              <a:cxn ang="0">
                <a:pos x="19" y="129"/>
              </a:cxn>
              <a:cxn ang="0">
                <a:pos x="16" y="755"/>
              </a:cxn>
            </a:cxnLst>
            <a:rect l="0" t="0" r="r" b="b"/>
            <a:pathLst>
              <a:path w="1616"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59" y="0"/>
                </a:lnTo>
                <a:lnTo>
                  <a:pt x="1490" y="3"/>
                </a:lnTo>
                <a:cubicBezTo>
                  <a:pt x="1491" y="4"/>
                  <a:pt x="1491" y="4"/>
                  <a:pt x="1492" y="4"/>
                </a:cubicBezTo>
                <a:lnTo>
                  <a:pt x="1520" y="13"/>
                </a:lnTo>
                <a:cubicBezTo>
                  <a:pt x="1521" y="13"/>
                  <a:pt x="1521" y="13"/>
                  <a:pt x="1522" y="14"/>
                </a:cubicBezTo>
                <a:lnTo>
                  <a:pt x="1570" y="46"/>
                </a:lnTo>
                <a:cubicBezTo>
                  <a:pt x="1571" y="46"/>
                  <a:pt x="1572" y="47"/>
                  <a:pt x="1572" y="48"/>
                </a:cubicBezTo>
                <a:lnTo>
                  <a:pt x="1603" y="96"/>
                </a:lnTo>
                <a:cubicBezTo>
                  <a:pt x="1604" y="97"/>
                  <a:pt x="1604" y="97"/>
                  <a:pt x="1604" y="98"/>
                </a:cubicBezTo>
                <a:lnTo>
                  <a:pt x="1613" y="126"/>
                </a:lnTo>
                <a:cubicBezTo>
                  <a:pt x="1613" y="127"/>
                  <a:pt x="1613" y="127"/>
                  <a:pt x="1613" y="128"/>
                </a:cubicBezTo>
                <a:lnTo>
                  <a:pt x="1616" y="158"/>
                </a:lnTo>
                <a:lnTo>
                  <a:pt x="1616" y="755"/>
                </a:lnTo>
                <a:lnTo>
                  <a:pt x="1613" y="786"/>
                </a:lnTo>
                <a:cubicBezTo>
                  <a:pt x="1613" y="787"/>
                  <a:pt x="1613" y="787"/>
                  <a:pt x="1613" y="788"/>
                </a:cubicBezTo>
                <a:lnTo>
                  <a:pt x="1604" y="816"/>
                </a:lnTo>
                <a:cubicBezTo>
                  <a:pt x="1604" y="817"/>
                  <a:pt x="1604" y="817"/>
                  <a:pt x="1603" y="818"/>
                </a:cubicBezTo>
                <a:lnTo>
                  <a:pt x="1572" y="866"/>
                </a:lnTo>
                <a:cubicBezTo>
                  <a:pt x="1572" y="867"/>
                  <a:pt x="1571" y="868"/>
                  <a:pt x="1570" y="868"/>
                </a:cubicBezTo>
                <a:lnTo>
                  <a:pt x="1522" y="899"/>
                </a:lnTo>
                <a:cubicBezTo>
                  <a:pt x="1521" y="900"/>
                  <a:pt x="1521" y="900"/>
                  <a:pt x="1520" y="900"/>
                </a:cubicBezTo>
                <a:lnTo>
                  <a:pt x="1492" y="909"/>
                </a:lnTo>
                <a:cubicBezTo>
                  <a:pt x="1491" y="909"/>
                  <a:pt x="1491" y="909"/>
                  <a:pt x="1490" y="909"/>
                </a:cubicBezTo>
                <a:lnTo>
                  <a:pt x="1460"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59" y="896"/>
                </a:lnTo>
                <a:lnTo>
                  <a:pt x="1489" y="893"/>
                </a:lnTo>
                <a:lnTo>
                  <a:pt x="1487" y="894"/>
                </a:lnTo>
                <a:lnTo>
                  <a:pt x="1515" y="885"/>
                </a:lnTo>
                <a:lnTo>
                  <a:pt x="1513" y="886"/>
                </a:lnTo>
                <a:lnTo>
                  <a:pt x="1561" y="855"/>
                </a:lnTo>
                <a:lnTo>
                  <a:pt x="1559" y="857"/>
                </a:lnTo>
                <a:lnTo>
                  <a:pt x="1590" y="809"/>
                </a:lnTo>
                <a:lnTo>
                  <a:pt x="1589" y="811"/>
                </a:lnTo>
                <a:lnTo>
                  <a:pt x="1598" y="783"/>
                </a:lnTo>
                <a:lnTo>
                  <a:pt x="1597" y="785"/>
                </a:lnTo>
                <a:lnTo>
                  <a:pt x="1600" y="755"/>
                </a:lnTo>
                <a:lnTo>
                  <a:pt x="1600" y="159"/>
                </a:lnTo>
                <a:lnTo>
                  <a:pt x="1597" y="129"/>
                </a:lnTo>
                <a:lnTo>
                  <a:pt x="1598" y="131"/>
                </a:lnTo>
                <a:lnTo>
                  <a:pt x="1589" y="103"/>
                </a:lnTo>
                <a:lnTo>
                  <a:pt x="1590" y="105"/>
                </a:lnTo>
                <a:lnTo>
                  <a:pt x="1559" y="57"/>
                </a:lnTo>
                <a:lnTo>
                  <a:pt x="1561" y="59"/>
                </a:lnTo>
                <a:lnTo>
                  <a:pt x="1513" y="27"/>
                </a:lnTo>
                <a:lnTo>
                  <a:pt x="1515" y="28"/>
                </a:lnTo>
                <a:lnTo>
                  <a:pt x="1487" y="19"/>
                </a:lnTo>
                <a:lnTo>
                  <a:pt x="1489" y="19"/>
                </a:lnTo>
                <a:lnTo>
                  <a:pt x="1459"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9" name="Freeform 389"/>
          <p:cNvSpPr>
            <a:spLocks noEditPoints="1"/>
          </p:cNvSpPr>
          <p:nvPr/>
        </p:nvSpPr>
        <p:spPr bwMode="auto">
          <a:xfrm>
            <a:off x="5751513" y="2211388"/>
            <a:ext cx="1466850" cy="757237"/>
          </a:xfrm>
          <a:custGeom>
            <a:avLst/>
            <a:gdLst/>
            <a:ahLst/>
            <a:cxnLst>
              <a:cxn ang="0">
                <a:pos x="1" y="138"/>
              </a:cxn>
              <a:cxn ang="0">
                <a:pos x="12" y="84"/>
              </a:cxn>
              <a:cxn ang="0">
                <a:pos x="43" y="41"/>
              </a:cxn>
              <a:cxn ang="0">
                <a:pos x="87" y="11"/>
              </a:cxn>
              <a:cxn ang="0">
                <a:pos x="139" y="0"/>
              </a:cxn>
              <a:cxn ang="0">
                <a:pos x="1416" y="1"/>
              </a:cxn>
              <a:cxn ang="0">
                <a:pos x="1470" y="12"/>
              </a:cxn>
              <a:cxn ang="0">
                <a:pos x="1513" y="43"/>
              </a:cxn>
              <a:cxn ang="0">
                <a:pos x="1542" y="87"/>
              </a:cxn>
              <a:cxn ang="0">
                <a:pos x="1552" y="139"/>
              </a:cxn>
              <a:cxn ang="0">
                <a:pos x="1552" y="664"/>
              </a:cxn>
              <a:cxn ang="0">
                <a:pos x="1541" y="718"/>
              </a:cxn>
              <a:cxn ang="0">
                <a:pos x="1511" y="761"/>
              </a:cxn>
              <a:cxn ang="0">
                <a:pos x="1467" y="790"/>
              </a:cxn>
              <a:cxn ang="0">
                <a:pos x="1414" y="800"/>
              </a:cxn>
              <a:cxn ang="0">
                <a:pos x="138" y="800"/>
              </a:cxn>
              <a:cxn ang="0">
                <a:pos x="84" y="789"/>
              </a:cxn>
              <a:cxn ang="0">
                <a:pos x="41" y="759"/>
              </a:cxn>
              <a:cxn ang="0">
                <a:pos x="11" y="715"/>
              </a:cxn>
              <a:cxn ang="0">
                <a:pos x="0" y="662"/>
              </a:cxn>
              <a:cxn ang="0">
                <a:pos x="16" y="662"/>
              </a:cxn>
              <a:cxn ang="0">
                <a:pos x="26" y="712"/>
              </a:cxn>
              <a:cxn ang="0">
                <a:pos x="54" y="750"/>
              </a:cxn>
              <a:cxn ang="0">
                <a:pos x="93" y="776"/>
              </a:cxn>
              <a:cxn ang="0">
                <a:pos x="141" y="785"/>
              </a:cxn>
              <a:cxn ang="0">
                <a:pos x="1414" y="784"/>
              </a:cxn>
              <a:cxn ang="0">
                <a:pos x="1464" y="775"/>
              </a:cxn>
              <a:cxn ang="0">
                <a:pos x="1502" y="748"/>
              </a:cxn>
              <a:cxn ang="0">
                <a:pos x="1528" y="709"/>
              </a:cxn>
              <a:cxn ang="0">
                <a:pos x="1537" y="661"/>
              </a:cxn>
              <a:cxn ang="0">
                <a:pos x="1536" y="139"/>
              </a:cxn>
              <a:cxn ang="0">
                <a:pos x="1527" y="90"/>
              </a:cxn>
              <a:cxn ang="0">
                <a:pos x="1500" y="52"/>
              </a:cxn>
              <a:cxn ang="0">
                <a:pos x="1461" y="25"/>
              </a:cxn>
              <a:cxn ang="0">
                <a:pos x="1413" y="16"/>
              </a:cxn>
              <a:cxn ang="0">
                <a:pos x="139" y="16"/>
              </a:cxn>
              <a:cxn ang="0">
                <a:pos x="90" y="26"/>
              </a:cxn>
              <a:cxn ang="0">
                <a:pos x="52" y="54"/>
              </a:cxn>
              <a:cxn ang="0">
                <a:pos x="25" y="93"/>
              </a:cxn>
              <a:cxn ang="0">
                <a:pos x="16" y="141"/>
              </a:cxn>
              <a:cxn ang="0">
                <a:pos x="16" y="662"/>
              </a:cxn>
            </a:cxnLst>
            <a:rect l="0" t="0" r="r" b="b"/>
            <a:pathLst>
              <a:path w="1552" h="800">
                <a:moveTo>
                  <a:pt x="0" y="139"/>
                </a:moveTo>
                <a:cubicBezTo>
                  <a:pt x="0" y="139"/>
                  <a:pt x="1"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1"/>
                  <a:pt x="139" y="0"/>
                  <a:pt x="139" y="0"/>
                </a:cubicBezTo>
                <a:lnTo>
                  <a:pt x="1414" y="0"/>
                </a:lnTo>
                <a:cubicBezTo>
                  <a:pt x="1415" y="0"/>
                  <a:pt x="1415" y="1"/>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4"/>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1" y="664"/>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0" name="Freeform 390"/>
          <p:cNvSpPr>
            <a:spLocks/>
          </p:cNvSpPr>
          <p:nvPr/>
        </p:nvSpPr>
        <p:spPr bwMode="auto">
          <a:xfrm>
            <a:off x="6356350"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1" name="Freeform 391"/>
          <p:cNvSpPr>
            <a:spLocks/>
          </p:cNvSpPr>
          <p:nvPr/>
        </p:nvSpPr>
        <p:spPr bwMode="auto">
          <a:xfrm>
            <a:off x="64023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2" name="Freeform 392"/>
          <p:cNvSpPr>
            <a:spLocks/>
          </p:cNvSpPr>
          <p:nvPr/>
        </p:nvSpPr>
        <p:spPr bwMode="auto">
          <a:xfrm>
            <a:off x="676433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3" name="Freeform 393"/>
          <p:cNvSpPr>
            <a:spLocks/>
          </p:cNvSpPr>
          <p:nvPr/>
        </p:nvSpPr>
        <p:spPr bwMode="auto">
          <a:xfrm>
            <a:off x="681037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4" name="Freeform 394"/>
          <p:cNvSpPr>
            <a:spLocks/>
          </p:cNvSpPr>
          <p:nvPr/>
        </p:nvSpPr>
        <p:spPr bwMode="auto">
          <a:xfrm>
            <a:off x="58562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5" name="Freeform 395"/>
          <p:cNvSpPr>
            <a:spLocks/>
          </p:cNvSpPr>
          <p:nvPr/>
        </p:nvSpPr>
        <p:spPr bwMode="auto">
          <a:xfrm>
            <a:off x="590232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6" name="Freeform 396"/>
          <p:cNvSpPr>
            <a:spLocks/>
          </p:cNvSpPr>
          <p:nvPr/>
        </p:nvSpPr>
        <p:spPr bwMode="auto">
          <a:xfrm>
            <a:off x="597852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7" name="Freeform 397"/>
          <p:cNvSpPr>
            <a:spLocks/>
          </p:cNvSpPr>
          <p:nvPr/>
        </p:nvSpPr>
        <p:spPr bwMode="auto">
          <a:xfrm>
            <a:off x="602297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8" name="Freeform 398"/>
          <p:cNvSpPr>
            <a:spLocks/>
          </p:cNvSpPr>
          <p:nvPr/>
        </p:nvSpPr>
        <p:spPr bwMode="auto">
          <a:xfrm>
            <a:off x="665956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9" name="Freeform 399"/>
          <p:cNvSpPr>
            <a:spLocks/>
          </p:cNvSpPr>
          <p:nvPr/>
        </p:nvSpPr>
        <p:spPr bwMode="auto">
          <a:xfrm>
            <a:off x="670401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0" name="Freeform 400"/>
          <p:cNvSpPr>
            <a:spLocks noEditPoints="1"/>
          </p:cNvSpPr>
          <p:nvPr/>
        </p:nvSpPr>
        <p:spPr bwMode="auto">
          <a:xfrm>
            <a:off x="5978525" y="2854325"/>
            <a:ext cx="79375" cy="241300"/>
          </a:xfrm>
          <a:custGeom>
            <a:avLst/>
            <a:gdLst/>
            <a:ahLst/>
            <a:cxnLst>
              <a:cxn ang="0">
                <a:pos x="19" y="152"/>
              </a:cxn>
              <a:cxn ang="0">
                <a:pos x="20" y="39"/>
              </a:cxn>
              <a:cxn ang="0">
                <a:pos x="29" y="39"/>
              </a:cxn>
              <a:cxn ang="0">
                <a:pos x="28" y="152"/>
              </a:cxn>
              <a:cxn ang="0">
                <a:pos x="19" y="152"/>
              </a:cxn>
              <a:cxn ang="0">
                <a:pos x="0" y="51"/>
              </a:cxn>
              <a:cxn ang="0">
                <a:pos x="25" y="0"/>
              </a:cxn>
              <a:cxn ang="0">
                <a:pos x="50" y="52"/>
              </a:cxn>
              <a:cxn ang="0">
                <a:pos x="0" y="51"/>
              </a:cxn>
            </a:cxnLst>
            <a:rect l="0" t="0" r="r" b="b"/>
            <a:pathLst>
              <a:path w="50" h="152">
                <a:moveTo>
                  <a:pt x="19" y="152"/>
                </a:moveTo>
                <a:lnTo>
                  <a:pt x="20" y="39"/>
                </a:lnTo>
                <a:lnTo>
                  <a:pt x="29" y="39"/>
                </a:lnTo>
                <a:lnTo>
                  <a:pt x="28" y="152"/>
                </a:lnTo>
                <a:lnTo>
                  <a:pt x="19" y="152"/>
                </a:lnTo>
                <a:close/>
                <a:moveTo>
                  <a:pt x="0" y="51"/>
                </a:moveTo>
                <a:lnTo>
                  <a:pt x="25" y="0"/>
                </a:lnTo>
                <a:lnTo>
                  <a:pt x="50" y="52"/>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1" name="Freeform 401"/>
          <p:cNvSpPr>
            <a:spLocks noEditPoints="1"/>
          </p:cNvSpPr>
          <p:nvPr/>
        </p:nvSpPr>
        <p:spPr bwMode="auto">
          <a:xfrm>
            <a:off x="6659563" y="2884488"/>
            <a:ext cx="79375" cy="241300"/>
          </a:xfrm>
          <a:custGeom>
            <a:avLst/>
            <a:gdLst/>
            <a:ahLst/>
            <a:cxnLst>
              <a:cxn ang="0">
                <a:pos x="28" y="0"/>
              </a:cxn>
              <a:cxn ang="0">
                <a:pos x="29" y="114"/>
              </a:cxn>
              <a:cxn ang="0">
                <a:pos x="20" y="114"/>
              </a:cxn>
              <a:cxn ang="0">
                <a:pos x="19" y="1"/>
              </a:cxn>
              <a:cxn ang="0">
                <a:pos x="28" y="0"/>
              </a:cxn>
              <a:cxn ang="0">
                <a:pos x="50" y="101"/>
              </a:cxn>
              <a:cxn ang="0">
                <a:pos x="25" y="152"/>
              </a:cxn>
              <a:cxn ang="0">
                <a:pos x="0" y="101"/>
              </a:cxn>
              <a:cxn ang="0">
                <a:pos x="50" y="101"/>
              </a:cxn>
            </a:cxnLst>
            <a:rect l="0" t="0" r="r" b="b"/>
            <a:pathLst>
              <a:path w="50" h="152">
                <a:moveTo>
                  <a:pt x="28" y="0"/>
                </a:moveTo>
                <a:lnTo>
                  <a:pt x="29" y="114"/>
                </a:lnTo>
                <a:lnTo>
                  <a:pt x="20" y="114"/>
                </a:lnTo>
                <a:lnTo>
                  <a:pt x="19" y="1"/>
                </a:lnTo>
                <a:lnTo>
                  <a:pt x="28" y="0"/>
                </a:lnTo>
                <a:close/>
                <a:moveTo>
                  <a:pt x="50" y="101"/>
                </a:moveTo>
                <a:lnTo>
                  <a:pt x="25" y="152"/>
                </a:lnTo>
                <a:lnTo>
                  <a:pt x="0" y="101"/>
                </a:lnTo>
                <a:lnTo>
                  <a:pt x="50" y="10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2" name="Freeform 402"/>
          <p:cNvSpPr>
            <a:spLocks noEditPoints="1"/>
          </p:cNvSpPr>
          <p:nvPr/>
        </p:nvSpPr>
        <p:spPr bwMode="auto">
          <a:xfrm>
            <a:off x="6780213" y="2082800"/>
            <a:ext cx="79375" cy="242887"/>
          </a:xfrm>
          <a:custGeom>
            <a:avLst/>
            <a:gdLst/>
            <a:ahLst/>
            <a:cxnLst>
              <a:cxn ang="0">
                <a:pos x="28" y="0"/>
              </a:cxn>
              <a:cxn ang="0">
                <a:pos x="30" y="115"/>
              </a:cxn>
              <a:cxn ang="0">
                <a:pos x="20" y="115"/>
              </a:cxn>
              <a:cxn ang="0">
                <a:pos x="19" y="1"/>
              </a:cxn>
              <a:cxn ang="0">
                <a:pos x="28" y="0"/>
              </a:cxn>
              <a:cxn ang="0">
                <a:pos x="50" y="102"/>
              </a:cxn>
              <a:cxn ang="0">
                <a:pos x="25" y="153"/>
              </a:cxn>
              <a:cxn ang="0">
                <a:pos x="0" y="102"/>
              </a:cxn>
              <a:cxn ang="0">
                <a:pos x="50" y="102"/>
              </a:cxn>
            </a:cxnLst>
            <a:rect l="0" t="0" r="r" b="b"/>
            <a:pathLst>
              <a:path w="50" h="153">
                <a:moveTo>
                  <a:pt x="28" y="0"/>
                </a:moveTo>
                <a:lnTo>
                  <a:pt x="30" y="115"/>
                </a:lnTo>
                <a:lnTo>
                  <a:pt x="20" y="115"/>
                </a:lnTo>
                <a:lnTo>
                  <a:pt x="19" y="1"/>
                </a:lnTo>
                <a:lnTo>
                  <a:pt x="28" y="0"/>
                </a:lnTo>
                <a:close/>
                <a:moveTo>
                  <a:pt x="50" y="102"/>
                </a:moveTo>
                <a:lnTo>
                  <a:pt x="25" y="153"/>
                </a:lnTo>
                <a:lnTo>
                  <a:pt x="0" y="102"/>
                </a:lnTo>
                <a:lnTo>
                  <a:pt x="50"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3" name="Freeform 403"/>
          <p:cNvSpPr>
            <a:spLocks noEditPoints="1"/>
          </p:cNvSpPr>
          <p:nvPr/>
        </p:nvSpPr>
        <p:spPr bwMode="auto">
          <a:xfrm>
            <a:off x="5872163" y="2082800"/>
            <a:ext cx="80962" cy="242887"/>
          </a:xfrm>
          <a:custGeom>
            <a:avLst/>
            <a:gdLst/>
            <a:ahLst/>
            <a:cxnLst>
              <a:cxn ang="0">
                <a:pos x="29" y="0"/>
              </a:cxn>
              <a:cxn ang="0">
                <a:pos x="30" y="115"/>
              </a:cxn>
              <a:cxn ang="0">
                <a:pos x="20" y="115"/>
              </a:cxn>
              <a:cxn ang="0">
                <a:pos x="19" y="1"/>
              </a:cxn>
              <a:cxn ang="0">
                <a:pos x="29" y="0"/>
              </a:cxn>
              <a:cxn ang="0">
                <a:pos x="51" y="102"/>
              </a:cxn>
              <a:cxn ang="0">
                <a:pos x="26" y="153"/>
              </a:cxn>
              <a:cxn ang="0">
                <a:pos x="0" y="102"/>
              </a:cxn>
              <a:cxn ang="0">
                <a:pos x="51" y="102"/>
              </a:cxn>
            </a:cxnLst>
            <a:rect l="0" t="0" r="r" b="b"/>
            <a:pathLst>
              <a:path w="51" h="153">
                <a:moveTo>
                  <a:pt x="29" y="0"/>
                </a:moveTo>
                <a:lnTo>
                  <a:pt x="30" y="115"/>
                </a:lnTo>
                <a:lnTo>
                  <a:pt x="20" y="115"/>
                </a:lnTo>
                <a:lnTo>
                  <a:pt x="19" y="1"/>
                </a:lnTo>
                <a:lnTo>
                  <a:pt x="29" y="0"/>
                </a:lnTo>
                <a:close/>
                <a:moveTo>
                  <a:pt x="51" y="102"/>
                </a:moveTo>
                <a:lnTo>
                  <a:pt x="26" y="153"/>
                </a:lnTo>
                <a:lnTo>
                  <a:pt x="0" y="102"/>
                </a:lnTo>
                <a:lnTo>
                  <a:pt x="51"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4" name="Freeform 404"/>
          <p:cNvSpPr>
            <a:spLocks noEditPoints="1"/>
          </p:cNvSpPr>
          <p:nvPr/>
        </p:nvSpPr>
        <p:spPr bwMode="auto">
          <a:xfrm>
            <a:off x="6370638" y="2052638"/>
            <a:ext cx="80962" cy="241300"/>
          </a:xfrm>
          <a:custGeom>
            <a:avLst/>
            <a:gdLst/>
            <a:ahLst/>
            <a:cxnLst>
              <a:cxn ang="0">
                <a:pos x="20" y="152"/>
              </a:cxn>
              <a:cxn ang="0">
                <a:pos x="21" y="38"/>
              </a:cxn>
              <a:cxn ang="0">
                <a:pos x="30" y="39"/>
              </a:cxn>
              <a:cxn ang="0">
                <a:pos x="29" y="152"/>
              </a:cxn>
              <a:cxn ang="0">
                <a:pos x="20" y="152"/>
              </a:cxn>
              <a:cxn ang="0">
                <a:pos x="0" y="51"/>
              </a:cxn>
              <a:cxn ang="0">
                <a:pos x="26" y="0"/>
              </a:cxn>
              <a:cxn ang="0">
                <a:pos x="51" y="51"/>
              </a:cxn>
              <a:cxn ang="0">
                <a:pos x="0" y="51"/>
              </a:cxn>
            </a:cxnLst>
            <a:rect l="0" t="0" r="r" b="b"/>
            <a:pathLst>
              <a:path w="51" h="152">
                <a:moveTo>
                  <a:pt x="20" y="152"/>
                </a:moveTo>
                <a:lnTo>
                  <a:pt x="21" y="38"/>
                </a:lnTo>
                <a:lnTo>
                  <a:pt x="30" y="39"/>
                </a:lnTo>
                <a:lnTo>
                  <a:pt x="29" y="152"/>
                </a:lnTo>
                <a:lnTo>
                  <a:pt x="20" y="152"/>
                </a:lnTo>
                <a:close/>
                <a:moveTo>
                  <a:pt x="0" y="51"/>
                </a:moveTo>
                <a:lnTo>
                  <a:pt x="26" y="0"/>
                </a:lnTo>
                <a:lnTo>
                  <a:pt x="51" y="51"/>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5" name="Rectangle 405"/>
          <p:cNvSpPr>
            <a:spLocks noChangeArrowheads="1"/>
          </p:cNvSpPr>
          <p:nvPr/>
        </p:nvSpPr>
        <p:spPr bwMode="auto">
          <a:xfrm>
            <a:off x="5694363" y="1308100"/>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6" name="Rectangle 406"/>
          <p:cNvSpPr>
            <a:spLocks noChangeArrowheads="1"/>
          </p:cNvSpPr>
          <p:nvPr/>
        </p:nvSpPr>
        <p:spPr bwMode="auto">
          <a:xfrm>
            <a:off x="5770563" y="1308100"/>
            <a:ext cx="1181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965 reactions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07" name="Rectangle 407"/>
          <p:cNvSpPr>
            <a:spLocks noChangeArrowheads="1"/>
          </p:cNvSpPr>
          <p:nvPr/>
        </p:nvSpPr>
        <p:spPr bwMode="auto">
          <a:xfrm>
            <a:off x="5694363" y="1550988"/>
            <a:ext cx="16668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8" name="Rectangle 408"/>
          <p:cNvSpPr>
            <a:spLocks noChangeArrowheads="1"/>
          </p:cNvSpPr>
          <p:nvPr/>
        </p:nvSpPr>
        <p:spPr bwMode="auto">
          <a:xfrm>
            <a:off x="5770563" y="1550988"/>
            <a:ext cx="9239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688 genes</a:t>
            </a:r>
            <a:endParaRPr kumimoji="0" lang="en-US" sz="1800" b="0" i="0" u="none" strike="noStrike" cap="none" normalizeH="0" baseline="0" smtClean="0">
              <a:ln>
                <a:noFill/>
              </a:ln>
              <a:solidFill>
                <a:schemeClr val="tx1"/>
              </a:solidFill>
              <a:effectLst/>
              <a:latin typeface="Arial" pitchFamily="34" charset="0"/>
            </a:endParaRPr>
          </a:p>
        </p:txBody>
      </p:sp>
      <p:sp>
        <p:nvSpPr>
          <p:cNvPr id="410009" name="Rectangle 409"/>
          <p:cNvSpPr>
            <a:spLocks noChangeArrowheads="1"/>
          </p:cNvSpPr>
          <p:nvPr/>
        </p:nvSpPr>
        <p:spPr bwMode="auto">
          <a:xfrm>
            <a:off x="5694363" y="1792288"/>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0" name="Rectangle 410"/>
          <p:cNvSpPr>
            <a:spLocks noChangeArrowheads="1"/>
          </p:cNvSpPr>
          <p:nvPr/>
        </p:nvSpPr>
        <p:spPr bwMode="auto">
          <a:xfrm>
            <a:off x="5770563" y="1792288"/>
            <a:ext cx="139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876 metabolites</a:t>
            </a:r>
            <a:endParaRPr kumimoji="0" lang="en-US" sz="1800" b="0" i="0" u="none" strike="noStrike" cap="none" normalizeH="0" baseline="0" smtClean="0">
              <a:ln>
                <a:noFill/>
              </a:ln>
              <a:solidFill>
                <a:schemeClr val="tx1"/>
              </a:solidFill>
              <a:effectLst/>
              <a:latin typeface="Arial" pitchFamily="34" charset="0"/>
            </a:endParaRPr>
          </a:p>
        </p:txBody>
      </p:sp>
      <p:sp>
        <p:nvSpPr>
          <p:cNvPr id="410011" name="Freeform 411"/>
          <p:cNvSpPr>
            <a:spLocks noEditPoints="1"/>
          </p:cNvSpPr>
          <p:nvPr/>
        </p:nvSpPr>
        <p:spPr bwMode="auto">
          <a:xfrm>
            <a:off x="7234238" y="1622425"/>
            <a:ext cx="542925" cy="1016000"/>
          </a:xfrm>
          <a:custGeom>
            <a:avLst/>
            <a:gdLst/>
            <a:ahLst/>
            <a:cxnLst>
              <a:cxn ang="0">
                <a:pos x="0" y="947"/>
              </a:cxn>
              <a:cxn ang="0">
                <a:pos x="119" y="947"/>
              </a:cxn>
              <a:cxn ang="0">
                <a:pos x="55" y="1011"/>
              </a:cxn>
              <a:cxn ang="0">
                <a:pos x="55" y="128"/>
              </a:cxn>
              <a:cxn ang="0">
                <a:pos x="119" y="64"/>
              </a:cxn>
              <a:cxn ang="0">
                <a:pos x="382" y="64"/>
              </a:cxn>
              <a:cxn ang="0">
                <a:pos x="382" y="192"/>
              </a:cxn>
              <a:cxn ang="0">
                <a:pos x="119" y="192"/>
              </a:cxn>
              <a:cxn ang="0">
                <a:pos x="183" y="128"/>
              </a:cxn>
              <a:cxn ang="0">
                <a:pos x="183" y="1011"/>
              </a:cxn>
              <a:cxn ang="0">
                <a:pos x="119" y="1075"/>
              </a:cxn>
              <a:cxn ang="0">
                <a:pos x="0" y="1075"/>
              </a:cxn>
              <a:cxn ang="0">
                <a:pos x="0" y="947"/>
              </a:cxn>
              <a:cxn ang="0">
                <a:pos x="318" y="0"/>
              </a:cxn>
              <a:cxn ang="0">
                <a:pos x="574" y="128"/>
              </a:cxn>
              <a:cxn ang="0">
                <a:pos x="318" y="256"/>
              </a:cxn>
              <a:cxn ang="0">
                <a:pos x="318" y="0"/>
              </a:cxn>
            </a:cxnLst>
            <a:rect l="0" t="0" r="r" b="b"/>
            <a:pathLst>
              <a:path w="574" h="1075">
                <a:moveTo>
                  <a:pt x="0" y="947"/>
                </a:moveTo>
                <a:lnTo>
                  <a:pt x="119" y="947"/>
                </a:lnTo>
                <a:lnTo>
                  <a:pt x="55" y="1011"/>
                </a:lnTo>
                <a:lnTo>
                  <a:pt x="55" y="128"/>
                </a:lnTo>
                <a:cubicBezTo>
                  <a:pt x="55" y="93"/>
                  <a:pt x="84" y="64"/>
                  <a:pt x="119" y="64"/>
                </a:cubicBezTo>
                <a:lnTo>
                  <a:pt x="382" y="64"/>
                </a:lnTo>
                <a:lnTo>
                  <a:pt x="382" y="192"/>
                </a:lnTo>
                <a:lnTo>
                  <a:pt x="119" y="192"/>
                </a:lnTo>
                <a:lnTo>
                  <a:pt x="183" y="128"/>
                </a:lnTo>
                <a:lnTo>
                  <a:pt x="183" y="1011"/>
                </a:lnTo>
                <a:cubicBezTo>
                  <a:pt x="183" y="1046"/>
                  <a:pt x="154" y="1075"/>
                  <a:pt x="119" y="1075"/>
                </a:cubicBezTo>
                <a:lnTo>
                  <a:pt x="0" y="1075"/>
                </a:lnTo>
                <a:lnTo>
                  <a:pt x="0" y="947"/>
                </a:lnTo>
                <a:close/>
                <a:moveTo>
                  <a:pt x="318" y="0"/>
                </a:moveTo>
                <a:lnTo>
                  <a:pt x="574" y="128"/>
                </a:lnTo>
                <a:lnTo>
                  <a:pt x="318" y="256"/>
                </a:lnTo>
                <a:lnTo>
                  <a:pt x="318"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2" name="Freeform 412"/>
          <p:cNvSpPr>
            <a:spLocks noEditPoints="1"/>
          </p:cNvSpPr>
          <p:nvPr/>
        </p:nvSpPr>
        <p:spPr bwMode="auto">
          <a:xfrm>
            <a:off x="7234238" y="1970088"/>
            <a:ext cx="615950" cy="660400"/>
          </a:xfrm>
          <a:custGeom>
            <a:avLst/>
            <a:gdLst/>
            <a:ahLst/>
            <a:cxnLst>
              <a:cxn ang="0">
                <a:pos x="0" y="571"/>
              </a:cxn>
              <a:cxn ang="0">
                <a:pos x="118" y="571"/>
              </a:cxn>
              <a:cxn ang="0">
                <a:pos x="54" y="635"/>
              </a:cxn>
              <a:cxn ang="0">
                <a:pos x="54" y="128"/>
              </a:cxn>
              <a:cxn ang="0">
                <a:pos x="118" y="64"/>
              </a:cxn>
              <a:cxn ang="0">
                <a:pos x="459" y="64"/>
              </a:cxn>
              <a:cxn ang="0">
                <a:pos x="459" y="192"/>
              </a:cxn>
              <a:cxn ang="0">
                <a:pos x="118" y="192"/>
              </a:cxn>
              <a:cxn ang="0">
                <a:pos x="182" y="128"/>
              </a:cxn>
              <a:cxn ang="0">
                <a:pos x="182" y="635"/>
              </a:cxn>
              <a:cxn ang="0">
                <a:pos x="118" y="699"/>
              </a:cxn>
              <a:cxn ang="0">
                <a:pos x="0" y="699"/>
              </a:cxn>
              <a:cxn ang="0">
                <a:pos x="0" y="571"/>
              </a:cxn>
              <a:cxn ang="0">
                <a:pos x="395" y="0"/>
              </a:cxn>
              <a:cxn ang="0">
                <a:pos x="651" y="128"/>
              </a:cxn>
              <a:cxn ang="0">
                <a:pos x="395" y="256"/>
              </a:cxn>
              <a:cxn ang="0">
                <a:pos x="395" y="0"/>
              </a:cxn>
            </a:cxnLst>
            <a:rect l="0" t="0" r="r" b="b"/>
            <a:pathLst>
              <a:path w="651" h="699">
                <a:moveTo>
                  <a:pt x="0" y="571"/>
                </a:moveTo>
                <a:lnTo>
                  <a:pt x="118" y="571"/>
                </a:lnTo>
                <a:lnTo>
                  <a:pt x="54" y="635"/>
                </a:lnTo>
                <a:lnTo>
                  <a:pt x="54" y="128"/>
                </a:lnTo>
                <a:cubicBezTo>
                  <a:pt x="54" y="93"/>
                  <a:pt x="82" y="64"/>
                  <a:pt x="118" y="64"/>
                </a:cubicBezTo>
                <a:lnTo>
                  <a:pt x="459" y="64"/>
                </a:lnTo>
                <a:lnTo>
                  <a:pt x="459" y="192"/>
                </a:lnTo>
                <a:lnTo>
                  <a:pt x="118" y="192"/>
                </a:lnTo>
                <a:lnTo>
                  <a:pt x="182" y="128"/>
                </a:lnTo>
                <a:lnTo>
                  <a:pt x="182" y="635"/>
                </a:lnTo>
                <a:cubicBezTo>
                  <a:pt x="182" y="670"/>
                  <a:pt x="153" y="699"/>
                  <a:pt x="118" y="699"/>
                </a:cubicBezTo>
                <a:lnTo>
                  <a:pt x="0" y="699"/>
                </a:lnTo>
                <a:lnTo>
                  <a:pt x="0" y="571"/>
                </a:lnTo>
                <a:close/>
                <a:moveTo>
                  <a:pt x="395" y="0"/>
                </a:moveTo>
                <a:lnTo>
                  <a:pt x="651" y="128"/>
                </a:lnTo>
                <a:lnTo>
                  <a:pt x="395" y="256"/>
                </a:lnTo>
                <a:lnTo>
                  <a:pt x="395"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3" name="Freeform 413"/>
          <p:cNvSpPr>
            <a:spLocks noEditPoints="1"/>
          </p:cNvSpPr>
          <p:nvPr/>
        </p:nvSpPr>
        <p:spPr bwMode="auto">
          <a:xfrm>
            <a:off x="7234238" y="2514600"/>
            <a:ext cx="611187" cy="328612"/>
          </a:xfrm>
          <a:custGeom>
            <a:avLst/>
            <a:gdLst/>
            <a:ahLst/>
            <a:cxnLst>
              <a:cxn ang="0">
                <a:pos x="0" y="0"/>
              </a:cxn>
              <a:cxn ang="0">
                <a:pos x="120" y="0"/>
              </a:cxn>
              <a:cxn ang="0">
                <a:pos x="184" y="64"/>
              </a:cxn>
              <a:cxn ang="0">
                <a:pos x="184" y="219"/>
              </a:cxn>
              <a:cxn ang="0">
                <a:pos x="120" y="155"/>
              </a:cxn>
              <a:cxn ang="0">
                <a:pos x="454" y="155"/>
              </a:cxn>
              <a:cxn ang="0">
                <a:pos x="454" y="283"/>
              </a:cxn>
              <a:cxn ang="0">
                <a:pos x="120" y="283"/>
              </a:cxn>
              <a:cxn ang="0">
                <a:pos x="56" y="219"/>
              </a:cxn>
              <a:cxn ang="0">
                <a:pos x="56" y="64"/>
              </a:cxn>
              <a:cxn ang="0">
                <a:pos x="120" y="128"/>
              </a:cxn>
              <a:cxn ang="0">
                <a:pos x="0" y="128"/>
              </a:cxn>
              <a:cxn ang="0">
                <a:pos x="0" y="0"/>
              </a:cxn>
              <a:cxn ang="0">
                <a:pos x="390" y="91"/>
              </a:cxn>
              <a:cxn ang="0">
                <a:pos x="646" y="219"/>
              </a:cxn>
              <a:cxn ang="0">
                <a:pos x="390" y="347"/>
              </a:cxn>
              <a:cxn ang="0">
                <a:pos x="390" y="91"/>
              </a:cxn>
            </a:cxnLst>
            <a:rect l="0" t="0" r="r" b="b"/>
            <a:pathLst>
              <a:path w="646" h="347">
                <a:moveTo>
                  <a:pt x="0" y="0"/>
                </a:moveTo>
                <a:lnTo>
                  <a:pt x="120" y="0"/>
                </a:lnTo>
                <a:cubicBezTo>
                  <a:pt x="155" y="0"/>
                  <a:pt x="184" y="29"/>
                  <a:pt x="184" y="64"/>
                </a:cubicBezTo>
                <a:lnTo>
                  <a:pt x="184" y="219"/>
                </a:lnTo>
                <a:lnTo>
                  <a:pt x="120" y="155"/>
                </a:lnTo>
                <a:lnTo>
                  <a:pt x="454" y="155"/>
                </a:lnTo>
                <a:lnTo>
                  <a:pt x="454" y="283"/>
                </a:lnTo>
                <a:lnTo>
                  <a:pt x="120" y="283"/>
                </a:lnTo>
                <a:cubicBezTo>
                  <a:pt x="84" y="283"/>
                  <a:pt x="56" y="254"/>
                  <a:pt x="56" y="219"/>
                </a:cubicBezTo>
                <a:lnTo>
                  <a:pt x="56" y="64"/>
                </a:lnTo>
                <a:lnTo>
                  <a:pt x="120" y="128"/>
                </a:lnTo>
                <a:lnTo>
                  <a:pt x="0" y="128"/>
                </a:lnTo>
                <a:lnTo>
                  <a:pt x="0" y="0"/>
                </a:lnTo>
                <a:close/>
                <a:moveTo>
                  <a:pt x="390" y="91"/>
                </a:moveTo>
                <a:lnTo>
                  <a:pt x="646" y="219"/>
                </a:lnTo>
                <a:lnTo>
                  <a:pt x="390" y="347"/>
                </a:lnTo>
                <a:lnTo>
                  <a:pt x="390" y="9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446"/>
          <p:cNvGrpSpPr>
            <a:grpSpLocks/>
          </p:cNvGrpSpPr>
          <p:nvPr/>
        </p:nvGrpSpPr>
        <p:grpSpPr bwMode="auto">
          <a:xfrm>
            <a:off x="6613525" y="5811838"/>
            <a:ext cx="1908175" cy="911225"/>
            <a:chOff x="4166" y="3661"/>
            <a:chExt cx="1202" cy="574"/>
          </a:xfrm>
        </p:grpSpPr>
        <p:sp>
          <p:nvSpPr>
            <p:cNvPr id="410014" name="Rectangle 414"/>
            <p:cNvSpPr>
              <a:spLocks noChangeArrowheads="1"/>
            </p:cNvSpPr>
            <p:nvPr/>
          </p:nvSpPr>
          <p:spPr bwMode="auto">
            <a:xfrm>
              <a:off x="4693" y="3885"/>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5" name="Rectangle 415"/>
            <p:cNvSpPr>
              <a:spLocks noChangeArrowheads="1"/>
            </p:cNvSpPr>
            <p:nvPr/>
          </p:nvSpPr>
          <p:spPr bwMode="auto">
            <a:xfrm>
              <a:off x="5051" y="3887"/>
              <a:ext cx="317"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10016" name="Freeform 416"/>
            <p:cNvSpPr>
              <a:spLocks noEditPoints="1"/>
            </p:cNvSpPr>
            <p:nvPr/>
          </p:nvSpPr>
          <p:spPr bwMode="auto">
            <a:xfrm>
              <a:off x="4247" y="3661"/>
              <a:ext cx="1116"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7" name="Freeform 417"/>
            <p:cNvSpPr>
              <a:spLocks/>
            </p:cNvSpPr>
            <p:nvPr/>
          </p:nvSpPr>
          <p:spPr bwMode="auto">
            <a:xfrm>
              <a:off x="4297" y="3917"/>
              <a:ext cx="73"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8" name="Freeform 418"/>
            <p:cNvSpPr>
              <a:spLocks noEditPoints="1"/>
            </p:cNvSpPr>
            <p:nvPr/>
          </p:nvSpPr>
          <p:spPr bwMode="auto">
            <a:xfrm>
              <a:off x="4293" y="3914"/>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9" name="Freeform 419"/>
            <p:cNvSpPr>
              <a:spLocks/>
            </p:cNvSpPr>
            <p:nvPr/>
          </p:nvSpPr>
          <p:spPr bwMode="auto">
            <a:xfrm>
              <a:off x="4442" y="37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0" name="Freeform 420"/>
            <p:cNvSpPr>
              <a:spLocks noEditPoints="1"/>
            </p:cNvSpPr>
            <p:nvPr/>
          </p:nvSpPr>
          <p:spPr bwMode="auto">
            <a:xfrm>
              <a:off x="4438" y="37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1" name="Freeform 421"/>
            <p:cNvSpPr>
              <a:spLocks/>
            </p:cNvSpPr>
            <p:nvPr/>
          </p:nvSpPr>
          <p:spPr bwMode="auto">
            <a:xfrm>
              <a:off x="4687" y="3734"/>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2" name="Freeform 422"/>
            <p:cNvSpPr>
              <a:spLocks noEditPoints="1"/>
            </p:cNvSpPr>
            <p:nvPr/>
          </p:nvSpPr>
          <p:spPr bwMode="auto">
            <a:xfrm>
              <a:off x="4683" y="373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3" name="Freeform 423"/>
            <p:cNvSpPr>
              <a:spLocks/>
            </p:cNvSpPr>
            <p:nvPr/>
          </p:nvSpPr>
          <p:spPr bwMode="auto">
            <a:xfrm>
              <a:off x="4660" y="4101"/>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4" name="Freeform 424"/>
            <p:cNvSpPr>
              <a:spLocks noEditPoints="1"/>
            </p:cNvSpPr>
            <p:nvPr/>
          </p:nvSpPr>
          <p:spPr bwMode="auto">
            <a:xfrm>
              <a:off x="4655" y="4097"/>
              <a:ext cx="83"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5" name="Rectangle 425"/>
            <p:cNvSpPr>
              <a:spLocks noChangeArrowheads="1"/>
            </p:cNvSpPr>
            <p:nvPr/>
          </p:nvSpPr>
          <p:spPr bwMode="auto">
            <a:xfrm>
              <a:off x="4454" y="4038"/>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26" name="Freeform 426"/>
            <p:cNvSpPr>
              <a:spLocks noEditPoints="1"/>
            </p:cNvSpPr>
            <p:nvPr/>
          </p:nvSpPr>
          <p:spPr bwMode="auto">
            <a:xfrm>
              <a:off x="4358" y="3849"/>
              <a:ext cx="94" cy="82"/>
            </a:xfrm>
            <a:custGeom>
              <a:avLst/>
              <a:gdLst/>
              <a:ahLst/>
              <a:cxnLst>
                <a:cxn ang="0">
                  <a:pos x="0" y="76"/>
                </a:cxn>
                <a:cxn ang="0">
                  <a:pos x="65" y="19"/>
                </a:cxn>
                <a:cxn ang="0">
                  <a:pos x="72" y="24"/>
                </a:cxn>
                <a:cxn ang="0">
                  <a:pos x="6" y="82"/>
                </a:cxn>
                <a:cxn ang="0">
                  <a:pos x="0" y="76"/>
                </a:cxn>
                <a:cxn ang="0">
                  <a:pos x="43" y="15"/>
                </a:cxn>
                <a:cxn ang="0">
                  <a:pos x="94" y="0"/>
                </a:cxn>
                <a:cxn ang="0">
                  <a:pos x="78" y="44"/>
                </a:cxn>
                <a:cxn ang="0">
                  <a:pos x="43" y="15"/>
                </a:cxn>
              </a:cxnLst>
              <a:rect l="0" t="0" r="r" b="b"/>
              <a:pathLst>
                <a:path w="94" h="82">
                  <a:moveTo>
                    <a:pt x="0" y="76"/>
                  </a:moveTo>
                  <a:lnTo>
                    <a:pt x="65" y="19"/>
                  </a:lnTo>
                  <a:lnTo>
                    <a:pt x="72" y="24"/>
                  </a:lnTo>
                  <a:lnTo>
                    <a:pt x="6" y="82"/>
                  </a:lnTo>
                  <a:lnTo>
                    <a:pt x="0" y="76"/>
                  </a:lnTo>
                  <a:close/>
                  <a:moveTo>
                    <a:pt x="43" y="15"/>
                  </a:moveTo>
                  <a:lnTo>
                    <a:pt x="94" y="0"/>
                  </a:lnTo>
                  <a:lnTo>
                    <a:pt x="78" y="44"/>
                  </a:lnTo>
                  <a:lnTo>
                    <a:pt x="43" y="15"/>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7" name="Freeform 427"/>
            <p:cNvSpPr>
              <a:spLocks noEditPoints="1"/>
            </p:cNvSpPr>
            <p:nvPr/>
          </p:nvSpPr>
          <p:spPr bwMode="auto">
            <a:xfrm>
              <a:off x="4504" y="3846"/>
              <a:ext cx="176" cy="89"/>
            </a:xfrm>
            <a:custGeom>
              <a:avLst/>
              <a:gdLst/>
              <a:ahLst/>
              <a:cxnLst>
                <a:cxn ang="0">
                  <a:pos x="5" y="0"/>
                </a:cxn>
                <a:cxn ang="0">
                  <a:pos x="147" y="70"/>
                </a:cxn>
                <a:cxn ang="0">
                  <a:pos x="142" y="77"/>
                </a:cxn>
                <a:cxn ang="0">
                  <a:pos x="0" y="6"/>
                </a:cxn>
                <a:cxn ang="0">
                  <a:pos x="5" y="0"/>
                </a:cxn>
                <a:cxn ang="0">
                  <a:pos x="146" y="51"/>
                </a:cxn>
                <a:cxn ang="0">
                  <a:pos x="176" y="89"/>
                </a:cxn>
                <a:cxn ang="0">
                  <a:pos x="122" y="86"/>
                </a:cxn>
                <a:cxn ang="0">
                  <a:pos x="146" y="51"/>
                </a:cxn>
              </a:cxnLst>
              <a:rect l="0" t="0" r="r" b="b"/>
              <a:pathLst>
                <a:path w="176" h="89">
                  <a:moveTo>
                    <a:pt x="5" y="0"/>
                  </a:moveTo>
                  <a:lnTo>
                    <a:pt x="147" y="70"/>
                  </a:lnTo>
                  <a:lnTo>
                    <a:pt x="142" y="77"/>
                  </a:lnTo>
                  <a:lnTo>
                    <a:pt x="0" y="6"/>
                  </a:lnTo>
                  <a:lnTo>
                    <a:pt x="5" y="0"/>
                  </a:lnTo>
                  <a:close/>
                  <a:moveTo>
                    <a:pt x="146" y="51"/>
                  </a:moveTo>
                  <a:lnTo>
                    <a:pt x="176" y="89"/>
                  </a:lnTo>
                  <a:lnTo>
                    <a:pt x="122" y="86"/>
                  </a:lnTo>
                  <a:lnTo>
                    <a:pt x="146" y="5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8" name="Freeform 428"/>
            <p:cNvSpPr>
              <a:spLocks noEditPoints="1"/>
            </p:cNvSpPr>
            <p:nvPr/>
          </p:nvSpPr>
          <p:spPr bwMode="auto">
            <a:xfrm>
              <a:off x="4357" y="3969"/>
              <a:ext cx="93" cy="100"/>
            </a:xfrm>
            <a:custGeom>
              <a:avLst/>
              <a:gdLst/>
              <a:ahLst/>
              <a:cxnLst>
                <a:cxn ang="0">
                  <a:pos x="8" y="0"/>
                </a:cxn>
                <a:cxn ang="0">
                  <a:pos x="74" y="74"/>
                </a:cxn>
                <a:cxn ang="0">
                  <a:pos x="67" y="78"/>
                </a:cxn>
                <a:cxn ang="0">
                  <a:pos x="0" y="4"/>
                </a:cxn>
                <a:cxn ang="0">
                  <a:pos x="8" y="0"/>
                </a:cxn>
                <a:cxn ang="0">
                  <a:pos x="83" y="56"/>
                </a:cxn>
                <a:cxn ang="0">
                  <a:pos x="93" y="100"/>
                </a:cxn>
                <a:cxn ang="0">
                  <a:pos x="44" y="80"/>
                </a:cxn>
                <a:cxn ang="0">
                  <a:pos x="83" y="56"/>
                </a:cxn>
              </a:cxnLst>
              <a:rect l="0" t="0" r="r" b="b"/>
              <a:pathLst>
                <a:path w="93" h="100">
                  <a:moveTo>
                    <a:pt x="8" y="0"/>
                  </a:moveTo>
                  <a:lnTo>
                    <a:pt x="74" y="74"/>
                  </a:lnTo>
                  <a:lnTo>
                    <a:pt x="67" y="78"/>
                  </a:lnTo>
                  <a:lnTo>
                    <a:pt x="0" y="4"/>
                  </a:lnTo>
                  <a:lnTo>
                    <a:pt x="8" y="0"/>
                  </a:lnTo>
                  <a:close/>
                  <a:moveTo>
                    <a:pt x="83" y="56"/>
                  </a:moveTo>
                  <a:lnTo>
                    <a:pt x="93" y="100"/>
                  </a:lnTo>
                  <a:lnTo>
                    <a:pt x="44" y="80"/>
                  </a:lnTo>
                  <a:lnTo>
                    <a:pt x="83" y="56"/>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9" name="Freeform 429"/>
            <p:cNvSpPr>
              <a:spLocks noEditPoints="1"/>
            </p:cNvSpPr>
            <p:nvPr/>
          </p:nvSpPr>
          <p:spPr bwMode="auto">
            <a:xfrm>
              <a:off x="4505" y="4103"/>
              <a:ext cx="159" cy="40"/>
            </a:xfrm>
            <a:custGeom>
              <a:avLst/>
              <a:gdLst/>
              <a:ahLst/>
              <a:cxnLst>
                <a:cxn ang="0">
                  <a:pos x="2" y="2"/>
                </a:cxn>
                <a:cxn ang="0">
                  <a:pos x="124" y="18"/>
                </a:cxn>
                <a:cxn ang="0">
                  <a:pos x="123" y="25"/>
                </a:cxn>
                <a:cxn ang="0">
                  <a:pos x="0" y="10"/>
                </a:cxn>
                <a:cxn ang="0">
                  <a:pos x="2" y="2"/>
                </a:cxn>
                <a:cxn ang="0">
                  <a:pos x="115" y="0"/>
                </a:cxn>
                <a:cxn ang="0">
                  <a:pos x="159" y="26"/>
                </a:cxn>
                <a:cxn ang="0">
                  <a:pos x="107" y="40"/>
                </a:cxn>
                <a:cxn ang="0">
                  <a:pos x="115" y="0"/>
                </a:cxn>
              </a:cxnLst>
              <a:rect l="0" t="0" r="r" b="b"/>
              <a:pathLst>
                <a:path w="159" h="40">
                  <a:moveTo>
                    <a:pt x="2" y="2"/>
                  </a:moveTo>
                  <a:lnTo>
                    <a:pt x="124" y="18"/>
                  </a:lnTo>
                  <a:lnTo>
                    <a:pt x="123" y="25"/>
                  </a:lnTo>
                  <a:lnTo>
                    <a:pt x="0" y="10"/>
                  </a:lnTo>
                  <a:lnTo>
                    <a:pt x="2" y="2"/>
                  </a:lnTo>
                  <a:close/>
                  <a:moveTo>
                    <a:pt x="115" y="0"/>
                  </a:moveTo>
                  <a:lnTo>
                    <a:pt x="159" y="26"/>
                  </a:lnTo>
                  <a:lnTo>
                    <a:pt x="107" y="40"/>
                  </a:lnTo>
                  <a:lnTo>
                    <a:pt x="115"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0" name="Freeform 430"/>
            <p:cNvSpPr>
              <a:spLocks/>
            </p:cNvSpPr>
            <p:nvPr/>
          </p:nvSpPr>
          <p:spPr bwMode="auto">
            <a:xfrm>
              <a:off x="4878" y="385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1" name="Freeform 431"/>
            <p:cNvSpPr>
              <a:spLocks noEditPoints="1"/>
            </p:cNvSpPr>
            <p:nvPr/>
          </p:nvSpPr>
          <p:spPr bwMode="auto">
            <a:xfrm>
              <a:off x="4873" y="385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2" name="Freeform 432"/>
            <p:cNvSpPr>
              <a:spLocks/>
            </p:cNvSpPr>
            <p:nvPr/>
          </p:nvSpPr>
          <p:spPr bwMode="auto">
            <a:xfrm>
              <a:off x="4878" y="4040"/>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3" name="Freeform 433"/>
            <p:cNvSpPr>
              <a:spLocks noEditPoints="1"/>
            </p:cNvSpPr>
            <p:nvPr/>
          </p:nvSpPr>
          <p:spPr bwMode="auto">
            <a:xfrm>
              <a:off x="4873" y="403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4" name="Freeform 434"/>
            <p:cNvSpPr>
              <a:spLocks noEditPoints="1"/>
            </p:cNvSpPr>
            <p:nvPr/>
          </p:nvSpPr>
          <p:spPr bwMode="auto">
            <a:xfrm>
              <a:off x="4505" y="3755"/>
              <a:ext cx="184" cy="53"/>
            </a:xfrm>
            <a:custGeom>
              <a:avLst/>
              <a:gdLst/>
              <a:ahLst/>
              <a:cxnLst>
                <a:cxn ang="0">
                  <a:pos x="0" y="45"/>
                </a:cxn>
                <a:cxn ang="0">
                  <a:pos x="148" y="14"/>
                </a:cxn>
                <a:cxn ang="0">
                  <a:pos x="150" y="21"/>
                </a:cxn>
                <a:cxn ang="0">
                  <a:pos x="2" y="53"/>
                </a:cxn>
                <a:cxn ang="0">
                  <a:pos x="0" y="45"/>
                </a:cxn>
                <a:cxn ang="0">
                  <a:pos x="131" y="0"/>
                </a:cxn>
                <a:cxn ang="0">
                  <a:pos x="184" y="9"/>
                </a:cxn>
                <a:cxn ang="0">
                  <a:pos x="143" y="39"/>
                </a:cxn>
                <a:cxn ang="0">
                  <a:pos x="131" y="0"/>
                </a:cxn>
              </a:cxnLst>
              <a:rect l="0" t="0" r="r" b="b"/>
              <a:pathLst>
                <a:path w="184" h="53">
                  <a:moveTo>
                    <a:pt x="0" y="45"/>
                  </a:moveTo>
                  <a:lnTo>
                    <a:pt x="148" y="14"/>
                  </a:lnTo>
                  <a:lnTo>
                    <a:pt x="150" y="21"/>
                  </a:lnTo>
                  <a:lnTo>
                    <a:pt x="2" y="53"/>
                  </a:lnTo>
                  <a:lnTo>
                    <a:pt x="0" y="45"/>
                  </a:lnTo>
                  <a:close/>
                  <a:moveTo>
                    <a:pt x="131" y="0"/>
                  </a:moveTo>
                  <a:lnTo>
                    <a:pt x="184" y="9"/>
                  </a:lnTo>
                  <a:lnTo>
                    <a:pt x="143" y="39"/>
                  </a:lnTo>
                  <a:lnTo>
                    <a:pt x="131"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5" name="Freeform 435"/>
            <p:cNvSpPr>
              <a:spLocks noEditPoints="1"/>
            </p:cNvSpPr>
            <p:nvPr/>
          </p:nvSpPr>
          <p:spPr bwMode="auto">
            <a:xfrm>
              <a:off x="4731" y="4070"/>
              <a:ext cx="147" cy="65"/>
            </a:xfrm>
            <a:custGeom>
              <a:avLst/>
              <a:gdLst/>
              <a:ahLst/>
              <a:cxnLst>
                <a:cxn ang="0">
                  <a:pos x="0" y="58"/>
                </a:cxn>
                <a:cxn ang="0">
                  <a:pos x="113" y="11"/>
                </a:cxn>
                <a:cxn ang="0">
                  <a:pos x="117" y="18"/>
                </a:cxn>
                <a:cxn ang="0">
                  <a:pos x="4" y="65"/>
                </a:cxn>
                <a:cxn ang="0">
                  <a:pos x="0" y="58"/>
                </a:cxn>
                <a:cxn ang="0">
                  <a:pos x="93" y="0"/>
                </a:cxn>
                <a:cxn ang="0">
                  <a:pos x="147" y="0"/>
                </a:cxn>
                <a:cxn ang="0">
                  <a:pos x="114" y="37"/>
                </a:cxn>
                <a:cxn ang="0">
                  <a:pos x="93" y="0"/>
                </a:cxn>
              </a:cxnLst>
              <a:rect l="0" t="0" r="r" b="b"/>
              <a:pathLst>
                <a:path w="147" h="65">
                  <a:moveTo>
                    <a:pt x="0" y="58"/>
                  </a:moveTo>
                  <a:lnTo>
                    <a:pt x="113" y="11"/>
                  </a:lnTo>
                  <a:lnTo>
                    <a:pt x="117" y="18"/>
                  </a:lnTo>
                  <a:lnTo>
                    <a:pt x="4" y="65"/>
                  </a:lnTo>
                  <a:lnTo>
                    <a:pt x="0" y="58"/>
                  </a:lnTo>
                  <a:close/>
                  <a:moveTo>
                    <a:pt x="93" y="0"/>
                  </a:moveTo>
                  <a:lnTo>
                    <a:pt x="147" y="0"/>
                  </a:lnTo>
                  <a:lnTo>
                    <a:pt x="114" y="37"/>
                  </a:lnTo>
                  <a:lnTo>
                    <a:pt x="93"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6" name="Freeform 436"/>
            <p:cNvSpPr>
              <a:spLocks noEditPoints="1"/>
            </p:cNvSpPr>
            <p:nvPr/>
          </p:nvSpPr>
          <p:spPr bwMode="auto">
            <a:xfrm>
              <a:off x="4739" y="3887"/>
              <a:ext cx="141" cy="72"/>
            </a:xfrm>
            <a:custGeom>
              <a:avLst/>
              <a:gdLst/>
              <a:ahLst/>
              <a:cxnLst>
                <a:cxn ang="0">
                  <a:pos x="0" y="65"/>
                </a:cxn>
                <a:cxn ang="0">
                  <a:pos x="107" y="12"/>
                </a:cxn>
                <a:cxn ang="0">
                  <a:pos x="111" y="19"/>
                </a:cxn>
                <a:cxn ang="0">
                  <a:pos x="5" y="72"/>
                </a:cxn>
                <a:cxn ang="0">
                  <a:pos x="0" y="65"/>
                </a:cxn>
                <a:cxn ang="0">
                  <a:pos x="86" y="3"/>
                </a:cxn>
                <a:cxn ang="0">
                  <a:pos x="141" y="0"/>
                </a:cxn>
                <a:cxn ang="0">
                  <a:pos x="111" y="39"/>
                </a:cxn>
                <a:cxn ang="0">
                  <a:pos x="86" y="3"/>
                </a:cxn>
              </a:cxnLst>
              <a:rect l="0" t="0" r="r" b="b"/>
              <a:pathLst>
                <a:path w="141" h="72">
                  <a:moveTo>
                    <a:pt x="0" y="65"/>
                  </a:moveTo>
                  <a:lnTo>
                    <a:pt x="107" y="12"/>
                  </a:lnTo>
                  <a:lnTo>
                    <a:pt x="111" y="19"/>
                  </a:lnTo>
                  <a:lnTo>
                    <a:pt x="5" y="72"/>
                  </a:lnTo>
                  <a:lnTo>
                    <a:pt x="0" y="65"/>
                  </a:lnTo>
                  <a:close/>
                  <a:moveTo>
                    <a:pt x="86" y="3"/>
                  </a:moveTo>
                  <a:lnTo>
                    <a:pt x="141" y="0"/>
                  </a:lnTo>
                  <a:lnTo>
                    <a:pt x="111" y="39"/>
                  </a:lnTo>
                  <a:lnTo>
                    <a:pt x="86" y="3"/>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7" name="Freeform 437"/>
            <p:cNvSpPr>
              <a:spLocks/>
            </p:cNvSpPr>
            <p:nvPr/>
          </p:nvSpPr>
          <p:spPr bwMode="auto">
            <a:xfrm>
              <a:off x="4905" y="372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8" name="Freeform 438"/>
            <p:cNvSpPr>
              <a:spLocks noEditPoints="1"/>
            </p:cNvSpPr>
            <p:nvPr/>
          </p:nvSpPr>
          <p:spPr bwMode="auto">
            <a:xfrm>
              <a:off x="4900" y="372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9" name="Freeform 439"/>
            <p:cNvSpPr>
              <a:spLocks noEditPoints="1"/>
            </p:cNvSpPr>
            <p:nvPr/>
          </p:nvSpPr>
          <p:spPr bwMode="auto">
            <a:xfrm>
              <a:off x="4760" y="3740"/>
              <a:ext cx="143" cy="41"/>
            </a:xfrm>
            <a:custGeom>
              <a:avLst/>
              <a:gdLst/>
              <a:ahLst/>
              <a:cxnLst>
                <a:cxn ang="0">
                  <a:pos x="0" y="24"/>
                </a:cxn>
                <a:cxn ang="0">
                  <a:pos x="106" y="16"/>
                </a:cxn>
                <a:cxn ang="0">
                  <a:pos x="107" y="24"/>
                </a:cxn>
                <a:cxn ang="0">
                  <a:pos x="0" y="32"/>
                </a:cxn>
                <a:cxn ang="0">
                  <a:pos x="0" y="24"/>
                </a:cxn>
                <a:cxn ang="0">
                  <a:pos x="92" y="0"/>
                </a:cxn>
                <a:cxn ang="0">
                  <a:pos x="143" y="17"/>
                </a:cxn>
                <a:cxn ang="0">
                  <a:pos x="97" y="41"/>
                </a:cxn>
                <a:cxn ang="0">
                  <a:pos x="92" y="0"/>
                </a:cxn>
              </a:cxnLst>
              <a:rect l="0" t="0" r="r" b="b"/>
              <a:pathLst>
                <a:path w="143" h="41">
                  <a:moveTo>
                    <a:pt x="0" y="24"/>
                  </a:moveTo>
                  <a:lnTo>
                    <a:pt x="106" y="16"/>
                  </a:lnTo>
                  <a:lnTo>
                    <a:pt x="107" y="24"/>
                  </a:lnTo>
                  <a:lnTo>
                    <a:pt x="0" y="32"/>
                  </a:lnTo>
                  <a:lnTo>
                    <a:pt x="0" y="24"/>
                  </a:lnTo>
                  <a:close/>
                  <a:moveTo>
                    <a:pt x="92" y="0"/>
                  </a:moveTo>
                  <a:lnTo>
                    <a:pt x="143" y="17"/>
                  </a:lnTo>
                  <a:lnTo>
                    <a:pt x="97" y="41"/>
                  </a:lnTo>
                  <a:lnTo>
                    <a:pt x="92"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0" name="Freeform 440"/>
            <p:cNvSpPr>
              <a:spLocks noEditPoints="1"/>
            </p:cNvSpPr>
            <p:nvPr/>
          </p:nvSpPr>
          <p:spPr bwMode="auto">
            <a:xfrm>
              <a:off x="4948" y="3883"/>
              <a:ext cx="91" cy="44"/>
            </a:xfrm>
            <a:custGeom>
              <a:avLst/>
              <a:gdLst/>
              <a:ahLst/>
              <a:cxnLst>
                <a:cxn ang="0">
                  <a:pos x="4" y="0"/>
                </a:cxn>
                <a:cxn ang="0">
                  <a:pos x="61" y="26"/>
                </a:cxn>
                <a:cxn ang="0">
                  <a:pos x="57" y="33"/>
                </a:cxn>
                <a:cxn ang="0">
                  <a:pos x="0" y="8"/>
                </a:cxn>
                <a:cxn ang="0">
                  <a:pos x="4" y="0"/>
                </a:cxn>
                <a:cxn ang="0">
                  <a:pos x="60" y="7"/>
                </a:cxn>
                <a:cxn ang="0">
                  <a:pos x="91" y="44"/>
                </a:cxn>
                <a:cxn ang="0">
                  <a:pos x="37" y="43"/>
                </a:cxn>
                <a:cxn ang="0">
                  <a:pos x="60" y="7"/>
                </a:cxn>
              </a:cxnLst>
              <a:rect l="0" t="0" r="r" b="b"/>
              <a:pathLst>
                <a:path w="91" h="44">
                  <a:moveTo>
                    <a:pt x="4" y="0"/>
                  </a:moveTo>
                  <a:lnTo>
                    <a:pt x="61" y="26"/>
                  </a:lnTo>
                  <a:lnTo>
                    <a:pt x="57" y="33"/>
                  </a:lnTo>
                  <a:lnTo>
                    <a:pt x="0" y="8"/>
                  </a:lnTo>
                  <a:lnTo>
                    <a:pt x="4" y="0"/>
                  </a:lnTo>
                  <a:close/>
                  <a:moveTo>
                    <a:pt x="60" y="7"/>
                  </a:moveTo>
                  <a:lnTo>
                    <a:pt x="91" y="44"/>
                  </a:lnTo>
                  <a:lnTo>
                    <a:pt x="37" y="43"/>
                  </a:lnTo>
                  <a:lnTo>
                    <a:pt x="60" y="7"/>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1" name="Freeform 441"/>
            <p:cNvSpPr>
              <a:spLocks noEditPoints="1"/>
            </p:cNvSpPr>
            <p:nvPr/>
          </p:nvSpPr>
          <p:spPr bwMode="auto">
            <a:xfrm>
              <a:off x="4938" y="3948"/>
              <a:ext cx="113" cy="103"/>
            </a:xfrm>
            <a:custGeom>
              <a:avLst/>
              <a:gdLst/>
              <a:ahLst/>
              <a:cxnLst>
                <a:cxn ang="0">
                  <a:pos x="0" y="98"/>
                </a:cxn>
                <a:cxn ang="0">
                  <a:pos x="85" y="20"/>
                </a:cxn>
                <a:cxn ang="0">
                  <a:pos x="91" y="25"/>
                </a:cxn>
                <a:cxn ang="0">
                  <a:pos x="6" y="103"/>
                </a:cxn>
                <a:cxn ang="0">
                  <a:pos x="0" y="98"/>
                </a:cxn>
                <a:cxn ang="0">
                  <a:pos x="63" y="16"/>
                </a:cxn>
                <a:cxn ang="0">
                  <a:pos x="113" y="0"/>
                </a:cxn>
                <a:cxn ang="0">
                  <a:pos x="98" y="44"/>
                </a:cxn>
                <a:cxn ang="0">
                  <a:pos x="63" y="16"/>
                </a:cxn>
              </a:cxnLst>
              <a:rect l="0" t="0" r="r" b="b"/>
              <a:pathLst>
                <a:path w="113" h="103">
                  <a:moveTo>
                    <a:pt x="0" y="98"/>
                  </a:moveTo>
                  <a:lnTo>
                    <a:pt x="85" y="20"/>
                  </a:lnTo>
                  <a:lnTo>
                    <a:pt x="91" y="25"/>
                  </a:lnTo>
                  <a:lnTo>
                    <a:pt x="6" y="103"/>
                  </a:lnTo>
                  <a:lnTo>
                    <a:pt x="0" y="98"/>
                  </a:lnTo>
                  <a:close/>
                  <a:moveTo>
                    <a:pt x="63" y="16"/>
                  </a:moveTo>
                  <a:lnTo>
                    <a:pt x="113" y="0"/>
                  </a:lnTo>
                  <a:lnTo>
                    <a:pt x="98" y="44"/>
                  </a:lnTo>
                  <a:lnTo>
                    <a:pt x="63" y="16"/>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2" name="Freeform 442"/>
            <p:cNvSpPr>
              <a:spLocks noEditPoints="1"/>
            </p:cNvSpPr>
            <p:nvPr/>
          </p:nvSpPr>
          <p:spPr bwMode="auto">
            <a:xfrm>
              <a:off x="4965" y="3770"/>
              <a:ext cx="114" cy="124"/>
            </a:xfrm>
            <a:custGeom>
              <a:avLst/>
              <a:gdLst/>
              <a:ahLst/>
              <a:cxnLst>
                <a:cxn ang="0">
                  <a:pos x="7" y="0"/>
                </a:cxn>
                <a:cxn ang="0">
                  <a:pos x="96" y="97"/>
                </a:cxn>
                <a:cxn ang="0">
                  <a:pos x="88" y="102"/>
                </a:cxn>
                <a:cxn ang="0">
                  <a:pos x="0" y="4"/>
                </a:cxn>
                <a:cxn ang="0">
                  <a:pos x="7" y="0"/>
                </a:cxn>
                <a:cxn ang="0">
                  <a:pos x="104" y="79"/>
                </a:cxn>
                <a:cxn ang="0">
                  <a:pos x="114" y="124"/>
                </a:cxn>
                <a:cxn ang="0">
                  <a:pos x="65" y="104"/>
                </a:cxn>
                <a:cxn ang="0">
                  <a:pos x="104" y="79"/>
                </a:cxn>
              </a:cxnLst>
              <a:rect l="0" t="0" r="r" b="b"/>
              <a:pathLst>
                <a:path w="114" h="124">
                  <a:moveTo>
                    <a:pt x="7" y="0"/>
                  </a:moveTo>
                  <a:lnTo>
                    <a:pt x="96" y="97"/>
                  </a:lnTo>
                  <a:lnTo>
                    <a:pt x="88" y="102"/>
                  </a:lnTo>
                  <a:lnTo>
                    <a:pt x="0" y="4"/>
                  </a:lnTo>
                  <a:lnTo>
                    <a:pt x="7" y="0"/>
                  </a:lnTo>
                  <a:close/>
                  <a:moveTo>
                    <a:pt x="104" y="79"/>
                  </a:moveTo>
                  <a:lnTo>
                    <a:pt x="114" y="124"/>
                  </a:lnTo>
                  <a:lnTo>
                    <a:pt x="65" y="104"/>
                  </a:lnTo>
                  <a:lnTo>
                    <a:pt x="104" y="79"/>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3" name="Freeform 443"/>
            <p:cNvSpPr>
              <a:spLocks/>
            </p:cNvSpPr>
            <p:nvPr/>
          </p:nvSpPr>
          <p:spPr bwMode="auto">
            <a:xfrm>
              <a:off x="4170" y="3772"/>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4" name="Freeform 444"/>
            <p:cNvSpPr>
              <a:spLocks noEditPoints="1"/>
            </p:cNvSpPr>
            <p:nvPr/>
          </p:nvSpPr>
          <p:spPr bwMode="auto">
            <a:xfrm>
              <a:off x="4166" y="3768"/>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5" name="Freeform 445"/>
            <p:cNvSpPr>
              <a:spLocks noEditPoints="1"/>
            </p:cNvSpPr>
            <p:nvPr/>
          </p:nvSpPr>
          <p:spPr bwMode="auto">
            <a:xfrm>
              <a:off x="4221" y="3824"/>
              <a:ext cx="86" cy="104"/>
            </a:xfrm>
            <a:custGeom>
              <a:avLst/>
              <a:gdLst/>
              <a:ahLst/>
              <a:cxnLst>
                <a:cxn ang="0">
                  <a:pos x="8" y="0"/>
                </a:cxn>
                <a:cxn ang="0">
                  <a:pos x="69" y="76"/>
                </a:cxn>
                <a:cxn ang="0">
                  <a:pos x="62" y="80"/>
                </a:cxn>
                <a:cxn ang="0">
                  <a:pos x="0" y="4"/>
                </a:cxn>
                <a:cxn ang="0">
                  <a:pos x="8" y="0"/>
                </a:cxn>
                <a:cxn ang="0">
                  <a:pos x="79" y="58"/>
                </a:cxn>
                <a:cxn ang="0">
                  <a:pos x="86" y="104"/>
                </a:cxn>
                <a:cxn ang="0">
                  <a:pos x="38" y="81"/>
                </a:cxn>
                <a:cxn ang="0">
                  <a:pos x="79" y="58"/>
                </a:cxn>
              </a:cxnLst>
              <a:rect l="0" t="0" r="r" b="b"/>
              <a:pathLst>
                <a:path w="86" h="104">
                  <a:moveTo>
                    <a:pt x="8" y="0"/>
                  </a:moveTo>
                  <a:lnTo>
                    <a:pt x="69" y="76"/>
                  </a:lnTo>
                  <a:lnTo>
                    <a:pt x="62" y="80"/>
                  </a:lnTo>
                  <a:lnTo>
                    <a:pt x="0" y="4"/>
                  </a:lnTo>
                  <a:lnTo>
                    <a:pt x="8" y="0"/>
                  </a:lnTo>
                  <a:close/>
                  <a:moveTo>
                    <a:pt x="79" y="58"/>
                  </a:moveTo>
                  <a:lnTo>
                    <a:pt x="86" y="104"/>
                  </a:lnTo>
                  <a:lnTo>
                    <a:pt x="38" y="81"/>
                  </a:lnTo>
                  <a:lnTo>
                    <a:pt x="79" y="58"/>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0047" name="Rectangle 447"/>
          <p:cNvSpPr>
            <a:spLocks noChangeArrowheads="1"/>
          </p:cNvSpPr>
          <p:nvPr/>
        </p:nvSpPr>
        <p:spPr bwMode="auto">
          <a:xfrm>
            <a:off x="5611813" y="5773738"/>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10048" name="Rectangle 448"/>
          <p:cNvSpPr>
            <a:spLocks noChangeArrowheads="1"/>
          </p:cNvSpPr>
          <p:nvPr/>
        </p:nvSpPr>
        <p:spPr bwMode="auto">
          <a:xfrm>
            <a:off x="5507038" y="6015038"/>
            <a:ext cx="11191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missing and </a:t>
            </a:r>
            <a:endParaRPr kumimoji="0" lang="en-US" sz="1800" b="0" i="0" u="none" strike="noStrike" cap="none" normalizeH="0" baseline="0" smtClean="0">
              <a:ln>
                <a:noFill/>
              </a:ln>
              <a:solidFill>
                <a:schemeClr val="tx1"/>
              </a:solidFill>
              <a:effectLst/>
              <a:latin typeface="Arial" pitchFamily="34" charset="0"/>
            </a:endParaRPr>
          </a:p>
        </p:txBody>
      </p:sp>
      <p:sp>
        <p:nvSpPr>
          <p:cNvPr id="410049" name="Rectangle 449"/>
          <p:cNvSpPr>
            <a:spLocks noChangeArrowheads="1"/>
          </p:cNvSpPr>
          <p:nvPr/>
        </p:nvSpPr>
        <p:spPr bwMode="auto">
          <a:xfrm>
            <a:off x="5370513" y="6257925"/>
            <a:ext cx="143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extra 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10050" name="Rectangle 450"/>
          <p:cNvSpPr>
            <a:spLocks noChangeArrowheads="1"/>
          </p:cNvSpPr>
          <p:nvPr/>
        </p:nvSpPr>
        <p:spPr bwMode="auto">
          <a:xfrm>
            <a:off x="5627688" y="6499225"/>
            <a:ext cx="8620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a:t>
            </a:r>
            <a:endParaRPr kumimoji="0" lang="en-US" sz="1800" b="0" i="0" u="none" strike="noStrike" cap="none" normalizeH="0" baseline="0" smtClean="0">
              <a:ln>
                <a:noFill/>
              </a:ln>
              <a:solidFill>
                <a:schemeClr val="tx1"/>
              </a:solidFill>
              <a:effectLst/>
              <a:latin typeface="Arial" pitchFamily="34" charset="0"/>
            </a:endParaRPr>
          </a:p>
        </p:txBody>
      </p:sp>
      <p:pic>
        <p:nvPicPr>
          <p:cNvPr id="410051" name="Picture 451"/>
          <p:cNvPicPr>
            <a:picLocks noChangeAspect="1" noChangeArrowheads="1"/>
          </p:cNvPicPr>
          <p:nvPr/>
        </p:nvPicPr>
        <p:blipFill>
          <a:blip r:embed="rId4"/>
          <a:srcRect/>
          <a:stretch>
            <a:fillRect/>
          </a:stretch>
        </p:blipFill>
        <p:spPr bwMode="auto">
          <a:xfrm>
            <a:off x="6046788" y="4095750"/>
            <a:ext cx="498475" cy="500062"/>
          </a:xfrm>
          <a:prstGeom prst="rect">
            <a:avLst/>
          </a:prstGeom>
          <a:noFill/>
          <a:ln w="9525">
            <a:noFill/>
            <a:miter lim="800000"/>
            <a:headEnd/>
            <a:tailEnd/>
          </a:ln>
        </p:spPr>
      </p:pic>
      <p:pic>
        <p:nvPicPr>
          <p:cNvPr id="410052" name="Picture 452"/>
          <p:cNvPicPr>
            <a:picLocks noChangeAspect="1" noChangeArrowheads="1"/>
          </p:cNvPicPr>
          <p:nvPr/>
        </p:nvPicPr>
        <p:blipFill>
          <a:blip r:embed="rId5"/>
          <a:srcRect/>
          <a:stretch>
            <a:fillRect/>
          </a:stretch>
        </p:blipFill>
        <p:spPr bwMode="auto">
          <a:xfrm>
            <a:off x="6046788" y="4095750"/>
            <a:ext cx="498475" cy="500062"/>
          </a:xfrm>
          <a:prstGeom prst="rect">
            <a:avLst/>
          </a:prstGeom>
          <a:noFill/>
          <a:ln w="9525">
            <a:noFill/>
            <a:miter lim="800000"/>
            <a:headEnd/>
            <a:tailEnd/>
          </a:ln>
        </p:spPr>
      </p:pic>
      <p:sp>
        <p:nvSpPr>
          <p:cNvPr id="410053" name="Rectangle 453"/>
          <p:cNvSpPr>
            <a:spLocks noChangeArrowheads="1"/>
          </p:cNvSpPr>
          <p:nvPr/>
        </p:nvSpPr>
        <p:spPr bwMode="auto">
          <a:xfrm>
            <a:off x="6000750"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4" name="Rectangle 454"/>
          <p:cNvSpPr>
            <a:spLocks noChangeArrowheads="1"/>
          </p:cNvSpPr>
          <p:nvPr/>
        </p:nvSpPr>
        <p:spPr bwMode="auto">
          <a:xfrm>
            <a:off x="6061075" y="3925888"/>
            <a:ext cx="604837"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A</a:t>
            </a:r>
            <a:endParaRPr kumimoji="0" lang="en-US" sz="1800" b="0" i="0" u="none" strike="noStrike" cap="none" normalizeH="0" baseline="0" smtClean="0">
              <a:ln>
                <a:noFill/>
              </a:ln>
              <a:solidFill>
                <a:schemeClr val="tx1"/>
              </a:solidFill>
              <a:effectLst/>
              <a:latin typeface="Arial" pitchFamily="34" charset="0"/>
            </a:endParaRPr>
          </a:p>
        </p:txBody>
      </p:sp>
      <p:pic>
        <p:nvPicPr>
          <p:cNvPr id="410055" name="Picture 455"/>
          <p:cNvPicPr>
            <a:picLocks noChangeAspect="1" noChangeArrowheads="1"/>
          </p:cNvPicPr>
          <p:nvPr/>
        </p:nvPicPr>
        <p:blipFill>
          <a:blip r:embed="rId6"/>
          <a:srcRect/>
          <a:stretch>
            <a:fillRect/>
          </a:stretch>
        </p:blipFill>
        <p:spPr bwMode="auto">
          <a:xfrm>
            <a:off x="6985000" y="4095750"/>
            <a:ext cx="498475" cy="500062"/>
          </a:xfrm>
          <a:prstGeom prst="rect">
            <a:avLst/>
          </a:prstGeom>
          <a:noFill/>
          <a:ln w="9525">
            <a:noFill/>
            <a:miter lim="800000"/>
            <a:headEnd/>
            <a:tailEnd/>
          </a:ln>
        </p:spPr>
      </p:pic>
      <p:pic>
        <p:nvPicPr>
          <p:cNvPr id="410056" name="Picture 456"/>
          <p:cNvPicPr>
            <a:picLocks noChangeAspect="1" noChangeArrowheads="1"/>
          </p:cNvPicPr>
          <p:nvPr/>
        </p:nvPicPr>
        <p:blipFill>
          <a:blip r:embed="rId7"/>
          <a:srcRect/>
          <a:stretch>
            <a:fillRect/>
          </a:stretch>
        </p:blipFill>
        <p:spPr bwMode="auto">
          <a:xfrm>
            <a:off x="6985000" y="4095750"/>
            <a:ext cx="498475" cy="500062"/>
          </a:xfrm>
          <a:prstGeom prst="rect">
            <a:avLst/>
          </a:prstGeom>
          <a:noFill/>
          <a:ln w="9525">
            <a:noFill/>
            <a:miter lim="800000"/>
            <a:headEnd/>
            <a:tailEnd/>
          </a:ln>
        </p:spPr>
      </p:pic>
      <p:sp>
        <p:nvSpPr>
          <p:cNvPr id="410057" name="Rectangle 457"/>
          <p:cNvSpPr>
            <a:spLocks noChangeArrowheads="1"/>
          </p:cNvSpPr>
          <p:nvPr/>
        </p:nvSpPr>
        <p:spPr bwMode="auto">
          <a:xfrm>
            <a:off x="6938963"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8" name="Rectangle 458"/>
          <p:cNvSpPr>
            <a:spLocks noChangeArrowheads="1"/>
          </p:cNvSpPr>
          <p:nvPr/>
        </p:nvSpPr>
        <p:spPr bwMode="auto">
          <a:xfrm>
            <a:off x="6999288"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B</a:t>
            </a:r>
            <a:endParaRPr kumimoji="0" lang="en-US" sz="1800" b="0" i="0" u="none" strike="noStrike" cap="none" normalizeH="0" baseline="0" smtClean="0">
              <a:ln>
                <a:noFill/>
              </a:ln>
              <a:solidFill>
                <a:schemeClr val="tx1"/>
              </a:solidFill>
              <a:effectLst/>
              <a:latin typeface="Arial" pitchFamily="34" charset="0"/>
            </a:endParaRPr>
          </a:p>
        </p:txBody>
      </p:sp>
      <p:pic>
        <p:nvPicPr>
          <p:cNvPr id="410059" name="Picture 459"/>
          <p:cNvPicPr>
            <a:picLocks noChangeAspect="1" noChangeArrowheads="1"/>
          </p:cNvPicPr>
          <p:nvPr/>
        </p:nvPicPr>
        <p:blipFill>
          <a:blip r:embed="rId8"/>
          <a:srcRect/>
          <a:stretch>
            <a:fillRect/>
          </a:stretch>
        </p:blipFill>
        <p:spPr bwMode="auto">
          <a:xfrm>
            <a:off x="7786688" y="4095750"/>
            <a:ext cx="498475" cy="500062"/>
          </a:xfrm>
          <a:prstGeom prst="rect">
            <a:avLst/>
          </a:prstGeom>
          <a:noFill/>
          <a:ln w="9525">
            <a:noFill/>
            <a:miter lim="800000"/>
            <a:headEnd/>
            <a:tailEnd/>
          </a:ln>
        </p:spPr>
      </p:pic>
      <p:pic>
        <p:nvPicPr>
          <p:cNvPr id="410060" name="Picture 460"/>
          <p:cNvPicPr>
            <a:picLocks noChangeAspect="1" noChangeArrowheads="1"/>
          </p:cNvPicPr>
          <p:nvPr/>
        </p:nvPicPr>
        <p:blipFill>
          <a:blip r:embed="rId9"/>
          <a:srcRect/>
          <a:stretch>
            <a:fillRect/>
          </a:stretch>
        </p:blipFill>
        <p:spPr bwMode="auto">
          <a:xfrm>
            <a:off x="7786688" y="4095750"/>
            <a:ext cx="498475" cy="500062"/>
          </a:xfrm>
          <a:prstGeom prst="rect">
            <a:avLst/>
          </a:prstGeom>
          <a:noFill/>
          <a:ln w="9525">
            <a:noFill/>
            <a:miter lim="800000"/>
            <a:headEnd/>
            <a:tailEnd/>
          </a:ln>
        </p:spPr>
      </p:pic>
      <p:sp>
        <p:nvSpPr>
          <p:cNvPr id="410061" name="Rectangle 461"/>
          <p:cNvSpPr>
            <a:spLocks noChangeArrowheads="1"/>
          </p:cNvSpPr>
          <p:nvPr/>
        </p:nvSpPr>
        <p:spPr bwMode="auto">
          <a:xfrm>
            <a:off x="7589838" y="3729038"/>
            <a:ext cx="1089025"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Nonessential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62" name="Rectangle 462"/>
          <p:cNvSpPr>
            <a:spLocks noChangeArrowheads="1"/>
          </p:cNvSpPr>
          <p:nvPr/>
        </p:nvSpPr>
        <p:spPr bwMode="auto">
          <a:xfrm>
            <a:off x="7800975"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C</a:t>
            </a:r>
            <a:endParaRPr kumimoji="0" lang="en-US" sz="1800" b="0" i="0" u="none" strike="noStrike" cap="none" normalizeH="0" baseline="0" smtClean="0">
              <a:ln>
                <a:noFill/>
              </a:ln>
              <a:solidFill>
                <a:schemeClr val="tx1"/>
              </a:solidFill>
              <a:effectLst/>
              <a:latin typeface="Arial" pitchFamily="34" charset="0"/>
            </a:endParaRPr>
          </a:p>
        </p:txBody>
      </p:sp>
      <p:sp>
        <p:nvSpPr>
          <p:cNvPr id="410063" name="Rectangle 463"/>
          <p:cNvSpPr>
            <a:spLocks noChangeArrowheads="1"/>
          </p:cNvSpPr>
          <p:nvPr/>
        </p:nvSpPr>
        <p:spPr bwMode="auto">
          <a:xfrm>
            <a:off x="6842125" y="5440363"/>
            <a:ext cx="68103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Reaction</a:t>
            </a:r>
            <a:endParaRPr kumimoji="0" lang="en-US" sz="1800" b="0" i="0" u="none" strike="noStrike" cap="none" normalizeH="0" baseline="0" smtClean="0">
              <a:ln>
                <a:noFill/>
              </a:ln>
              <a:solidFill>
                <a:schemeClr val="tx1"/>
              </a:solidFill>
              <a:effectLst/>
              <a:latin typeface="Arial" pitchFamily="34" charset="0"/>
            </a:endParaRPr>
          </a:p>
        </p:txBody>
      </p:sp>
      <p:sp>
        <p:nvSpPr>
          <p:cNvPr id="410064" name="Freeform 464"/>
          <p:cNvSpPr>
            <a:spLocks/>
          </p:cNvSpPr>
          <p:nvPr/>
        </p:nvSpPr>
        <p:spPr bwMode="auto">
          <a:xfrm>
            <a:off x="6242050"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5" name="Freeform 465"/>
          <p:cNvSpPr>
            <a:spLocks noEditPoints="1"/>
          </p:cNvSpPr>
          <p:nvPr/>
        </p:nvSpPr>
        <p:spPr bwMode="auto">
          <a:xfrm>
            <a:off x="62198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6" name="Freeform 466"/>
          <p:cNvSpPr>
            <a:spLocks/>
          </p:cNvSpPr>
          <p:nvPr/>
        </p:nvSpPr>
        <p:spPr bwMode="auto">
          <a:xfrm>
            <a:off x="7180263"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7" name="Freeform 467"/>
          <p:cNvSpPr>
            <a:spLocks noEditPoints="1"/>
          </p:cNvSpPr>
          <p:nvPr/>
        </p:nvSpPr>
        <p:spPr bwMode="auto">
          <a:xfrm>
            <a:off x="7158038"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8" name="Freeform 468"/>
          <p:cNvSpPr>
            <a:spLocks/>
          </p:cNvSpPr>
          <p:nvPr/>
        </p:nvSpPr>
        <p:spPr bwMode="auto">
          <a:xfrm>
            <a:off x="7983538" y="4883150"/>
            <a:ext cx="120650"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9" name="Freeform 469"/>
          <p:cNvSpPr>
            <a:spLocks noEditPoints="1"/>
          </p:cNvSpPr>
          <p:nvPr/>
        </p:nvSpPr>
        <p:spPr bwMode="auto">
          <a:xfrm>
            <a:off x="79597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0" name="Freeform 470"/>
          <p:cNvSpPr>
            <a:spLocks noEditPoints="1"/>
          </p:cNvSpPr>
          <p:nvPr/>
        </p:nvSpPr>
        <p:spPr bwMode="auto">
          <a:xfrm>
            <a:off x="6264275"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1" name="Freeform 471"/>
          <p:cNvSpPr>
            <a:spLocks noEditPoints="1"/>
          </p:cNvSpPr>
          <p:nvPr/>
        </p:nvSpPr>
        <p:spPr bwMode="auto">
          <a:xfrm>
            <a:off x="7202488"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2" name="Freeform 472"/>
          <p:cNvSpPr>
            <a:spLocks noEditPoints="1"/>
          </p:cNvSpPr>
          <p:nvPr/>
        </p:nvSpPr>
        <p:spPr bwMode="auto">
          <a:xfrm>
            <a:off x="8004175" y="4595813"/>
            <a:ext cx="80962" cy="287337"/>
          </a:xfrm>
          <a:custGeom>
            <a:avLst/>
            <a:gdLst/>
            <a:ahLst/>
            <a:cxnLst>
              <a:cxn ang="0">
                <a:pos x="31" y="0"/>
              </a:cxn>
              <a:cxn ang="0">
                <a:pos x="30" y="143"/>
              </a:cxn>
              <a:cxn ang="0">
                <a:pos x="21"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1"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3" name="Freeform 473"/>
          <p:cNvSpPr>
            <a:spLocks noEditPoints="1"/>
          </p:cNvSpPr>
          <p:nvPr/>
        </p:nvSpPr>
        <p:spPr bwMode="auto">
          <a:xfrm>
            <a:off x="7131050" y="5002213"/>
            <a:ext cx="117475" cy="365125"/>
          </a:xfrm>
          <a:custGeom>
            <a:avLst/>
            <a:gdLst/>
            <a:ahLst/>
            <a:cxnLst>
              <a:cxn ang="0">
                <a:pos x="74" y="2"/>
              </a:cxn>
              <a:cxn ang="0">
                <a:pos x="27" y="194"/>
              </a:cxn>
              <a:cxn ang="0">
                <a:pos x="17" y="192"/>
              </a:cxn>
              <a:cxn ang="0">
                <a:pos x="65" y="0"/>
              </a:cxn>
              <a:cxn ang="0">
                <a:pos x="74" y="2"/>
              </a:cxn>
              <a:cxn ang="0">
                <a:pos x="50" y="187"/>
              </a:cxn>
              <a:cxn ang="0">
                <a:pos x="12" y="230"/>
              </a:cxn>
              <a:cxn ang="0">
                <a:pos x="0" y="174"/>
              </a:cxn>
              <a:cxn ang="0">
                <a:pos x="50" y="187"/>
              </a:cxn>
            </a:cxnLst>
            <a:rect l="0" t="0" r="r" b="b"/>
            <a:pathLst>
              <a:path w="74" h="230">
                <a:moveTo>
                  <a:pt x="74" y="2"/>
                </a:moveTo>
                <a:lnTo>
                  <a:pt x="27" y="194"/>
                </a:lnTo>
                <a:lnTo>
                  <a:pt x="17" y="192"/>
                </a:lnTo>
                <a:lnTo>
                  <a:pt x="65" y="0"/>
                </a:lnTo>
                <a:lnTo>
                  <a:pt x="74" y="2"/>
                </a:lnTo>
                <a:close/>
                <a:moveTo>
                  <a:pt x="50" y="187"/>
                </a:moveTo>
                <a:lnTo>
                  <a:pt x="12" y="230"/>
                </a:lnTo>
                <a:lnTo>
                  <a:pt x="0" y="174"/>
                </a:lnTo>
                <a:lnTo>
                  <a:pt x="50" y="187"/>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4" name="Freeform 474"/>
          <p:cNvSpPr>
            <a:spLocks noEditPoints="1"/>
          </p:cNvSpPr>
          <p:nvPr/>
        </p:nvSpPr>
        <p:spPr bwMode="auto">
          <a:xfrm>
            <a:off x="6343650" y="4984750"/>
            <a:ext cx="517525" cy="555625"/>
          </a:xfrm>
          <a:custGeom>
            <a:avLst/>
            <a:gdLst/>
            <a:ahLst/>
            <a:cxnLst>
              <a:cxn ang="0">
                <a:pos x="7" y="0"/>
              </a:cxn>
              <a:cxn ang="0">
                <a:pos x="303" y="319"/>
              </a:cxn>
              <a:cxn ang="0">
                <a:pos x="296" y="326"/>
              </a:cxn>
              <a:cxn ang="0">
                <a:pos x="0" y="6"/>
              </a:cxn>
              <a:cxn ang="0">
                <a:pos x="7" y="0"/>
              </a:cxn>
              <a:cxn ang="0">
                <a:pos x="310" y="296"/>
              </a:cxn>
              <a:cxn ang="0">
                <a:pos x="326" y="350"/>
              </a:cxn>
              <a:cxn ang="0">
                <a:pos x="272" y="331"/>
              </a:cxn>
              <a:cxn ang="0">
                <a:pos x="310" y="296"/>
              </a:cxn>
            </a:cxnLst>
            <a:rect l="0" t="0" r="r" b="b"/>
            <a:pathLst>
              <a:path w="326" h="350">
                <a:moveTo>
                  <a:pt x="7" y="0"/>
                </a:moveTo>
                <a:lnTo>
                  <a:pt x="303" y="319"/>
                </a:lnTo>
                <a:lnTo>
                  <a:pt x="296" y="326"/>
                </a:lnTo>
                <a:lnTo>
                  <a:pt x="0" y="6"/>
                </a:lnTo>
                <a:lnTo>
                  <a:pt x="7" y="0"/>
                </a:lnTo>
                <a:close/>
                <a:moveTo>
                  <a:pt x="310" y="296"/>
                </a:moveTo>
                <a:lnTo>
                  <a:pt x="326" y="350"/>
                </a:lnTo>
                <a:lnTo>
                  <a:pt x="272" y="331"/>
                </a:lnTo>
                <a:lnTo>
                  <a:pt x="310" y="296"/>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5" name="Freeform 475"/>
          <p:cNvSpPr>
            <a:spLocks noEditPoints="1"/>
          </p:cNvSpPr>
          <p:nvPr/>
        </p:nvSpPr>
        <p:spPr bwMode="auto">
          <a:xfrm>
            <a:off x="7437438" y="4984750"/>
            <a:ext cx="566737" cy="555625"/>
          </a:xfrm>
          <a:custGeom>
            <a:avLst/>
            <a:gdLst/>
            <a:ahLst/>
            <a:cxnLst>
              <a:cxn ang="0">
                <a:pos x="357" y="6"/>
              </a:cxn>
              <a:cxn ang="0">
                <a:pos x="31" y="327"/>
              </a:cxn>
              <a:cxn ang="0">
                <a:pos x="24" y="321"/>
              </a:cxn>
              <a:cxn ang="0">
                <a:pos x="350" y="0"/>
              </a:cxn>
              <a:cxn ang="0">
                <a:pos x="357" y="6"/>
              </a:cxn>
              <a:cxn ang="0">
                <a:pos x="55" y="333"/>
              </a:cxn>
              <a:cxn ang="0">
                <a:pos x="0" y="350"/>
              </a:cxn>
              <a:cxn ang="0">
                <a:pos x="19" y="297"/>
              </a:cxn>
              <a:cxn ang="0">
                <a:pos x="55" y="333"/>
              </a:cxn>
            </a:cxnLst>
            <a:rect l="0" t="0" r="r" b="b"/>
            <a:pathLst>
              <a:path w="357" h="350">
                <a:moveTo>
                  <a:pt x="357" y="6"/>
                </a:moveTo>
                <a:lnTo>
                  <a:pt x="31" y="327"/>
                </a:lnTo>
                <a:lnTo>
                  <a:pt x="24" y="321"/>
                </a:lnTo>
                <a:lnTo>
                  <a:pt x="350" y="0"/>
                </a:lnTo>
                <a:lnTo>
                  <a:pt x="357" y="6"/>
                </a:lnTo>
                <a:close/>
                <a:moveTo>
                  <a:pt x="55" y="333"/>
                </a:moveTo>
                <a:lnTo>
                  <a:pt x="0" y="350"/>
                </a:lnTo>
                <a:lnTo>
                  <a:pt x="19" y="297"/>
                </a:lnTo>
                <a:lnTo>
                  <a:pt x="55" y="333"/>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6" name="Freeform 476"/>
          <p:cNvSpPr>
            <a:spLocks/>
          </p:cNvSpPr>
          <p:nvPr/>
        </p:nvSpPr>
        <p:spPr bwMode="auto">
          <a:xfrm>
            <a:off x="6681788" y="5124450"/>
            <a:ext cx="120650" cy="122237"/>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3333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7" name="Freeform 477"/>
          <p:cNvSpPr>
            <a:spLocks noEditPoints="1"/>
          </p:cNvSpPr>
          <p:nvPr/>
        </p:nvSpPr>
        <p:spPr bwMode="auto">
          <a:xfrm>
            <a:off x="6659563" y="5102225"/>
            <a:ext cx="166687" cy="166687"/>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8" name="Freeform 478"/>
          <p:cNvSpPr>
            <a:spLocks noEditPoints="1"/>
          </p:cNvSpPr>
          <p:nvPr/>
        </p:nvSpPr>
        <p:spPr bwMode="auto">
          <a:xfrm>
            <a:off x="6788150" y="4591050"/>
            <a:ext cx="468312" cy="552450"/>
          </a:xfrm>
          <a:custGeom>
            <a:avLst/>
            <a:gdLst/>
            <a:ahLst/>
            <a:cxnLst>
              <a:cxn ang="0">
                <a:pos x="295" y="6"/>
              </a:cxn>
              <a:cxn ang="0">
                <a:pos x="28" y="321"/>
              </a:cxn>
              <a:cxn ang="0">
                <a:pos x="21" y="315"/>
              </a:cxn>
              <a:cxn ang="0">
                <a:pos x="287" y="0"/>
              </a:cxn>
              <a:cxn ang="0">
                <a:pos x="295" y="6"/>
              </a:cxn>
              <a:cxn ang="0">
                <a:pos x="52" y="325"/>
              </a:cxn>
              <a:cxn ang="0">
                <a:pos x="0" y="348"/>
              </a:cxn>
              <a:cxn ang="0">
                <a:pos x="13" y="292"/>
              </a:cxn>
              <a:cxn ang="0">
                <a:pos x="52" y="325"/>
              </a:cxn>
            </a:cxnLst>
            <a:rect l="0" t="0" r="r" b="b"/>
            <a:pathLst>
              <a:path w="295" h="348">
                <a:moveTo>
                  <a:pt x="295" y="6"/>
                </a:moveTo>
                <a:lnTo>
                  <a:pt x="28" y="321"/>
                </a:lnTo>
                <a:lnTo>
                  <a:pt x="21" y="315"/>
                </a:lnTo>
                <a:lnTo>
                  <a:pt x="287" y="0"/>
                </a:lnTo>
                <a:lnTo>
                  <a:pt x="295" y="6"/>
                </a:lnTo>
                <a:close/>
                <a:moveTo>
                  <a:pt x="52" y="325"/>
                </a:moveTo>
                <a:lnTo>
                  <a:pt x="0" y="348"/>
                </a:lnTo>
                <a:lnTo>
                  <a:pt x="13" y="292"/>
                </a:lnTo>
                <a:lnTo>
                  <a:pt x="52" y="325"/>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9" name="Freeform 479"/>
          <p:cNvSpPr>
            <a:spLocks noEditPoints="1"/>
          </p:cNvSpPr>
          <p:nvPr/>
        </p:nvSpPr>
        <p:spPr bwMode="auto">
          <a:xfrm>
            <a:off x="6297613" y="4591050"/>
            <a:ext cx="396875" cy="552450"/>
          </a:xfrm>
          <a:custGeom>
            <a:avLst/>
            <a:gdLst/>
            <a:ahLst/>
            <a:cxnLst>
              <a:cxn ang="0">
                <a:pos x="8" y="0"/>
              </a:cxn>
              <a:cxn ang="0">
                <a:pos x="232" y="314"/>
              </a:cxn>
              <a:cxn ang="0">
                <a:pos x="224" y="320"/>
              </a:cxn>
              <a:cxn ang="0">
                <a:pos x="0" y="6"/>
              </a:cxn>
              <a:cxn ang="0">
                <a:pos x="8" y="0"/>
              </a:cxn>
              <a:cxn ang="0">
                <a:pos x="241" y="292"/>
              </a:cxn>
              <a:cxn ang="0">
                <a:pos x="250" y="348"/>
              </a:cxn>
              <a:cxn ang="0">
                <a:pos x="200" y="321"/>
              </a:cxn>
              <a:cxn ang="0">
                <a:pos x="241" y="292"/>
              </a:cxn>
            </a:cxnLst>
            <a:rect l="0" t="0" r="r" b="b"/>
            <a:pathLst>
              <a:path w="250" h="348">
                <a:moveTo>
                  <a:pt x="8" y="0"/>
                </a:moveTo>
                <a:lnTo>
                  <a:pt x="232" y="314"/>
                </a:lnTo>
                <a:lnTo>
                  <a:pt x="224" y="320"/>
                </a:lnTo>
                <a:lnTo>
                  <a:pt x="0" y="6"/>
                </a:lnTo>
                <a:lnTo>
                  <a:pt x="8" y="0"/>
                </a:lnTo>
                <a:close/>
                <a:moveTo>
                  <a:pt x="241" y="292"/>
                </a:moveTo>
                <a:lnTo>
                  <a:pt x="250" y="348"/>
                </a:lnTo>
                <a:lnTo>
                  <a:pt x="200" y="321"/>
                </a:lnTo>
                <a:lnTo>
                  <a:pt x="241" y="292"/>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0" name="Freeform 480"/>
          <p:cNvSpPr>
            <a:spLocks noEditPoints="1"/>
          </p:cNvSpPr>
          <p:nvPr/>
        </p:nvSpPr>
        <p:spPr bwMode="auto">
          <a:xfrm>
            <a:off x="6784975" y="5224463"/>
            <a:ext cx="373062" cy="155575"/>
          </a:xfrm>
          <a:custGeom>
            <a:avLst/>
            <a:gdLst/>
            <a:ahLst/>
            <a:cxnLst>
              <a:cxn ang="0">
                <a:pos x="3" y="0"/>
              </a:cxn>
              <a:cxn ang="0">
                <a:pos x="201" y="74"/>
              </a:cxn>
              <a:cxn ang="0">
                <a:pos x="198" y="83"/>
              </a:cxn>
              <a:cxn ang="0">
                <a:pos x="0" y="9"/>
              </a:cxn>
              <a:cxn ang="0">
                <a:pos x="3" y="0"/>
              </a:cxn>
              <a:cxn ang="0">
                <a:pos x="196" y="50"/>
              </a:cxn>
              <a:cxn ang="0">
                <a:pos x="235" y="92"/>
              </a:cxn>
              <a:cxn ang="0">
                <a:pos x="179" y="98"/>
              </a:cxn>
              <a:cxn ang="0">
                <a:pos x="196" y="50"/>
              </a:cxn>
            </a:cxnLst>
            <a:rect l="0" t="0" r="r" b="b"/>
            <a:pathLst>
              <a:path w="235" h="98">
                <a:moveTo>
                  <a:pt x="3" y="0"/>
                </a:moveTo>
                <a:lnTo>
                  <a:pt x="201" y="74"/>
                </a:lnTo>
                <a:lnTo>
                  <a:pt x="198" y="83"/>
                </a:lnTo>
                <a:lnTo>
                  <a:pt x="0" y="9"/>
                </a:lnTo>
                <a:lnTo>
                  <a:pt x="3" y="0"/>
                </a:lnTo>
                <a:close/>
                <a:moveTo>
                  <a:pt x="196" y="50"/>
                </a:moveTo>
                <a:lnTo>
                  <a:pt x="235" y="92"/>
                </a:lnTo>
                <a:lnTo>
                  <a:pt x="179" y="98"/>
                </a:lnTo>
                <a:lnTo>
                  <a:pt x="196" y="50"/>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1" name="Rectangle 481"/>
          <p:cNvSpPr>
            <a:spLocks noChangeArrowheads="1"/>
          </p:cNvSpPr>
          <p:nvPr/>
        </p:nvSpPr>
        <p:spPr bwMode="auto">
          <a:xfrm>
            <a:off x="7312025" y="4562475"/>
            <a:ext cx="7731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Original </a:t>
            </a:r>
            <a:endParaRPr kumimoji="0" lang="en-US" sz="1800" b="0" i="0" u="none" strike="noStrike" cap="none" normalizeH="0" baseline="0" smtClean="0">
              <a:ln>
                <a:noFill/>
              </a:ln>
              <a:solidFill>
                <a:schemeClr val="tx1"/>
              </a:solidFill>
              <a:effectLst/>
              <a:latin typeface="Arial" pitchFamily="34" charset="0"/>
            </a:endParaRPr>
          </a:p>
        </p:txBody>
      </p:sp>
      <p:sp>
        <p:nvSpPr>
          <p:cNvPr id="410082" name="Rectangle 482"/>
          <p:cNvSpPr>
            <a:spLocks noChangeArrowheads="1"/>
          </p:cNvSpPr>
          <p:nvPr/>
        </p:nvSpPr>
        <p:spPr bwMode="auto">
          <a:xfrm>
            <a:off x="7462838" y="4803775"/>
            <a:ext cx="4397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3" name="Rectangle 483"/>
          <p:cNvSpPr>
            <a:spLocks noChangeArrowheads="1"/>
          </p:cNvSpPr>
          <p:nvPr/>
        </p:nvSpPr>
        <p:spPr bwMode="auto">
          <a:xfrm>
            <a:off x="6343650" y="4491038"/>
            <a:ext cx="9382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Corrected </a:t>
            </a:r>
            <a:endParaRPr kumimoji="0" lang="en-US" sz="1800" b="0" i="0" u="none" strike="noStrike" cap="none" normalizeH="0" baseline="0" smtClean="0">
              <a:ln>
                <a:noFill/>
              </a:ln>
              <a:solidFill>
                <a:schemeClr val="tx1"/>
              </a:solidFill>
              <a:effectLst/>
              <a:latin typeface="Arial" pitchFamily="34" charset="0"/>
            </a:endParaRPr>
          </a:p>
        </p:txBody>
      </p:sp>
      <p:sp>
        <p:nvSpPr>
          <p:cNvPr id="410084" name="Rectangle 484"/>
          <p:cNvSpPr>
            <a:spLocks noChangeArrowheads="1"/>
          </p:cNvSpPr>
          <p:nvPr/>
        </p:nvSpPr>
        <p:spPr bwMode="auto">
          <a:xfrm>
            <a:off x="6586538" y="4733925"/>
            <a:ext cx="439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5" name="Freeform 485"/>
          <p:cNvSpPr>
            <a:spLocks/>
          </p:cNvSpPr>
          <p:nvPr/>
        </p:nvSpPr>
        <p:spPr bwMode="auto">
          <a:xfrm>
            <a:off x="7575550" y="5935663"/>
            <a:ext cx="255587" cy="149225"/>
          </a:xfrm>
          <a:custGeom>
            <a:avLst/>
            <a:gdLst/>
            <a:ahLst/>
            <a:cxnLst>
              <a:cxn ang="0">
                <a:pos x="9" y="0"/>
              </a:cxn>
              <a:cxn ang="0">
                <a:pos x="161" y="77"/>
              </a:cxn>
              <a:cxn ang="0">
                <a:pos x="152" y="94"/>
              </a:cxn>
              <a:cxn ang="0">
                <a:pos x="0" y="18"/>
              </a:cxn>
              <a:cxn ang="0">
                <a:pos x="9" y="0"/>
              </a:cxn>
            </a:cxnLst>
            <a:rect l="0" t="0" r="r" b="b"/>
            <a:pathLst>
              <a:path w="161" h="94">
                <a:moveTo>
                  <a:pt x="9" y="0"/>
                </a:moveTo>
                <a:lnTo>
                  <a:pt x="161" y="77"/>
                </a:lnTo>
                <a:lnTo>
                  <a:pt x="152" y="94"/>
                </a:lnTo>
                <a:lnTo>
                  <a:pt x="0" y="18"/>
                </a:lnTo>
                <a:lnTo>
                  <a:pt x="9" y="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6" name="Freeform 486"/>
          <p:cNvSpPr>
            <a:spLocks/>
          </p:cNvSpPr>
          <p:nvPr/>
        </p:nvSpPr>
        <p:spPr bwMode="auto">
          <a:xfrm>
            <a:off x="7559675" y="5935663"/>
            <a:ext cx="257175" cy="149225"/>
          </a:xfrm>
          <a:custGeom>
            <a:avLst/>
            <a:gdLst/>
            <a:ahLst/>
            <a:cxnLst>
              <a:cxn ang="0">
                <a:pos x="162" y="18"/>
              </a:cxn>
              <a:cxn ang="0">
                <a:pos x="9" y="94"/>
              </a:cxn>
              <a:cxn ang="0">
                <a:pos x="0" y="77"/>
              </a:cxn>
              <a:cxn ang="0">
                <a:pos x="153" y="0"/>
              </a:cxn>
              <a:cxn ang="0">
                <a:pos x="162" y="18"/>
              </a:cxn>
            </a:cxnLst>
            <a:rect l="0" t="0" r="r" b="b"/>
            <a:pathLst>
              <a:path w="162" h="94">
                <a:moveTo>
                  <a:pt x="162" y="18"/>
                </a:moveTo>
                <a:lnTo>
                  <a:pt x="9" y="94"/>
                </a:lnTo>
                <a:lnTo>
                  <a:pt x="0" y="77"/>
                </a:lnTo>
                <a:lnTo>
                  <a:pt x="153" y="0"/>
                </a:lnTo>
                <a:lnTo>
                  <a:pt x="162" y="18"/>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7" name="Rectangle 487"/>
          <p:cNvSpPr>
            <a:spLocks noChangeArrowheads="1"/>
          </p:cNvSpPr>
          <p:nvPr/>
        </p:nvSpPr>
        <p:spPr bwMode="auto">
          <a:xfrm>
            <a:off x="6905625" y="2216150"/>
            <a:ext cx="2127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5" name="Freeform 495"/>
          <p:cNvSpPr>
            <a:spLocks noEditPoints="1"/>
          </p:cNvSpPr>
          <p:nvPr/>
        </p:nvSpPr>
        <p:spPr bwMode="auto">
          <a:xfrm>
            <a:off x="5251450" y="2468563"/>
            <a:ext cx="496887" cy="936625"/>
          </a:xfrm>
          <a:custGeom>
            <a:avLst/>
            <a:gdLst/>
            <a:ahLst/>
            <a:cxnLst>
              <a:cxn ang="0">
                <a:pos x="0" y="862"/>
              </a:cxn>
              <a:cxn ang="0">
                <a:pos x="146" y="862"/>
              </a:cxn>
              <a:cxn ang="0">
                <a:pos x="82" y="926"/>
              </a:cxn>
              <a:cxn ang="0">
                <a:pos x="82" y="128"/>
              </a:cxn>
              <a:cxn ang="0">
                <a:pos x="146" y="64"/>
              </a:cxn>
              <a:cxn ang="0">
                <a:pos x="334" y="64"/>
              </a:cxn>
              <a:cxn ang="0">
                <a:pos x="334" y="192"/>
              </a:cxn>
              <a:cxn ang="0">
                <a:pos x="146" y="192"/>
              </a:cxn>
              <a:cxn ang="0">
                <a:pos x="210" y="128"/>
              </a:cxn>
              <a:cxn ang="0">
                <a:pos x="210" y="926"/>
              </a:cxn>
              <a:cxn ang="0">
                <a:pos x="146" y="990"/>
              </a:cxn>
              <a:cxn ang="0">
                <a:pos x="0" y="990"/>
              </a:cxn>
              <a:cxn ang="0">
                <a:pos x="0" y="862"/>
              </a:cxn>
              <a:cxn ang="0">
                <a:pos x="270" y="0"/>
              </a:cxn>
              <a:cxn ang="0">
                <a:pos x="526" y="128"/>
              </a:cxn>
              <a:cxn ang="0">
                <a:pos x="270" y="256"/>
              </a:cxn>
              <a:cxn ang="0">
                <a:pos x="270" y="0"/>
              </a:cxn>
            </a:cxnLst>
            <a:rect l="0" t="0" r="r" b="b"/>
            <a:pathLst>
              <a:path w="526" h="990">
                <a:moveTo>
                  <a:pt x="0" y="862"/>
                </a:moveTo>
                <a:lnTo>
                  <a:pt x="146" y="862"/>
                </a:lnTo>
                <a:lnTo>
                  <a:pt x="82" y="926"/>
                </a:lnTo>
                <a:lnTo>
                  <a:pt x="82" y="128"/>
                </a:lnTo>
                <a:cubicBezTo>
                  <a:pt x="82" y="93"/>
                  <a:pt x="110" y="64"/>
                  <a:pt x="146" y="64"/>
                </a:cubicBezTo>
                <a:lnTo>
                  <a:pt x="334" y="64"/>
                </a:lnTo>
                <a:lnTo>
                  <a:pt x="334" y="192"/>
                </a:lnTo>
                <a:lnTo>
                  <a:pt x="146" y="192"/>
                </a:lnTo>
                <a:lnTo>
                  <a:pt x="210" y="128"/>
                </a:lnTo>
                <a:lnTo>
                  <a:pt x="210" y="926"/>
                </a:lnTo>
                <a:cubicBezTo>
                  <a:pt x="210" y="961"/>
                  <a:pt x="181" y="990"/>
                  <a:pt x="146" y="990"/>
                </a:cubicBezTo>
                <a:lnTo>
                  <a:pt x="0" y="990"/>
                </a:lnTo>
                <a:lnTo>
                  <a:pt x="0" y="862"/>
                </a:lnTo>
                <a:close/>
                <a:moveTo>
                  <a:pt x="270" y="0"/>
                </a:moveTo>
                <a:lnTo>
                  <a:pt x="526" y="128"/>
                </a:lnTo>
                <a:lnTo>
                  <a:pt x="270" y="256"/>
                </a:lnTo>
                <a:lnTo>
                  <a:pt x="270"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
        <p:nvSpPr>
          <p:cNvPr id="410103" name="Freeform 503"/>
          <p:cNvSpPr>
            <a:spLocks noEditPoints="1"/>
          </p:cNvSpPr>
          <p:nvPr/>
        </p:nvSpPr>
        <p:spPr bwMode="auto">
          <a:xfrm>
            <a:off x="2286000" y="3786188"/>
            <a:ext cx="933450" cy="241300"/>
          </a:xfrm>
          <a:custGeom>
            <a:avLst/>
            <a:gdLst/>
            <a:ahLst/>
            <a:cxnLst>
              <a:cxn ang="0">
                <a:pos x="588" y="114"/>
              </a:cxn>
              <a:cxn ang="0">
                <a:pos x="114" y="114"/>
              </a:cxn>
              <a:cxn ang="0">
                <a:pos x="114" y="38"/>
              </a:cxn>
              <a:cxn ang="0">
                <a:pos x="588" y="38"/>
              </a:cxn>
              <a:cxn ang="0">
                <a:pos x="588" y="114"/>
              </a:cxn>
              <a:cxn ang="0">
                <a:pos x="152" y="152"/>
              </a:cxn>
              <a:cxn ang="0">
                <a:pos x="0" y="76"/>
              </a:cxn>
              <a:cxn ang="0">
                <a:pos x="152" y="0"/>
              </a:cxn>
              <a:cxn ang="0">
                <a:pos x="152" y="152"/>
              </a:cxn>
            </a:cxnLst>
            <a:rect l="0" t="0" r="r" b="b"/>
            <a:pathLst>
              <a:path w="588" h="152">
                <a:moveTo>
                  <a:pt x="588" y="114"/>
                </a:moveTo>
                <a:lnTo>
                  <a:pt x="114" y="114"/>
                </a:lnTo>
                <a:lnTo>
                  <a:pt x="114" y="38"/>
                </a:lnTo>
                <a:lnTo>
                  <a:pt x="588" y="38"/>
                </a:lnTo>
                <a:lnTo>
                  <a:pt x="588" y="114"/>
                </a:lnTo>
                <a:close/>
                <a:moveTo>
                  <a:pt x="152" y="152"/>
                </a:moveTo>
                <a:lnTo>
                  <a:pt x="0" y="76"/>
                </a:lnTo>
                <a:lnTo>
                  <a:pt x="152" y="0"/>
                </a:lnTo>
                <a:lnTo>
                  <a:pt x="152" y="15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4" name="Freeform 504"/>
          <p:cNvSpPr>
            <a:spLocks/>
          </p:cNvSpPr>
          <p:nvPr/>
        </p:nvSpPr>
        <p:spPr bwMode="auto">
          <a:xfrm>
            <a:off x="3216275" y="3687763"/>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5" name="Freeform 505"/>
          <p:cNvSpPr>
            <a:spLocks noEditPoints="1"/>
          </p:cNvSpPr>
          <p:nvPr/>
        </p:nvSpPr>
        <p:spPr bwMode="auto">
          <a:xfrm>
            <a:off x="3194050" y="3663950"/>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2"/>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6" name="Rectangle 506"/>
          <p:cNvSpPr>
            <a:spLocks noChangeArrowheads="1"/>
          </p:cNvSpPr>
          <p:nvPr/>
        </p:nvSpPr>
        <p:spPr bwMode="auto">
          <a:xfrm>
            <a:off x="3481388" y="3676650"/>
            <a:ext cx="164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Biolog consistency </a:t>
            </a:r>
            <a:endParaRPr kumimoji="0" lang="en-US" sz="1800" b="0" i="0" u="none" strike="noStrike" cap="none" normalizeH="0" baseline="0" smtClean="0">
              <a:ln>
                <a:noFill/>
              </a:ln>
              <a:solidFill>
                <a:schemeClr val="tx1"/>
              </a:solidFill>
              <a:effectLst/>
              <a:latin typeface="Arial" pitchFamily="34" charset="0"/>
            </a:endParaRPr>
          </a:p>
        </p:txBody>
      </p:sp>
      <p:sp>
        <p:nvSpPr>
          <p:cNvPr id="410107" name="Rectangle 507"/>
          <p:cNvSpPr>
            <a:spLocks noChangeArrowheads="1"/>
          </p:cNvSpPr>
          <p:nvPr/>
        </p:nvSpPr>
        <p:spPr bwMode="auto">
          <a:xfrm>
            <a:off x="3919538" y="3919538"/>
            <a:ext cx="7413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2"/>
          <p:cNvSpPr txBox="1">
            <a:spLocks noChangeArrowheads="1"/>
          </p:cNvSpPr>
          <p:nvPr/>
        </p:nvSpPr>
        <p:spPr bwMode="auto">
          <a:xfrm>
            <a:off x="0" y="571500"/>
            <a:ext cx="2530475" cy="342900"/>
          </a:xfrm>
          <a:prstGeom prst="rect">
            <a:avLst/>
          </a:prstGeom>
          <a:noFill/>
          <a:ln w="9525">
            <a:noFill/>
            <a:miter lim="800000"/>
            <a:headEnd/>
            <a:tailEnd/>
          </a:ln>
        </p:spPr>
        <p:txBody>
          <a:bodyPr wrap="none" lIns="84908" tIns="42454" rIns="84908" bIns="42454">
            <a:spAutoFit/>
          </a:bodyPr>
          <a:lstStyle/>
          <a:p>
            <a:pPr eaLnBrk="0">
              <a:spcBef>
                <a:spcPct val="50000"/>
              </a:spcBef>
            </a:pPr>
            <a:r>
              <a:rPr lang="en-US" b="1">
                <a:cs typeface="Arial" pitchFamily="34" charset="0"/>
              </a:rPr>
              <a:t>Additional gap filling:</a:t>
            </a:r>
          </a:p>
        </p:txBody>
      </p:sp>
      <p:sp>
        <p:nvSpPr>
          <p:cNvPr id="28675" name="TextBox 11"/>
          <p:cNvSpPr txBox="1">
            <a:spLocks noChangeArrowheads="1"/>
          </p:cNvSpPr>
          <p:nvPr/>
        </p:nvSpPr>
        <p:spPr bwMode="auto">
          <a:xfrm>
            <a:off x="0" y="4724400"/>
            <a:ext cx="3214688" cy="1927225"/>
          </a:xfrm>
          <a:prstGeom prst="rect">
            <a:avLst/>
          </a:prstGeom>
          <a:noFill/>
          <a:ln w="9525">
            <a:noFill/>
            <a:miter lim="800000"/>
            <a:headEnd/>
            <a:tailEnd/>
          </a:ln>
        </p:spPr>
        <p:txBody>
          <a:bodyPr lIns="84908" tIns="42454" rIns="84908" bIns="42454">
            <a:spAutoFit/>
          </a:bodyPr>
          <a:lstStyle/>
          <a:p>
            <a:pPr eaLnBrk="0">
              <a:spcBef>
                <a:spcPct val="50000"/>
              </a:spcBef>
            </a:pPr>
            <a:r>
              <a:rPr lang="en-US" b="1">
                <a:cs typeface="Arial" pitchFamily="34" charset="0"/>
              </a:rPr>
              <a:t>Biolog accuracy</a:t>
            </a:r>
          </a:p>
          <a:p>
            <a:pPr eaLnBrk="0">
              <a:spcBef>
                <a:spcPct val="50000"/>
              </a:spcBef>
              <a:buFont typeface="Arial" pitchFamily="34" charset="0"/>
              <a:buChar char="•"/>
            </a:pPr>
            <a:r>
              <a:rPr lang="en-US">
                <a:cs typeface="Arial" pitchFamily="34" charset="0"/>
              </a:rPr>
              <a:t>Average accuracy: 83%</a:t>
            </a:r>
          </a:p>
          <a:p>
            <a:pPr eaLnBrk="0">
              <a:spcBef>
                <a:spcPct val="50000"/>
              </a:spcBef>
            </a:pPr>
            <a:r>
              <a:rPr lang="en-US" b="1">
                <a:cs typeface="Arial" pitchFamily="34" charset="0"/>
              </a:rPr>
              <a:t>Essentiality accuracy</a:t>
            </a:r>
          </a:p>
          <a:p>
            <a:pPr eaLnBrk="0">
              <a:spcBef>
                <a:spcPct val="50000"/>
              </a:spcBef>
              <a:buFont typeface="Arial" pitchFamily="34" charset="0"/>
              <a:buChar char="•"/>
            </a:pPr>
            <a:r>
              <a:rPr lang="en-US">
                <a:cs typeface="Arial" pitchFamily="34" charset="0"/>
              </a:rPr>
              <a:t>Average accuracy: 81%</a:t>
            </a:r>
            <a:endParaRPr lang="en-US" b="1">
              <a:cs typeface="Arial" pitchFamily="34" charset="0"/>
            </a:endParaRPr>
          </a:p>
          <a:p>
            <a:pPr eaLnBrk="0">
              <a:spcBef>
                <a:spcPct val="50000"/>
              </a:spcBef>
            </a:pPr>
            <a:r>
              <a:rPr lang="en-US" b="1">
                <a:cs typeface="Arial" pitchFamily="34" charset="0"/>
              </a:rPr>
              <a:t>Overall accuracy: 82%</a:t>
            </a:r>
          </a:p>
        </p:txBody>
      </p:sp>
      <p:sp>
        <p:nvSpPr>
          <p:cNvPr id="28677" name="Rectangle 9"/>
          <p:cNvSpPr>
            <a:spLocks noChangeArrowheads="1"/>
          </p:cNvSpPr>
          <p:nvPr/>
        </p:nvSpPr>
        <p:spPr bwMode="auto">
          <a:xfrm>
            <a:off x="1830388" y="1682750"/>
            <a:ext cx="1066800" cy="990600"/>
          </a:xfrm>
          <a:prstGeom prst="rect">
            <a:avLst/>
          </a:prstGeom>
          <a:noFill/>
          <a:ln w="38100" algn="ctr">
            <a:solidFill>
              <a:srgbClr val="FF0000"/>
            </a:solidFill>
            <a:round/>
            <a:headEnd/>
            <a:tailEnd type="arrow" w="med" len="med"/>
          </a:ln>
        </p:spPr>
        <p:txBody>
          <a:bodyPr/>
          <a:lstStyle/>
          <a:p>
            <a:endParaRPr lang="en-US">
              <a:ea typeface="Arial Unicode MS" pitchFamily="34" charset="-128"/>
              <a:cs typeface="Arial Unicode MS" pitchFamily="34" charset="-128"/>
            </a:endParaRPr>
          </a:p>
        </p:txBody>
      </p:sp>
      <p:sp>
        <p:nvSpPr>
          <p:cNvPr id="28678" name="TextBox 11"/>
          <p:cNvSpPr txBox="1">
            <a:spLocks noChangeArrowheads="1"/>
          </p:cNvSpPr>
          <p:nvPr/>
        </p:nvSpPr>
        <p:spPr bwMode="auto">
          <a:xfrm>
            <a:off x="1878013" y="1327150"/>
            <a:ext cx="990600" cy="349250"/>
          </a:xfrm>
          <a:prstGeom prst="rect">
            <a:avLst/>
          </a:prstGeom>
          <a:noFill/>
          <a:ln w="9525">
            <a:noFill/>
            <a:miter lim="800000"/>
            <a:headEnd/>
            <a:tailEnd/>
          </a:ln>
        </p:spPr>
        <p:txBody>
          <a:bodyPr>
            <a:spAutoFit/>
          </a:bodyPr>
          <a:lstStyle/>
          <a:p>
            <a:r>
              <a:rPr lang="en-US"/>
              <a:t>Growth</a:t>
            </a:r>
          </a:p>
        </p:txBody>
      </p:sp>
      <p:sp>
        <p:nvSpPr>
          <p:cNvPr id="28679" name="Rectangle 14"/>
          <p:cNvSpPr>
            <a:spLocks noChangeArrowheads="1"/>
          </p:cNvSpPr>
          <p:nvPr/>
        </p:nvSpPr>
        <p:spPr bwMode="auto">
          <a:xfrm>
            <a:off x="762000" y="1682750"/>
            <a:ext cx="1066800" cy="990600"/>
          </a:xfrm>
          <a:prstGeom prst="rect">
            <a:avLst/>
          </a:prstGeom>
          <a:solidFill>
            <a:srgbClr val="008000"/>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28680" name="Rectangle 15"/>
          <p:cNvSpPr>
            <a:spLocks noChangeArrowheads="1"/>
          </p:cNvSpPr>
          <p:nvPr/>
        </p:nvSpPr>
        <p:spPr bwMode="auto">
          <a:xfrm>
            <a:off x="1830388" y="2667000"/>
            <a:ext cx="1066800" cy="990600"/>
          </a:xfrm>
          <a:prstGeom prst="rect">
            <a:avLst/>
          </a:prstGeom>
          <a:solidFill>
            <a:srgbClr val="008000"/>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28681" name="Rectangle 16"/>
          <p:cNvSpPr>
            <a:spLocks noChangeArrowheads="1"/>
          </p:cNvSpPr>
          <p:nvPr/>
        </p:nvSpPr>
        <p:spPr bwMode="auto">
          <a:xfrm>
            <a:off x="762000" y="2667000"/>
            <a:ext cx="1066800" cy="990600"/>
          </a:xfrm>
          <a:prstGeom prst="rect">
            <a:avLst/>
          </a:prstGeom>
          <a:noFill/>
          <a:ln w="38100" algn="ctr">
            <a:solidFill>
              <a:srgbClr val="FF0000"/>
            </a:solidFill>
            <a:round/>
            <a:headEnd/>
            <a:tailEnd type="arrow" w="med" len="med"/>
          </a:ln>
        </p:spPr>
        <p:txBody>
          <a:bodyPr/>
          <a:lstStyle/>
          <a:p>
            <a:endParaRPr lang="en-US">
              <a:ea typeface="Arial Unicode MS" pitchFamily="34" charset="-128"/>
              <a:cs typeface="Arial Unicode MS" pitchFamily="34" charset="-128"/>
            </a:endParaRPr>
          </a:p>
        </p:txBody>
      </p:sp>
      <p:sp>
        <p:nvSpPr>
          <p:cNvPr id="28682" name="TextBox 17"/>
          <p:cNvSpPr txBox="1">
            <a:spLocks noChangeArrowheads="1"/>
          </p:cNvSpPr>
          <p:nvPr/>
        </p:nvSpPr>
        <p:spPr bwMode="auto">
          <a:xfrm>
            <a:off x="685800" y="1327150"/>
            <a:ext cx="1265238" cy="349250"/>
          </a:xfrm>
          <a:prstGeom prst="rect">
            <a:avLst/>
          </a:prstGeom>
          <a:noFill/>
          <a:ln w="9525">
            <a:noFill/>
            <a:miter lim="800000"/>
            <a:headEnd/>
            <a:tailEnd/>
          </a:ln>
        </p:spPr>
        <p:txBody>
          <a:bodyPr>
            <a:spAutoFit/>
          </a:bodyPr>
          <a:lstStyle/>
          <a:p>
            <a:r>
              <a:rPr lang="en-US"/>
              <a:t>No growth</a:t>
            </a:r>
          </a:p>
        </p:txBody>
      </p:sp>
      <p:sp>
        <p:nvSpPr>
          <p:cNvPr id="28683" name="TextBox 20"/>
          <p:cNvSpPr txBox="1">
            <a:spLocks noChangeArrowheads="1"/>
          </p:cNvSpPr>
          <p:nvPr/>
        </p:nvSpPr>
        <p:spPr bwMode="auto">
          <a:xfrm>
            <a:off x="1371600" y="990600"/>
            <a:ext cx="990600" cy="349250"/>
          </a:xfrm>
          <a:prstGeom prst="rect">
            <a:avLst/>
          </a:prstGeom>
          <a:noFill/>
          <a:ln w="9525">
            <a:noFill/>
            <a:miter lim="800000"/>
            <a:headEnd/>
            <a:tailEnd/>
          </a:ln>
        </p:spPr>
        <p:txBody>
          <a:bodyPr>
            <a:spAutoFit/>
          </a:bodyPr>
          <a:lstStyle/>
          <a:p>
            <a:r>
              <a:rPr lang="en-US" i="1"/>
              <a:t>In vivo</a:t>
            </a:r>
          </a:p>
        </p:txBody>
      </p:sp>
      <p:sp>
        <p:nvSpPr>
          <p:cNvPr id="28684" name="TextBox 21"/>
          <p:cNvSpPr txBox="1">
            <a:spLocks noChangeArrowheads="1"/>
          </p:cNvSpPr>
          <p:nvPr/>
        </p:nvSpPr>
        <p:spPr bwMode="auto">
          <a:xfrm rot="-5400000">
            <a:off x="-396875" y="2500313"/>
            <a:ext cx="990600" cy="349250"/>
          </a:xfrm>
          <a:prstGeom prst="rect">
            <a:avLst/>
          </a:prstGeom>
          <a:noFill/>
          <a:ln w="9525">
            <a:noFill/>
            <a:miter lim="800000"/>
            <a:headEnd/>
            <a:tailEnd/>
          </a:ln>
        </p:spPr>
        <p:txBody>
          <a:bodyPr>
            <a:spAutoFit/>
          </a:bodyPr>
          <a:lstStyle/>
          <a:p>
            <a:r>
              <a:rPr lang="en-US" i="1"/>
              <a:t>In silico</a:t>
            </a:r>
          </a:p>
        </p:txBody>
      </p:sp>
      <p:sp>
        <p:nvSpPr>
          <p:cNvPr id="28685" name="TextBox 22"/>
          <p:cNvSpPr txBox="1">
            <a:spLocks noChangeArrowheads="1"/>
          </p:cNvSpPr>
          <p:nvPr/>
        </p:nvSpPr>
        <p:spPr bwMode="auto">
          <a:xfrm rot="-5400000">
            <a:off x="-57944" y="1962944"/>
            <a:ext cx="1265238" cy="349250"/>
          </a:xfrm>
          <a:prstGeom prst="rect">
            <a:avLst/>
          </a:prstGeom>
          <a:noFill/>
          <a:ln w="9525">
            <a:noFill/>
            <a:miter lim="800000"/>
            <a:headEnd/>
            <a:tailEnd/>
          </a:ln>
        </p:spPr>
        <p:txBody>
          <a:bodyPr>
            <a:spAutoFit/>
          </a:bodyPr>
          <a:lstStyle/>
          <a:p>
            <a:r>
              <a:rPr lang="en-US"/>
              <a:t>No growth</a:t>
            </a:r>
          </a:p>
        </p:txBody>
      </p:sp>
      <p:sp>
        <p:nvSpPr>
          <p:cNvPr id="28686" name="TextBox 23"/>
          <p:cNvSpPr txBox="1">
            <a:spLocks noChangeArrowheads="1"/>
          </p:cNvSpPr>
          <p:nvPr/>
        </p:nvSpPr>
        <p:spPr bwMode="auto">
          <a:xfrm rot="-5400000">
            <a:off x="-57944" y="2820194"/>
            <a:ext cx="1265238" cy="349250"/>
          </a:xfrm>
          <a:prstGeom prst="rect">
            <a:avLst/>
          </a:prstGeom>
          <a:noFill/>
          <a:ln w="9525">
            <a:noFill/>
            <a:miter lim="800000"/>
            <a:headEnd/>
            <a:tailEnd/>
          </a:ln>
        </p:spPr>
        <p:txBody>
          <a:bodyPr>
            <a:spAutoFit/>
          </a:bodyPr>
          <a:lstStyle/>
          <a:p>
            <a:r>
              <a:rPr lang="en-US"/>
              <a:t>Growth</a:t>
            </a:r>
          </a:p>
        </p:txBody>
      </p:sp>
      <p:cxnSp>
        <p:nvCxnSpPr>
          <p:cNvPr id="28687" name="Straight Connector 25"/>
          <p:cNvCxnSpPr>
            <a:cxnSpLocks noChangeShapeType="1"/>
          </p:cNvCxnSpPr>
          <p:nvPr/>
        </p:nvCxnSpPr>
        <p:spPr bwMode="auto">
          <a:xfrm>
            <a:off x="1828800" y="1676400"/>
            <a:ext cx="1066800" cy="990600"/>
          </a:xfrm>
          <a:prstGeom prst="line">
            <a:avLst/>
          </a:prstGeom>
          <a:noFill/>
          <a:ln w="25400" algn="ctr">
            <a:solidFill>
              <a:srgbClr val="FF0000"/>
            </a:solidFill>
            <a:round/>
            <a:headEnd/>
            <a:tailEnd/>
          </a:ln>
        </p:spPr>
      </p:cxnSp>
      <p:cxnSp>
        <p:nvCxnSpPr>
          <p:cNvPr id="28688" name="Straight Connector 26"/>
          <p:cNvCxnSpPr>
            <a:cxnSpLocks noChangeShapeType="1"/>
          </p:cNvCxnSpPr>
          <p:nvPr/>
        </p:nvCxnSpPr>
        <p:spPr bwMode="auto">
          <a:xfrm flipV="1">
            <a:off x="1828800" y="1676400"/>
            <a:ext cx="1066800" cy="990600"/>
          </a:xfrm>
          <a:prstGeom prst="line">
            <a:avLst/>
          </a:prstGeom>
          <a:noFill/>
          <a:ln w="25400" algn="ctr">
            <a:solidFill>
              <a:srgbClr val="FF0000"/>
            </a:solidFill>
            <a:round/>
            <a:headEnd/>
            <a:tailEnd/>
          </a:ln>
        </p:spPr>
      </p:cxnSp>
      <p:sp>
        <p:nvSpPr>
          <p:cNvPr id="28689" name="TextBox 11"/>
          <p:cNvSpPr txBox="1">
            <a:spLocks noChangeArrowheads="1"/>
          </p:cNvSpPr>
          <p:nvPr/>
        </p:nvSpPr>
        <p:spPr bwMode="auto">
          <a:xfrm>
            <a:off x="0" y="3810000"/>
            <a:ext cx="3048000" cy="858838"/>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cs typeface="Arial" pitchFamily="34" charset="0"/>
              </a:rPr>
              <a:t>Fix false negative predictions by adding reactions to models</a:t>
            </a:r>
          </a:p>
        </p:txBody>
      </p:sp>
      <p:sp>
        <p:nvSpPr>
          <p:cNvPr id="28690" name="TextBox 8"/>
          <p:cNvSpPr txBox="1">
            <a:spLocks noChangeArrowheads="1"/>
          </p:cNvSpPr>
          <p:nvPr/>
        </p:nvSpPr>
        <p:spPr bwMode="auto">
          <a:xfrm rot="-5400000">
            <a:off x="2632869" y="4242594"/>
            <a:ext cx="2457450"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Essentiality prediction accuracy</a:t>
            </a:r>
          </a:p>
        </p:txBody>
      </p:sp>
      <p:sp>
        <p:nvSpPr>
          <p:cNvPr id="28691" name="TextBox 9"/>
          <p:cNvSpPr txBox="1">
            <a:spLocks noChangeArrowheads="1"/>
          </p:cNvSpPr>
          <p:nvPr/>
        </p:nvSpPr>
        <p:spPr bwMode="auto">
          <a:xfrm rot="-5400000">
            <a:off x="2632075" y="1282701"/>
            <a:ext cx="2459037"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Biolog prediction accuracy</a:t>
            </a:r>
          </a:p>
        </p:txBody>
      </p:sp>
      <p:pic>
        <p:nvPicPr>
          <p:cNvPr id="28692" name="Picture 2"/>
          <p:cNvPicPr>
            <a:picLocks noChangeAspect="1" noChangeArrowheads="1"/>
          </p:cNvPicPr>
          <p:nvPr/>
        </p:nvPicPr>
        <p:blipFill>
          <a:blip r:embed="rId2"/>
          <a:srcRect/>
          <a:stretch>
            <a:fillRect/>
          </a:stretch>
        </p:blipFill>
        <p:spPr bwMode="auto">
          <a:xfrm>
            <a:off x="4057650" y="3505200"/>
            <a:ext cx="4267200" cy="3098800"/>
          </a:xfrm>
          <a:prstGeom prst="rect">
            <a:avLst/>
          </a:prstGeom>
          <a:noFill/>
          <a:ln w="9525">
            <a:noFill/>
            <a:miter lim="800000"/>
            <a:headEnd/>
            <a:tailEnd/>
          </a:ln>
        </p:spPr>
      </p:pic>
      <p:sp>
        <p:nvSpPr>
          <p:cNvPr id="28693" name="Rectangle 31"/>
          <p:cNvSpPr>
            <a:spLocks noChangeArrowheads="1"/>
          </p:cNvSpPr>
          <p:nvPr/>
        </p:nvSpPr>
        <p:spPr bwMode="auto">
          <a:xfrm>
            <a:off x="4781550" y="35385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694" name="Rectangle 32"/>
          <p:cNvSpPr>
            <a:spLocks noChangeArrowheads="1"/>
          </p:cNvSpPr>
          <p:nvPr/>
        </p:nvSpPr>
        <p:spPr bwMode="auto">
          <a:xfrm>
            <a:off x="5295900" y="346233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695" name="Rectangle 33"/>
          <p:cNvSpPr>
            <a:spLocks noChangeArrowheads="1"/>
          </p:cNvSpPr>
          <p:nvPr/>
        </p:nvSpPr>
        <p:spPr bwMode="auto">
          <a:xfrm>
            <a:off x="5543550" y="33909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696" name="Rectangle 34"/>
          <p:cNvSpPr>
            <a:spLocks noChangeArrowheads="1"/>
          </p:cNvSpPr>
          <p:nvPr/>
        </p:nvSpPr>
        <p:spPr bwMode="auto">
          <a:xfrm>
            <a:off x="5794375" y="33194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697" name="Rectangle 35"/>
          <p:cNvSpPr>
            <a:spLocks noChangeArrowheads="1"/>
          </p:cNvSpPr>
          <p:nvPr/>
        </p:nvSpPr>
        <p:spPr bwMode="auto">
          <a:xfrm>
            <a:off x="6053138" y="33909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698" name="Rectangle 36"/>
          <p:cNvSpPr>
            <a:spLocks noChangeArrowheads="1"/>
          </p:cNvSpPr>
          <p:nvPr/>
        </p:nvSpPr>
        <p:spPr bwMode="auto">
          <a:xfrm>
            <a:off x="6305550" y="323850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699" name="Rectangle 37"/>
          <p:cNvSpPr>
            <a:spLocks noChangeArrowheads="1"/>
          </p:cNvSpPr>
          <p:nvPr/>
        </p:nvSpPr>
        <p:spPr bwMode="auto">
          <a:xfrm>
            <a:off x="6559550" y="33385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0" name="Rectangle 38"/>
          <p:cNvSpPr>
            <a:spLocks noChangeArrowheads="1"/>
          </p:cNvSpPr>
          <p:nvPr/>
        </p:nvSpPr>
        <p:spPr bwMode="auto">
          <a:xfrm>
            <a:off x="6819900" y="3090863"/>
            <a:ext cx="152400" cy="776287"/>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1" name="Rectangle 39"/>
          <p:cNvSpPr>
            <a:spLocks noChangeArrowheads="1"/>
          </p:cNvSpPr>
          <p:nvPr/>
        </p:nvSpPr>
        <p:spPr bwMode="auto">
          <a:xfrm>
            <a:off x="7072313" y="32813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2" name="Rectangle 40"/>
          <p:cNvSpPr>
            <a:spLocks noChangeArrowheads="1"/>
          </p:cNvSpPr>
          <p:nvPr/>
        </p:nvSpPr>
        <p:spPr bwMode="auto">
          <a:xfrm>
            <a:off x="7327900" y="3143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3" name="Rectangle 41"/>
          <p:cNvSpPr>
            <a:spLocks noChangeArrowheads="1"/>
          </p:cNvSpPr>
          <p:nvPr/>
        </p:nvSpPr>
        <p:spPr bwMode="auto">
          <a:xfrm>
            <a:off x="7835900" y="307657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pic>
        <p:nvPicPr>
          <p:cNvPr id="28704" name="Picture 3"/>
          <p:cNvPicPr>
            <a:picLocks noChangeAspect="1" noChangeArrowheads="1"/>
          </p:cNvPicPr>
          <p:nvPr/>
        </p:nvPicPr>
        <p:blipFill>
          <a:blip r:embed="rId3"/>
          <a:srcRect/>
          <a:stretch>
            <a:fillRect/>
          </a:stretch>
        </p:blipFill>
        <p:spPr bwMode="auto">
          <a:xfrm>
            <a:off x="4048125" y="609600"/>
            <a:ext cx="4333875" cy="3148013"/>
          </a:xfrm>
          <a:prstGeom prst="rect">
            <a:avLst/>
          </a:prstGeom>
          <a:noFill/>
          <a:ln w="9525">
            <a:noFill/>
            <a:miter lim="800000"/>
            <a:headEnd/>
            <a:tailEnd/>
          </a:ln>
        </p:spPr>
      </p:pic>
      <p:sp>
        <p:nvSpPr>
          <p:cNvPr id="28705" name="Rectangle 44"/>
          <p:cNvSpPr>
            <a:spLocks noChangeArrowheads="1"/>
          </p:cNvSpPr>
          <p:nvPr/>
        </p:nvSpPr>
        <p:spPr bwMode="auto">
          <a:xfrm>
            <a:off x="4786313" y="4254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6" name="Rectangle 45"/>
          <p:cNvSpPr>
            <a:spLocks noChangeArrowheads="1"/>
          </p:cNvSpPr>
          <p:nvPr/>
        </p:nvSpPr>
        <p:spPr bwMode="auto">
          <a:xfrm>
            <a:off x="5038725" y="4365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7" name="Rectangle 46"/>
          <p:cNvSpPr>
            <a:spLocks noChangeArrowheads="1"/>
          </p:cNvSpPr>
          <p:nvPr/>
        </p:nvSpPr>
        <p:spPr bwMode="auto">
          <a:xfrm>
            <a:off x="5305425" y="52387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8" name="Rectangle 47"/>
          <p:cNvSpPr>
            <a:spLocks noChangeArrowheads="1"/>
          </p:cNvSpPr>
          <p:nvPr/>
        </p:nvSpPr>
        <p:spPr bwMode="auto">
          <a:xfrm>
            <a:off x="5562600" y="4381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09" name="Rectangle 48"/>
          <p:cNvSpPr>
            <a:spLocks noChangeArrowheads="1"/>
          </p:cNvSpPr>
          <p:nvPr/>
        </p:nvSpPr>
        <p:spPr bwMode="auto">
          <a:xfrm>
            <a:off x="5819775" y="29527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0" name="Rectangle 49"/>
          <p:cNvSpPr>
            <a:spLocks noChangeArrowheads="1"/>
          </p:cNvSpPr>
          <p:nvPr/>
        </p:nvSpPr>
        <p:spPr bwMode="auto">
          <a:xfrm>
            <a:off x="6072188" y="3603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1" name="Rectangle 50"/>
          <p:cNvSpPr>
            <a:spLocks noChangeArrowheads="1"/>
          </p:cNvSpPr>
          <p:nvPr/>
        </p:nvSpPr>
        <p:spPr bwMode="auto">
          <a:xfrm>
            <a:off x="6329363" y="27781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2" name="Rectangle 51"/>
          <p:cNvSpPr>
            <a:spLocks noChangeArrowheads="1"/>
          </p:cNvSpPr>
          <p:nvPr/>
        </p:nvSpPr>
        <p:spPr bwMode="auto">
          <a:xfrm>
            <a:off x="6596063" y="331788"/>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3" name="Rectangle 53"/>
          <p:cNvSpPr>
            <a:spLocks noChangeArrowheads="1"/>
          </p:cNvSpPr>
          <p:nvPr/>
        </p:nvSpPr>
        <p:spPr bwMode="auto">
          <a:xfrm>
            <a:off x="7110413" y="2222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4" name="Rectangle 54"/>
          <p:cNvSpPr>
            <a:spLocks noChangeArrowheads="1"/>
          </p:cNvSpPr>
          <p:nvPr/>
        </p:nvSpPr>
        <p:spPr bwMode="auto">
          <a:xfrm>
            <a:off x="7377113" y="23812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5" name="Rectangle 55"/>
          <p:cNvSpPr>
            <a:spLocks noChangeArrowheads="1"/>
          </p:cNvSpPr>
          <p:nvPr/>
        </p:nvSpPr>
        <p:spPr bwMode="auto">
          <a:xfrm>
            <a:off x="7624763" y="396875"/>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6" name="Rectangle 56"/>
          <p:cNvSpPr>
            <a:spLocks noChangeArrowheads="1"/>
          </p:cNvSpPr>
          <p:nvPr/>
        </p:nvSpPr>
        <p:spPr bwMode="auto">
          <a:xfrm>
            <a:off x="7905750" y="207963"/>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28717" name="Rectangle 57"/>
          <p:cNvSpPr>
            <a:spLocks noChangeArrowheads="1"/>
          </p:cNvSpPr>
          <p:nvPr/>
        </p:nvSpPr>
        <p:spPr bwMode="auto">
          <a:xfrm>
            <a:off x="8153400" y="361950"/>
            <a:ext cx="152400" cy="685800"/>
          </a:xfrm>
          <a:prstGeom prst="rect">
            <a:avLst/>
          </a:prstGeom>
          <a:solidFill>
            <a:schemeClr val="bg1"/>
          </a:solidFill>
          <a:ln w="38100" algn="ctr">
            <a:solidFill>
              <a:schemeClr val="bg1"/>
            </a:solidFill>
            <a:round/>
            <a:headEnd/>
            <a:tailEnd type="arrow" w="med" len="med"/>
          </a:ln>
        </p:spPr>
        <p:txBody>
          <a:bodyPr/>
          <a:lstStyle/>
          <a:p>
            <a:endParaRPr lang="en-US">
              <a:ea typeface="Arial Unicode MS" pitchFamily="34" charset="-128"/>
              <a:cs typeface="Arial Unicode MS" pitchFamily="34" charset="-128"/>
            </a:endParaRPr>
          </a:p>
        </p:txBody>
      </p:sp>
      <p:sp>
        <p:nvSpPr>
          <p:cNvPr id="11" name="Title 1"/>
          <p:cNvSpPr txBox="1">
            <a:spLocks/>
          </p:cNvSpPr>
          <p:nvPr/>
        </p:nvSpPr>
        <p:spPr>
          <a:xfrm>
            <a:off x="457200" y="152400"/>
            <a:ext cx="8228013" cy="485775"/>
          </a:xfrm>
          <a:prstGeom prst="rect">
            <a:avLst/>
          </a:prstGeom>
        </p:spPr>
        <p:txBody>
          <a:bodyPr/>
          <a:lstStyle/>
          <a:p>
            <a:pPr algn="ctr">
              <a:defRPr/>
            </a:pPr>
            <a:r>
              <a:rPr lang="en-US" sz="2600" kern="0" dirty="0">
                <a:latin typeface="+mj-lt"/>
                <a:ea typeface="+mj-ea"/>
                <a:cs typeface="+mj-cs"/>
              </a:rPr>
              <a:t>Model Optimization: Gap Filling</a:t>
            </a:r>
          </a:p>
        </p:txBody>
      </p:sp>
      <p:sp>
        <p:nvSpPr>
          <p:cNvPr id="47"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409603" name="AutoShape 3"/>
          <p:cNvSpPr>
            <a:spLocks noChangeAspect="1" noChangeArrowheads="1" noTextEdit="1"/>
          </p:cNvSpPr>
          <p:nvPr/>
        </p:nvSpPr>
        <p:spPr bwMode="auto">
          <a:xfrm>
            <a:off x="84138" y="569913"/>
            <a:ext cx="8958262" cy="61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266"/>
          <p:cNvGrpSpPr>
            <a:grpSpLocks/>
          </p:cNvGrpSpPr>
          <p:nvPr/>
        </p:nvGrpSpPr>
        <p:grpSpPr bwMode="auto">
          <a:xfrm>
            <a:off x="315913" y="4160838"/>
            <a:ext cx="2000250" cy="1160462"/>
            <a:chOff x="199" y="2621"/>
            <a:chExt cx="1260" cy="731"/>
          </a:xfrm>
        </p:grpSpPr>
        <p:grpSp>
          <p:nvGrpSpPr>
            <p:cNvPr id="3" name="Group 205"/>
            <p:cNvGrpSpPr>
              <a:grpSpLocks/>
            </p:cNvGrpSpPr>
            <p:nvPr/>
          </p:nvGrpSpPr>
          <p:grpSpPr bwMode="auto">
            <a:xfrm>
              <a:off x="211" y="2792"/>
              <a:ext cx="1248" cy="446"/>
              <a:chOff x="211" y="2792"/>
              <a:chExt cx="1248" cy="446"/>
            </a:xfrm>
          </p:grpSpPr>
          <p:sp>
            <p:nvSpPr>
              <p:cNvPr id="409605" name="Rectangle 5"/>
              <p:cNvSpPr>
                <a:spLocks noChangeArrowheads="1"/>
              </p:cNvSpPr>
              <p:nvPr/>
            </p:nvSpPr>
            <p:spPr bwMode="auto">
              <a:xfrm>
                <a:off x="48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06" name="Freeform 6"/>
              <p:cNvSpPr>
                <a:spLocks noEditPoints="1"/>
              </p:cNvSpPr>
              <p:nvPr/>
            </p:nvSpPr>
            <p:spPr bwMode="auto">
              <a:xfrm>
                <a:off x="48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7" name="Freeform 7"/>
              <p:cNvSpPr>
                <a:spLocks/>
              </p:cNvSpPr>
              <p:nvPr/>
            </p:nvSpPr>
            <p:spPr bwMode="auto">
              <a:xfrm>
                <a:off x="487"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8" name="Freeform 8"/>
              <p:cNvSpPr>
                <a:spLocks noEditPoints="1"/>
              </p:cNvSpPr>
              <p:nvPr/>
            </p:nvSpPr>
            <p:spPr bwMode="auto">
              <a:xfrm>
                <a:off x="484"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9" name="Freeform 9"/>
              <p:cNvSpPr>
                <a:spLocks/>
              </p:cNvSpPr>
              <p:nvPr/>
            </p:nvSpPr>
            <p:spPr bwMode="auto">
              <a:xfrm>
                <a:off x="511"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0" name="Freeform 10"/>
              <p:cNvSpPr>
                <a:spLocks noEditPoints="1"/>
              </p:cNvSpPr>
              <p:nvPr/>
            </p:nvSpPr>
            <p:spPr bwMode="auto">
              <a:xfrm>
                <a:off x="508"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1" name="Freeform 11"/>
              <p:cNvSpPr>
                <a:spLocks/>
              </p:cNvSpPr>
              <p:nvPr/>
            </p:nvSpPr>
            <p:spPr bwMode="auto">
              <a:xfrm>
                <a:off x="541"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2" name="Freeform 12"/>
              <p:cNvSpPr>
                <a:spLocks noEditPoints="1"/>
              </p:cNvSpPr>
              <p:nvPr/>
            </p:nvSpPr>
            <p:spPr bwMode="auto">
              <a:xfrm>
                <a:off x="538"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3" name="Freeform 13"/>
              <p:cNvSpPr>
                <a:spLocks/>
              </p:cNvSpPr>
              <p:nvPr/>
            </p:nvSpPr>
            <p:spPr bwMode="auto">
              <a:xfrm>
                <a:off x="57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4" name="Freeform 14"/>
              <p:cNvSpPr>
                <a:spLocks noEditPoints="1"/>
              </p:cNvSpPr>
              <p:nvPr/>
            </p:nvSpPr>
            <p:spPr bwMode="auto">
              <a:xfrm>
                <a:off x="56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5" name="Freeform 15"/>
              <p:cNvSpPr>
                <a:spLocks/>
              </p:cNvSpPr>
              <p:nvPr/>
            </p:nvSpPr>
            <p:spPr bwMode="auto">
              <a:xfrm>
                <a:off x="60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6" name="Freeform 16"/>
              <p:cNvSpPr>
                <a:spLocks noEditPoints="1"/>
              </p:cNvSpPr>
              <p:nvPr/>
            </p:nvSpPr>
            <p:spPr bwMode="auto">
              <a:xfrm>
                <a:off x="59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7" name="Freeform 17"/>
              <p:cNvSpPr>
                <a:spLocks/>
              </p:cNvSpPr>
              <p:nvPr/>
            </p:nvSpPr>
            <p:spPr bwMode="auto">
              <a:xfrm>
                <a:off x="63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8" name="Freeform 18"/>
              <p:cNvSpPr>
                <a:spLocks noEditPoints="1"/>
              </p:cNvSpPr>
              <p:nvPr/>
            </p:nvSpPr>
            <p:spPr bwMode="auto">
              <a:xfrm>
                <a:off x="62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9" name="Freeform 19"/>
              <p:cNvSpPr>
                <a:spLocks/>
              </p:cNvSpPr>
              <p:nvPr/>
            </p:nvSpPr>
            <p:spPr bwMode="auto">
              <a:xfrm>
                <a:off x="487"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0" name="Freeform 20"/>
              <p:cNvSpPr>
                <a:spLocks noEditPoints="1"/>
              </p:cNvSpPr>
              <p:nvPr/>
            </p:nvSpPr>
            <p:spPr bwMode="auto">
              <a:xfrm>
                <a:off x="484"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1" name="Freeform 21"/>
              <p:cNvSpPr>
                <a:spLocks/>
              </p:cNvSpPr>
              <p:nvPr/>
            </p:nvSpPr>
            <p:spPr bwMode="auto">
              <a:xfrm>
                <a:off x="511"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2" name="Freeform 22"/>
              <p:cNvSpPr>
                <a:spLocks noEditPoints="1"/>
              </p:cNvSpPr>
              <p:nvPr/>
            </p:nvSpPr>
            <p:spPr bwMode="auto">
              <a:xfrm>
                <a:off x="508"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3" name="Freeform 23"/>
              <p:cNvSpPr>
                <a:spLocks/>
              </p:cNvSpPr>
              <p:nvPr/>
            </p:nvSpPr>
            <p:spPr bwMode="auto">
              <a:xfrm>
                <a:off x="541"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4" name="Freeform 24"/>
              <p:cNvSpPr>
                <a:spLocks noEditPoints="1"/>
              </p:cNvSpPr>
              <p:nvPr/>
            </p:nvSpPr>
            <p:spPr bwMode="auto">
              <a:xfrm>
                <a:off x="538"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5" name="Freeform 25"/>
              <p:cNvSpPr>
                <a:spLocks/>
              </p:cNvSpPr>
              <p:nvPr/>
            </p:nvSpPr>
            <p:spPr bwMode="auto">
              <a:xfrm>
                <a:off x="57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6" name="Freeform 26"/>
              <p:cNvSpPr>
                <a:spLocks noEditPoints="1"/>
              </p:cNvSpPr>
              <p:nvPr/>
            </p:nvSpPr>
            <p:spPr bwMode="auto">
              <a:xfrm>
                <a:off x="56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7" name="Freeform 27"/>
              <p:cNvSpPr>
                <a:spLocks/>
              </p:cNvSpPr>
              <p:nvPr/>
            </p:nvSpPr>
            <p:spPr bwMode="auto">
              <a:xfrm>
                <a:off x="60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8" name="Freeform 28"/>
              <p:cNvSpPr>
                <a:spLocks noEditPoints="1"/>
              </p:cNvSpPr>
              <p:nvPr/>
            </p:nvSpPr>
            <p:spPr bwMode="auto">
              <a:xfrm>
                <a:off x="59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9" name="Freeform 29"/>
              <p:cNvSpPr>
                <a:spLocks/>
              </p:cNvSpPr>
              <p:nvPr/>
            </p:nvSpPr>
            <p:spPr bwMode="auto">
              <a:xfrm>
                <a:off x="63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0" name="Freeform 30"/>
              <p:cNvSpPr>
                <a:spLocks noEditPoints="1"/>
              </p:cNvSpPr>
              <p:nvPr/>
            </p:nvSpPr>
            <p:spPr bwMode="auto">
              <a:xfrm>
                <a:off x="62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1" name="Rectangle 31"/>
              <p:cNvSpPr>
                <a:spLocks noChangeArrowheads="1"/>
              </p:cNvSpPr>
              <p:nvPr/>
            </p:nvSpPr>
            <p:spPr bwMode="auto">
              <a:xfrm>
                <a:off x="51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2" name="Freeform 32"/>
              <p:cNvSpPr>
                <a:spLocks noEditPoints="1"/>
              </p:cNvSpPr>
              <p:nvPr/>
            </p:nvSpPr>
            <p:spPr bwMode="auto">
              <a:xfrm>
                <a:off x="51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3" name="Rectangle 33"/>
              <p:cNvSpPr>
                <a:spLocks noChangeArrowheads="1"/>
              </p:cNvSpPr>
              <p:nvPr/>
            </p:nvSpPr>
            <p:spPr bwMode="auto">
              <a:xfrm>
                <a:off x="547"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4" name="Freeform 34"/>
              <p:cNvSpPr>
                <a:spLocks noEditPoints="1"/>
              </p:cNvSpPr>
              <p:nvPr/>
            </p:nvSpPr>
            <p:spPr bwMode="auto">
              <a:xfrm>
                <a:off x="544"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5" name="Rectangle 35"/>
              <p:cNvSpPr>
                <a:spLocks noChangeArrowheads="1"/>
              </p:cNvSpPr>
              <p:nvPr/>
            </p:nvSpPr>
            <p:spPr bwMode="auto">
              <a:xfrm>
                <a:off x="57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6" name="Freeform 36"/>
              <p:cNvSpPr>
                <a:spLocks noEditPoints="1"/>
              </p:cNvSpPr>
              <p:nvPr/>
            </p:nvSpPr>
            <p:spPr bwMode="auto">
              <a:xfrm>
                <a:off x="57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7" name="Rectangle 37"/>
              <p:cNvSpPr>
                <a:spLocks noChangeArrowheads="1"/>
              </p:cNvSpPr>
              <p:nvPr/>
            </p:nvSpPr>
            <p:spPr bwMode="auto">
              <a:xfrm>
                <a:off x="60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8" name="Freeform 38"/>
              <p:cNvSpPr>
                <a:spLocks noEditPoints="1"/>
              </p:cNvSpPr>
              <p:nvPr/>
            </p:nvSpPr>
            <p:spPr bwMode="auto">
              <a:xfrm>
                <a:off x="60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9" name="Rectangle 39"/>
              <p:cNvSpPr>
                <a:spLocks noChangeArrowheads="1"/>
              </p:cNvSpPr>
              <p:nvPr/>
            </p:nvSpPr>
            <p:spPr bwMode="auto">
              <a:xfrm>
                <a:off x="63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0" name="Freeform 40"/>
              <p:cNvSpPr>
                <a:spLocks noEditPoints="1"/>
              </p:cNvSpPr>
              <p:nvPr/>
            </p:nvSpPr>
            <p:spPr bwMode="auto">
              <a:xfrm>
                <a:off x="63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1" name="Freeform 41"/>
              <p:cNvSpPr>
                <a:spLocks/>
              </p:cNvSpPr>
              <p:nvPr/>
            </p:nvSpPr>
            <p:spPr bwMode="auto">
              <a:xfrm>
                <a:off x="638" y="2812"/>
                <a:ext cx="55"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2" name="Freeform 42"/>
              <p:cNvSpPr>
                <a:spLocks noEditPoints="1"/>
              </p:cNvSpPr>
              <p:nvPr/>
            </p:nvSpPr>
            <p:spPr bwMode="auto">
              <a:xfrm>
                <a:off x="631" y="2805"/>
                <a:ext cx="71"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3" name="Rectangle 43"/>
              <p:cNvSpPr>
                <a:spLocks noChangeArrowheads="1"/>
              </p:cNvSpPr>
              <p:nvPr/>
            </p:nvSpPr>
            <p:spPr bwMode="auto">
              <a:xfrm>
                <a:off x="753"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4" name="Freeform 44"/>
              <p:cNvSpPr>
                <a:spLocks noEditPoints="1"/>
              </p:cNvSpPr>
              <p:nvPr/>
            </p:nvSpPr>
            <p:spPr bwMode="auto">
              <a:xfrm>
                <a:off x="750"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5" name="Freeform 45"/>
              <p:cNvSpPr>
                <a:spLocks/>
              </p:cNvSpPr>
              <p:nvPr/>
            </p:nvSpPr>
            <p:spPr bwMode="auto">
              <a:xfrm>
                <a:off x="753" y="2824"/>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6" name="Freeform 46"/>
              <p:cNvSpPr>
                <a:spLocks noEditPoints="1"/>
              </p:cNvSpPr>
              <p:nvPr/>
            </p:nvSpPr>
            <p:spPr bwMode="auto">
              <a:xfrm>
                <a:off x="750" y="2821"/>
                <a:ext cx="31"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7" name="Freeform 47"/>
              <p:cNvSpPr>
                <a:spLocks/>
              </p:cNvSpPr>
              <p:nvPr/>
            </p:nvSpPr>
            <p:spPr bwMode="auto">
              <a:xfrm>
                <a:off x="77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8" name="Freeform 48"/>
              <p:cNvSpPr>
                <a:spLocks noEditPoints="1"/>
              </p:cNvSpPr>
              <p:nvPr/>
            </p:nvSpPr>
            <p:spPr bwMode="auto">
              <a:xfrm>
                <a:off x="77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9" name="Freeform 49"/>
              <p:cNvSpPr>
                <a:spLocks/>
              </p:cNvSpPr>
              <p:nvPr/>
            </p:nvSpPr>
            <p:spPr bwMode="auto">
              <a:xfrm>
                <a:off x="80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0" name="Freeform 50"/>
              <p:cNvSpPr>
                <a:spLocks noEditPoints="1"/>
              </p:cNvSpPr>
              <p:nvPr/>
            </p:nvSpPr>
            <p:spPr bwMode="auto">
              <a:xfrm>
                <a:off x="80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1" name="Freeform 51"/>
              <p:cNvSpPr>
                <a:spLocks/>
              </p:cNvSpPr>
              <p:nvPr/>
            </p:nvSpPr>
            <p:spPr bwMode="auto">
              <a:xfrm>
                <a:off x="83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2" name="Freeform 52"/>
              <p:cNvSpPr>
                <a:spLocks noEditPoints="1"/>
              </p:cNvSpPr>
              <p:nvPr/>
            </p:nvSpPr>
            <p:spPr bwMode="auto">
              <a:xfrm>
                <a:off x="83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3" name="Freeform 53"/>
              <p:cNvSpPr>
                <a:spLocks/>
              </p:cNvSpPr>
              <p:nvPr/>
            </p:nvSpPr>
            <p:spPr bwMode="auto">
              <a:xfrm>
                <a:off x="868"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4" name="Freeform 54"/>
              <p:cNvSpPr>
                <a:spLocks noEditPoints="1"/>
              </p:cNvSpPr>
              <p:nvPr/>
            </p:nvSpPr>
            <p:spPr bwMode="auto">
              <a:xfrm>
                <a:off x="865"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5" name="Freeform 55"/>
              <p:cNvSpPr>
                <a:spLocks/>
              </p:cNvSpPr>
              <p:nvPr/>
            </p:nvSpPr>
            <p:spPr bwMode="auto">
              <a:xfrm>
                <a:off x="89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6" name="Freeform 56"/>
              <p:cNvSpPr>
                <a:spLocks noEditPoints="1"/>
              </p:cNvSpPr>
              <p:nvPr/>
            </p:nvSpPr>
            <p:spPr bwMode="auto">
              <a:xfrm>
                <a:off x="89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7" name="Freeform 57"/>
              <p:cNvSpPr>
                <a:spLocks/>
              </p:cNvSpPr>
              <p:nvPr/>
            </p:nvSpPr>
            <p:spPr bwMode="auto">
              <a:xfrm>
                <a:off x="753" y="3011"/>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8" name="Freeform 58"/>
              <p:cNvSpPr>
                <a:spLocks noEditPoints="1"/>
              </p:cNvSpPr>
              <p:nvPr/>
            </p:nvSpPr>
            <p:spPr bwMode="auto">
              <a:xfrm>
                <a:off x="750" y="3008"/>
                <a:ext cx="31"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9" name="Freeform 59"/>
              <p:cNvSpPr>
                <a:spLocks/>
              </p:cNvSpPr>
              <p:nvPr/>
            </p:nvSpPr>
            <p:spPr bwMode="auto">
              <a:xfrm>
                <a:off x="77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0" name="Freeform 60"/>
              <p:cNvSpPr>
                <a:spLocks noEditPoints="1"/>
              </p:cNvSpPr>
              <p:nvPr/>
            </p:nvSpPr>
            <p:spPr bwMode="auto">
              <a:xfrm>
                <a:off x="77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1" name="Freeform 61"/>
              <p:cNvSpPr>
                <a:spLocks/>
              </p:cNvSpPr>
              <p:nvPr/>
            </p:nvSpPr>
            <p:spPr bwMode="auto">
              <a:xfrm>
                <a:off x="80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2" name="Freeform 62"/>
              <p:cNvSpPr>
                <a:spLocks noEditPoints="1"/>
              </p:cNvSpPr>
              <p:nvPr/>
            </p:nvSpPr>
            <p:spPr bwMode="auto">
              <a:xfrm>
                <a:off x="80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3" name="Freeform 63"/>
              <p:cNvSpPr>
                <a:spLocks/>
              </p:cNvSpPr>
              <p:nvPr/>
            </p:nvSpPr>
            <p:spPr bwMode="auto">
              <a:xfrm>
                <a:off x="83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4" name="Freeform 64"/>
              <p:cNvSpPr>
                <a:spLocks noEditPoints="1"/>
              </p:cNvSpPr>
              <p:nvPr/>
            </p:nvSpPr>
            <p:spPr bwMode="auto">
              <a:xfrm>
                <a:off x="83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5" name="Freeform 65"/>
              <p:cNvSpPr>
                <a:spLocks/>
              </p:cNvSpPr>
              <p:nvPr/>
            </p:nvSpPr>
            <p:spPr bwMode="auto">
              <a:xfrm>
                <a:off x="868"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6" name="Freeform 66"/>
              <p:cNvSpPr>
                <a:spLocks noEditPoints="1"/>
              </p:cNvSpPr>
              <p:nvPr/>
            </p:nvSpPr>
            <p:spPr bwMode="auto">
              <a:xfrm>
                <a:off x="865"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7" name="Freeform 67"/>
              <p:cNvSpPr>
                <a:spLocks/>
              </p:cNvSpPr>
              <p:nvPr/>
            </p:nvSpPr>
            <p:spPr bwMode="auto">
              <a:xfrm>
                <a:off x="89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8" name="Freeform 68"/>
              <p:cNvSpPr>
                <a:spLocks noEditPoints="1"/>
              </p:cNvSpPr>
              <p:nvPr/>
            </p:nvSpPr>
            <p:spPr bwMode="auto">
              <a:xfrm>
                <a:off x="89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9" name="Rectangle 69"/>
              <p:cNvSpPr>
                <a:spLocks noChangeArrowheads="1"/>
              </p:cNvSpPr>
              <p:nvPr/>
            </p:nvSpPr>
            <p:spPr bwMode="auto">
              <a:xfrm>
                <a:off x="78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0" name="Freeform 70"/>
              <p:cNvSpPr>
                <a:spLocks noEditPoints="1"/>
              </p:cNvSpPr>
              <p:nvPr/>
            </p:nvSpPr>
            <p:spPr bwMode="auto">
              <a:xfrm>
                <a:off x="78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1" name="Rectangle 71"/>
              <p:cNvSpPr>
                <a:spLocks noChangeArrowheads="1"/>
              </p:cNvSpPr>
              <p:nvPr/>
            </p:nvSpPr>
            <p:spPr bwMode="auto">
              <a:xfrm>
                <a:off x="81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2" name="Freeform 72"/>
              <p:cNvSpPr>
                <a:spLocks noEditPoints="1"/>
              </p:cNvSpPr>
              <p:nvPr/>
            </p:nvSpPr>
            <p:spPr bwMode="auto">
              <a:xfrm>
                <a:off x="81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3" name="Rectangle 73"/>
              <p:cNvSpPr>
                <a:spLocks noChangeArrowheads="1"/>
              </p:cNvSpPr>
              <p:nvPr/>
            </p:nvSpPr>
            <p:spPr bwMode="auto">
              <a:xfrm>
                <a:off x="84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4" name="Freeform 74"/>
              <p:cNvSpPr>
                <a:spLocks noEditPoints="1"/>
              </p:cNvSpPr>
              <p:nvPr/>
            </p:nvSpPr>
            <p:spPr bwMode="auto">
              <a:xfrm>
                <a:off x="84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5" name="Rectangle 75"/>
              <p:cNvSpPr>
                <a:spLocks noChangeArrowheads="1"/>
              </p:cNvSpPr>
              <p:nvPr/>
            </p:nvSpPr>
            <p:spPr bwMode="auto">
              <a:xfrm>
                <a:off x="874"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6" name="Freeform 76"/>
              <p:cNvSpPr>
                <a:spLocks noEditPoints="1"/>
              </p:cNvSpPr>
              <p:nvPr/>
            </p:nvSpPr>
            <p:spPr bwMode="auto">
              <a:xfrm>
                <a:off x="871"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7" name="Rectangle 77"/>
              <p:cNvSpPr>
                <a:spLocks noChangeArrowheads="1"/>
              </p:cNvSpPr>
              <p:nvPr/>
            </p:nvSpPr>
            <p:spPr bwMode="auto">
              <a:xfrm>
                <a:off x="905"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8" name="Freeform 78"/>
              <p:cNvSpPr>
                <a:spLocks noEditPoints="1"/>
              </p:cNvSpPr>
              <p:nvPr/>
            </p:nvSpPr>
            <p:spPr bwMode="auto">
              <a:xfrm>
                <a:off x="902"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9" name="Freeform 79"/>
              <p:cNvSpPr>
                <a:spLocks/>
              </p:cNvSpPr>
              <p:nvPr/>
            </p:nvSpPr>
            <p:spPr bwMode="auto">
              <a:xfrm>
                <a:off x="717"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0" name="Freeform 80"/>
              <p:cNvSpPr>
                <a:spLocks noEditPoints="1"/>
              </p:cNvSpPr>
              <p:nvPr/>
            </p:nvSpPr>
            <p:spPr bwMode="auto">
              <a:xfrm>
                <a:off x="708"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1" name="Rectangle 81"/>
              <p:cNvSpPr>
                <a:spLocks noChangeArrowheads="1"/>
              </p:cNvSpPr>
              <p:nvPr/>
            </p:nvSpPr>
            <p:spPr bwMode="auto">
              <a:xfrm>
                <a:off x="10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82" name="Freeform 82"/>
              <p:cNvSpPr>
                <a:spLocks noEditPoints="1"/>
              </p:cNvSpPr>
              <p:nvPr/>
            </p:nvSpPr>
            <p:spPr bwMode="auto">
              <a:xfrm>
                <a:off x="10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3" name="Freeform 83"/>
              <p:cNvSpPr>
                <a:spLocks/>
              </p:cNvSpPr>
              <p:nvPr/>
            </p:nvSpPr>
            <p:spPr bwMode="auto">
              <a:xfrm>
                <a:off x="10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4" name="Freeform 84"/>
              <p:cNvSpPr>
                <a:spLocks noEditPoints="1"/>
              </p:cNvSpPr>
              <p:nvPr/>
            </p:nvSpPr>
            <p:spPr bwMode="auto">
              <a:xfrm>
                <a:off x="10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5" name="Freeform 85"/>
              <p:cNvSpPr>
                <a:spLocks/>
              </p:cNvSpPr>
              <p:nvPr/>
            </p:nvSpPr>
            <p:spPr bwMode="auto">
              <a:xfrm>
                <a:off x="104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6" name="Freeform 86"/>
              <p:cNvSpPr>
                <a:spLocks noEditPoints="1"/>
              </p:cNvSpPr>
              <p:nvPr/>
            </p:nvSpPr>
            <p:spPr bwMode="auto">
              <a:xfrm>
                <a:off x="104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7" name="Freeform 87"/>
              <p:cNvSpPr>
                <a:spLocks/>
              </p:cNvSpPr>
              <p:nvPr/>
            </p:nvSpPr>
            <p:spPr bwMode="auto">
              <a:xfrm>
                <a:off x="107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8" name="Freeform 88"/>
              <p:cNvSpPr>
                <a:spLocks noEditPoints="1"/>
              </p:cNvSpPr>
              <p:nvPr/>
            </p:nvSpPr>
            <p:spPr bwMode="auto">
              <a:xfrm>
                <a:off x="107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9" name="Freeform 89"/>
              <p:cNvSpPr>
                <a:spLocks/>
              </p:cNvSpPr>
              <p:nvPr/>
            </p:nvSpPr>
            <p:spPr bwMode="auto">
              <a:xfrm>
                <a:off x="1105"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0" name="Freeform 90"/>
              <p:cNvSpPr>
                <a:spLocks noEditPoints="1"/>
              </p:cNvSpPr>
              <p:nvPr/>
            </p:nvSpPr>
            <p:spPr bwMode="auto">
              <a:xfrm>
                <a:off x="1102"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1" name="Freeform 91"/>
              <p:cNvSpPr>
                <a:spLocks/>
              </p:cNvSpPr>
              <p:nvPr/>
            </p:nvSpPr>
            <p:spPr bwMode="auto">
              <a:xfrm>
                <a:off x="112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2" name="Freeform 92"/>
              <p:cNvSpPr>
                <a:spLocks noEditPoints="1"/>
              </p:cNvSpPr>
              <p:nvPr/>
            </p:nvSpPr>
            <p:spPr bwMode="auto">
              <a:xfrm>
                <a:off x="112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3" name="Freeform 93"/>
              <p:cNvSpPr>
                <a:spLocks/>
              </p:cNvSpPr>
              <p:nvPr/>
            </p:nvSpPr>
            <p:spPr bwMode="auto">
              <a:xfrm>
                <a:off x="1159"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4" name="Freeform 94"/>
              <p:cNvSpPr>
                <a:spLocks noEditPoints="1"/>
              </p:cNvSpPr>
              <p:nvPr/>
            </p:nvSpPr>
            <p:spPr bwMode="auto">
              <a:xfrm>
                <a:off x="1156"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5" name="Freeform 95"/>
              <p:cNvSpPr>
                <a:spLocks/>
              </p:cNvSpPr>
              <p:nvPr/>
            </p:nvSpPr>
            <p:spPr bwMode="auto">
              <a:xfrm>
                <a:off x="10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6" name="Freeform 96"/>
              <p:cNvSpPr>
                <a:spLocks noEditPoints="1"/>
              </p:cNvSpPr>
              <p:nvPr/>
            </p:nvSpPr>
            <p:spPr bwMode="auto">
              <a:xfrm>
                <a:off x="10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7" name="Freeform 97"/>
              <p:cNvSpPr>
                <a:spLocks/>
              </p:cNvSpPr>
              <p:nvPr/>
            </p:nvSpPr>
            <p:spPr bwMode="auto">
              <a:xfrm>
                <a:off x="104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8" name="Freeform 98"/>
              <p:cNvSpPr>
                <a:spLocks noEditPoints="1"/>
              </p:cNvSpPr>
              <p:nvPr/>
            </p:nvSpPr>
            <p:spPr bwMode="auto">
              <a:xfrm>
                <a:off x="104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9" name="Freeform 99"/>
              <p:cNvSpPr>
                <a:spLocks/>
              </p:cNvSpPr>
              <p:nvPr/>
            </p:nvSpPr>
            <p:spPr bwMode="auto">
              <a:xfrm>
                <a:off x="107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0" name="Freeform 100"/>
              <p:cNvSpPr>
                <a:spLocks noEditPoints="1"/>
              </p:cNvSpPr>
              <p:nvPr/>
            </p:nvSpPr>
            <p:spPr bwMode="auto">
              <a:xfrm>
                <a:off x="107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1" name="Freeform 101"/>
              <p:cNvSpPr>
                <a:spLocks/>
              </p:cNvSpPr>
              <p:nvPr/>
            </p:nvSpPr>
            <p:spPr bwMode="auto">
              <a:xfrm>
                <a:off x="1105"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2" name="Freeform 102"/>
              <p:cNvSpPr>
                <a:spLocks noEditPoints="1"/>
              </p:cNvSpPr>
              <p:nvPr/>
            </p:nvSpPr>
            <p:spPr bwMode="auto">
              <a:xfrm>
                <a:off x="1102"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3" name="Freeform 103"/>
              <p:cNvSpPr>
                <a:spLocks/>
              </p:cNvSpPr>
              <p:nvPr/>
            </p:nvSpPr>
            <p:spPr bwMode="auto">
              <a:xfrm>
                <a:off x="112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4" name="Freeform 104"/>
              <p:cNvSpPr>
                <a:spLocks noEditPoints="1"/>
              </p:cNvSpPr>
              <p:nvPr/>
            </p:nvSpPr>
            <p:spPr bwMode="auto">
              <a:xfrm>
                <a:off x="112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5" name="Freeform 105"/>
              <p:cNvSpPr>
                <a:spLocks/>
              </p:cNvSpPr>
              <p:nvPr/>
            </p:nvSpPr>
            <p:spPr bwMode="auto">
              <a:xfrm>
                <a:off x="1159"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6" name="Freeform 106"/>
              <p:cNvSpPr>
                <a:spLocks noEditPoints="1"/>
              </p:cNvSpPr>
              <p:nvPr/>
            </p:nvSpPr>
            <p:spPr bwMode="auto">
              <a:xfrm>
                <a:off x="1156"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7" name="Rectangle 107"/>
              <p:cNvSpPr>
                <a:spLocks noChangeArrowheads="1"/>
              </p:cNvSpPr>
              <p:nvPr/>
            </p:nvSpPr>
            <p:spPr bwMode="auto">
              <a:xfrm>
                <a:off x="105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08" name="Freeform 108"/>
              <p:cNvSpPr>
                <a:spLocks noEditPoints="1"/>
              </p:cNvSpPr>
              <p:nvPr/>
            </p:nvSpPr>
            <p:spPr bwMode="auto">
              <a:xfrm>
                <a:off x="104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9" name="Rectangle 109"/>
              <p:cNvSpPr>
                <a:spLocks noChangeArrowheads="1"/>
              </p:cNvSpPr>
              <p:nvPr/>
            </p:nvSpPr>
            <p:spPr bwMode="auto">
              <a:xfrm>
                <a:off x="10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0" name="Freeform 110"/>
              <p:cNvSpPr>
                <a:spLocks noEditPoints="1"/>
              </p:cNvSpPr>
              <p:nvPr/>
            </p:nvSpPr>
            <p:spPr bwMode="auto">
              <a:xfrm>
                <a:off x="10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1" name="Rectangle 111"/>
              <p:cNvSpPr>
                <a:spLocks noChangeArrowheads="1"/>
              </p:cNvSpPr>
              <p:nvPr/>
            </p:nvSpPr>
            <p:spPr bwMode="auto">
              <a:xfrm>
                <a:off x="111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2" name="Freeform 112"/>
              <p:cNvSpPr>
                <a:spLocks noEditPoints="1"/>
              </p:cNvSpPr>
              <p:nvPr/>
            </p:nvSpPr>
            <p:spPr bwMode="auto">
              <a:xfrm>
                <a:off x="110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3" name="Rectangle 113"/>
              <p:cNvSpPr>
                <a:spLocks noChangeArrowheads="1"/>
              </p:cNvSpPr>
              <p:nvPr/>
            </p:nvSpPr>
            <p:spPr bwMode="auto">
              <a:xfrm>
                <a:off x="114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4" name="Freeform 114"/>
              <p:cNvSpPr>
                <a:spLocks noEditPoints="1"/>
              </p:cNvSpPr>
              <p:nvPr/>
            </p:nvSpPr>
            <p:spPr bwMode="auto">
              <a:xfrm>
                <a:off x="113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5" name="Rectangle 115"/>
              <p:cNvSpPr>
                <a:spLocks noChangeArrowheads="1"/>
              </p:cNvSpPr>
              <p:nvPr/>
            </p:nvSpPr>
            <p:spPr bwMode="auto">
              <a:xfrm>
                <a:off x="117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6" name="Freeform 116"/>
              <p:cNvSpPr>
                <a:spLocks noEditPoints="1"/>
              </p:cNvSpPr>
              <p:nvPr/>
            </p:nvSpPr>
            <p:spPr bwMode="auto">
              <a:xfrm>
                <a:off x="116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7" name="Freeform 117"/>
              <p:cNvSpPr>
                <a:spLocks/>
              </p:cNvSpPr>
              <p:nvPr/>
            </p:nvSpPr>
            <p:spPr bwMode="auto">
              <a:xfrm>
                <a:off x="984" y="2800"/>
                <a:ext cx="54"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8" name="Freeform 118"/>
              <p:cNvSpPr>
                <a:spLocks noEditPoints="1"/>
              </p:cNvSpPr>
              <p:nvPr/>
            </p:nvSpPr>
            <p:spPr bwMode="auto">
              <a:xfrm>
                <a:off x="974"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3"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9" name="Freeform 119"/>
              <p:cNvSpPr>
                <a:spLocks/>
              </p:cNvSpPr>
              <p:nvPr/>
            </p:nvSpPr>
            <p:spPr bwMode="auto">
              <a:xfrm>
                <a:off x="905" y="2812"/>
                <a:ext cx="54"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0" name="Freeform 120"/>
              <p:cNvSpPr>
                <a:spLocks noEditPoints="1"/>
              </p:cNvSpPr>
              <p:nvPr/>
            </p:nvSpPr>
            <p:spPr bwMode="auto">
              <a:xfrm>
                <a:off x="897" y="2805"/>
                <a:ext cx="72"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1" name="Rectangle 121"/>
              <p:cNvSpPr>
                <a:spLocks noChangeArrowheads="1"/>
              </p:cNvSpPr>
              <p:nvPr/>
            </p:nvSpPr>
            <p:spPr bwMode="auto">
              <a:xfrm>
                <a:off x="12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22" name="Freeform 122"/>
              <p:cNvSpPr>
                <a:spLocks noEditPoints="1"/>
              </p:cNvSpPr>
              <p:nvPr/>
            </p:nvSpPr>
            <p:spPr bwMode="auto">
              <a:xfrm>
                <a:off x="12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3" name="Freeform 123"/>
              <p:cNvSpPr>
                <a:spLocks/>
              </p:cNvSpPr>
              <p:nvPr/>
            </p:nvSpPr>
            <p:spPr bwMode="auto">
              <a:xfrm>
                <a:off x="1280"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4" name="Freeform 124"/>
              <p:cNvSpPr>
                <a:spLocks noEditPoints="1"/>
              </p:cNvSpPr>
              <p:nvPr/>
            </p:nvSpPr>
            <p:spPr bwMode="auto">
              <a:xfrm>
                <a:off x="1277"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5" name="Freeform 125"/>
              <p:cNvSpPr>
                <a:spLocks/>
              </p:cNvSpPr>
              <p:nvPr/>
            </p:nvSpPr>
            <p:spPr bwMode="auto">
              <a:xfrm>
                <a:off x="1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6" name="Freeform 126"/>
              <p:cNvSpPr>
                <a:spLocks noEditPoints="1"/>
              </p:cNvSpPr>
              <p:nvPr/>
            </p:nvSpPr>
            <p:spPr bwMode="auto">
              <a:xfrm>
                <a:off x="1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7" name="Freeform 127"/>
              <p:cNvSpPr>
                <a:spLocks/>
              </p:cNvSpPr>
              <p:nvPr/>
            </p:nvSpPr>
            <p:spPr bwMode="auto">
              <a:xfrm>
                <a:off x="133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8" name="Freeform 128"/>
              <p:cNvSpPr>
                <a:spLocks noEditPoints="1"/>
              </p:cNvSpPr>
              <p:nvPr/>
            </p:nvSpPr>
            <p:spPr bwMode="auto">
              <a:xfrm>
                <a:off x="133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9" name="Freeform 129"/>
              <p:cNvSpPr>
                <a:spLocks/>
              </p:cNvSpPr>
              <p:nvPr/>
            </p:nvSpPr>
            <p:spPr bwMode="auto">
              <a:xfrm>
                <a:off x="136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0" name="Freeform 130"/>
              <p:cNvSpPr>
                <a:spLocks noEditPoints="1"/>
              </p:cNvSpPr>
              <p:nvPr/>
            </p:nvSpPr>
            <p:spPr bwMode="auto">
              <a:xfrm>
                <a:off x="136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1" name="Freeform 131"/>
              <p:cNvSpPr>
                <a:spLocks/>
              </p:cNvSpPr>
              <p:nvPr/>
            </p:nvSpPr>
            <p:spPr bwMode="auto">
              <a:xfrm>
                <a:off x="139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2" name="Freeform 132"/>
              <p:cNvSpPr>
                <a:spLocks noEditPoints="1"/>
              </p:cNvSpPr>
              <p:nvPr/>
            </p:nvSpPr>
            <p:spPr bwMode="auto">
              <a:xfrm>
                <a:off x="139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3" name="Freeform 133"/>
              <p:cNvSpPr>
                <a:spLocks/>
              </p:cNvSpPr>
              <p:nvPr/>
            </p:nvSpPr>
            <p:spPr bwMode="auto">
              <a:xfrm>
                <a:off x="1426"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4" name="Freeform 134"/>
              <p:cNvSpPr>
                <a:spLocks noEditPoints="1"/>
              </p:cNvSpPr>
              <p:nvPr/>
            </p:nvSpPr>
            <p:spPr bwMode="auto">
              <a:xfrm>
                <a:off x="1423"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5" name="Freeform 135"/>
              <p:cNvSpPr>
                <a:spLocks/>
              </p:cNvSpPr>
              <p:nvPr/>
            </p:nvSpPr>
            <p:spPr bwMode="auto">
              <a:xfrm>
                <a:off x="1280"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6" name="Freeform 136"/>
              <p:cNvSpPr>
                <a:spLocks noEditPoints="1"/>
              </p:cNvSpPr>
              <p:nvPr/>
            </p:nvSpPr>
            <p:spPr bwMode="auto">
              <a:xfrm>
                <a:off x="1277"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7" name="Freeform 137"/>
              <p:cNvSpPr>
                <a:spLocks/>
              </p:cNvSpPr>
              <p:nvPr/>
            </p:nvSpPr>
            <p:spPr bwMode="auto">
              <a:xfrm>
                <a:off x="1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8" name="Freeform 138"/>
              <p:cNvSpPr>
                <a:spLocks noEditPoints="1"/>
              </p:cNvSpPr>
              <p:nvPr/>
            </p:nvSpPr>
            <p:spPr bwMode="auto">
              <a:xfrm>
                <a:off x="1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9" name="Freeform 139"/>
              <p:cNvSpPr>
                <a:spLocks/>
              </p:cNvSpPr>
              <p:nvPr/>
            </p:nvSpPr>
            <p:spPr bwMode="auto">
              <a:xfrm>
                <a:off x="133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0" name="Freeform 140"/>
              <p:cNvSpPr>
                <a:spLocks noEditPoints="1"/>
              </p:cNvSpPr>
              <p:nvPr/>
            </p:nvSpPr>
            <p:spPr bwMode="auto">
              <a:xfrm>
                <a:off x="133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1" name="Freeform 141"/>
              <p:cNvSpPr>
                <a:spLocks/>
              </p:cNvSpPr>
              <p:nvPr/>
            </p:nvSpPr>
            <p:spPr bwMode="auto">
              <a:xfrm>
                <a:off x="136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2" name="Freeform 142"/>
              <p:cNvSpPr>
                <a:spLocks noEditPoints="1"/>
              </p:cNvSpPr>
              <p:nvPr/>
            </p:nvSpPr>
            <p:spPr bwMode="auto">
              <a:xfrm>
                <a:off x="136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3" name="Freeform 143"/>
              <p:cNvSpPr>
                <a:spLocks/>
              </p:cNvSpPr>
              <p:nvPr/>
            </p:nvSpPr>
            <p:spPr bwMode="auto">
              <a:xfrm>
                <a:off x="139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4" name="Freeform 144"/>
              <p:cNvSpPr>
                <a:spLocks noEditPoints="1"/>
              </p:cNvSpPr>
              <p:nvPr/>
            </p:nvSpPr>
            <p:spPr bwMode="auto">
              <a:xfrm>
                <a:off x="139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5" name="Freeform 145"/>
              <p:cNvSpPr>
                <a:spLocks/>
              </p:cNvSpPr>
              <p:nvPr/>
            </p:nvSpPr>
            <p:spPr bwMode="auto">
              <a:xfrm>
                <a:off x="1426"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6" name="Freeform 146"/>
              <p:cNvSpPr>
                <a:spLocks noEditPoints="1"/>
              </p:cNvSpPr>
              <p:nvPr/>
            </p:nvSpPr>
            <p:spPr bwMode="auto">
              <a:xfrm>
                <a:off x="1423"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7" name="Rectangle 147"/>
              <p:cNvSpPr>
                <a:spLocks noChangeArrowheads="1"/>
              </p:cNvSpPr>
              <p:nvPr/>
            </p:nvSpPr>
            <p:spPr bwMode="auto">
              <a:xfrm>
                <a:off x="1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48" name="Freeform 148"/>
              <p:cNvSpPr>
                <a:spLocks noEditPoints="1"/>
              </p:cNvSpPr>
              <p:nvPr/>
            </p:nvSpPr>
            <p:spPr bwMode="auto">
              <a:xfrm>
                <a:off x="1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9" name="Rectangle 149"/>
              <p:cNvSpPr>
                <a:spLocks noChangeArrowheads="1"/>
              </p:cNvSpPr>
              <p:nvPr/>
            </p:nvSpPr>
            <p:spPr bwMode="auto">
              <a:xfrm>
                <a:off x="134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0" name="Freeform 150"/>
              <p:cNvSpPr>
                <a:spLocks noEditPoints="1"/>
              </p:cNvSpPr>
              <p:nvPr/>
            </p:nvSpPr>
            <p:spPr bwMode="auto">
              <a:xfrm>
                <a:off x="133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1" name="Rectangle 151"/>
              <p:cNvSpPr>
                <a:spLocks noChangeArrowheads="1"/>
              </p:cNvSpPr>
              <p:nvPr/>
            </p:nvSpPr>
            <p:spPr bwMode="auto">
              <a:xfrm>
                <a:off x="137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2" name="Freeform 152"/>
              <p:cNvSpPr>
                <a:spLocks noEditPoints="1"/>
              </p:cNvSpPr>
              <p:nvPr/>
            </p:nvSpPr>
            <p:spPr bwMode="auto">
              <a:xfrm>
                <a:off x="136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3" name="Rectangle 153"/>
              <p:cNvSpPr>
                <a:spLocks noChangeArrowheads="1"/>
              </p:cNvSpPr>
              <p:nvPr/>
            </p:nvSpPr>
            <p:spPr bwMode="auto">
              <a:xfrm>
                <a:off x="140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4" name="Freeform 154"/>
              <p:cNvSpPr>
                <a:spLocks noEditPoints="1"/>
              </p:cNvSpPr>
              <p:nvPr/>
            </p:nvSpPr>
            <p:spPr bwMode="auto">
              <a:xfrm>
                <a:off x="139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5" name="Rectangle 155"/>
              <p:cNvSpPr>
                <a:spLocks noChangeArrowheads="1"/>
              </p:cNvSpPr>
              <p:nvPr/>
            </p:nvSpPr>
            <p:spPr bwMode="auto">
              <a:xfrm>
                <a:off x="143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6" name="Freeform 156"/>
              <p:cNvSpPr>
                <a:spLocks noEditPoints="1"/>
              </p:cNvSpPr>
              <p:nvPr/>
            </p:nvSpPr>
            <p:spPr bwMode="auto">
              <a:xfrm>
                <a:off x="142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7" name="Freeform 157"/>
              <p:cNvSpPr>
                <a:spLocks/>
              </p:cNvSpPr>
              <p:nvPr/>
            </p:nvSpPr>
            <p:spPr bwMode="auto">
              <a:xfrm>
                <a:off x="1244"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8" name="Freeform 158"/>
              <p:cNvSpPr>
                <a:spLocks noEditPoints="1"/>
              </p:cNvSpPr>
              <p:nvPr/>
            </p:nvSpPr>
            <p:spPr bwMode="auto">
              <a:xfrm>
                <a:off x="1235"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9" name="Freeform 159"/>
              <p:cNvSpPr>
                <a:spLocks/>
              </p:cNvSpPr>
              <p:nvPr/>
            </p:nvSpPr>
            <p:spPr bwMode="auto">
              <a:xfrm>
                <a:off x="1165" y="2812"/>
                <a:ext cx="61"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0" name="Freeform 160"/>
              <p:cNvSpPr>
                <a:spLocks noEditPoints="1"/>
              </p:cNvSpPr>
              <p:nvPr/>
            </p:nvSpPr>
            <p:spPr bwMode="auto">
              <a:xfrm>
                <a:off x="1158" y="2805"/>
                <a:ext cx="77"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1" name="Rectangle 161"/>
              <p:cNvSpPr>
                <a:spLocks noChangeArrowheads="1"/>
              </p:cNvSpPr>
              <p:nvPr/>
            </p:nvSpPr>
            <p:spPr bwMode="auto">
              <a:xfrm>
                <a:off x="2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62" name="Freeform 162"/>
              <p:cNvSpPr>
                <a:spLocks noEditPoints="1"/>
              </p:cNvSpPr>
              <p:nvPr/>
            </p:nvSpPr>
            <p:spPr bwMode="auto">
              <a:xfrm>
                <a:off x="2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3" name="Freeform 163"/>
              <p:cNvSpPr>
                <a:spLocks/>
              </p:cNvSpPr>
              <p:nvPr/>
            </p:nvSpPr>
            <p:spPr bwMode="auto">
              <a:xfrm>
                <a:off x="2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4" name="Freeform 164"/>
              <p:cNvSpPr>
                <a:spLocks noEditPoints="1"/>
              </p:cNvSpPr>
              <p:nvPr/>
            </p:nvSpPr>
            <p:spPr bwMode="auto">
              <a:xfrm>
                <a:off x="2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5" name="Freeform 165"/>
              <p:cNvSpPr>
                <a:spLocks/>
              </p:cNvSpPr>
              <p:nvPr/>
            </p:nvSpPr>
            <p:spPr bwMode="auto">
              <a:xfrm>
                <a:off x="24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6" name="Freeform 166"/>
              <p:cNvSpPr>
                <a:spLocks noEditPoints="1"/>
              </p:cNvSpPr>
              <p:nvPr/>
            </p:nvSpPr>
            <p:spPr bwMode="auto">
              <a:xfrm>
                <a:off x="24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7" name="Freeform 167"/>
              <p:cNvSpPr>
                <a:spLocks/>
              </p:cNvSpPr>
              <p:nvPr/>
            </p:nvSpPr>
            <p:spPr bwMode="auto">
              <a:xfrm>
                <a:off x="27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8" name="Freeform 168"/>
              <p:cNvSpPr>
                <a:spLocks noEditPoints="1"/>
              </p:cNvSpPr>
              <p:nvPr/>
            </p:nvSpPr>
            <p:spPr bwMode="auto">
              <a:xfrm>
                <a:off x="27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9" name="Freeform 169"/>
              <p:cNvSpPr>
                <a:spLocks/>
              </p:cNvSpPr>
              <p:nvPr/>
            </p:nvSpPr>
            <p:spPr bwMode="auto">
              <a:xfrm>
                <a:off x="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0" name="Freeform 170"/>
              <p:cNvSpPr>
                <a:spLocks noEditPoints="1"/>
              </p:cNvSpPr>
              <p:nvPr/>
            </p:nvSpPr>
            <p:spPr bwMode="auto">
              <a:xfrm>
                <a:off x="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1" name="Freeform 171"/>
              <p:cNvSpPr>
                <a:spLocks/>
              </p:cNvSpPr>
              <p:nvPr/>
            </p:nvSpPr>
            <p:spPr bwMode="auto">
              <a:xfrm>
                <a:off x="33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2" name="Freeform 172"/>
              <p:cNvSpPr>
                <a:spLocks noEditPoints="1"/>
              </p:cNvSpPr>
              <p:nvPr/>
            </p:nvSpPr>
            <p:spPr bwMode="auto">
              <a:xfrm>
                <a:off x="33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3" name="Freeform 173"/>
              <p:cNvSpPr>
                <a:spLocks/>
              </p:cNvSpPr>
              <p:nvPr/>
            </p:nvSpPr>
            <p:spPr bwMode="auto">
              <a:xfrm>
                <a:off x="360"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4" name="Freeform 174"/>
              <p:cNvSpPr>
                <a:spLocks noEditPoints="1"/>
              </p:cNvSpPr>
              <p:nvPr/>
            </p:nvSpPr>
            <p:spPr bwMode="auto">
              <a:xfrm>
                <a:off x="357"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5" name="Freeform 175"/>
              <p:cNvSpPr>
                <a:spLocks/>
              </p:cNvSpPr>
              <p:nvPr/>
            </p:nvSpPr>
            <p:spPr bwMode="auto">
              <a:xfrm>
                <a:off x="2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6" name="Freeform 176"/>
              <p:cNvSpPr>
                <a:spLocks noEditPoints="1"/>
              </p:cNvSpPr>
              <p:nvPr/>
            </p:nvSpPr>
            <p:spPr bwMode="auto">
              <a:xfrm>
                <a:off x="2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7" name="Freeform 177"/>
              <p:cNvSpPr>
                <a:spLocks/>
              </p:cNvSpPr>
              <p:nvPr/>
            </p:nvSpPr>
            <p:spPr bwMode="auto">
              <a:xfrm>
                <a:off x="24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8" name="Freeform 178"/>
              <p:cNvSpPr>
                <a:spLocks noEditPoints="1"/>
              </p:cNvSpPr>
              <p:nvPr/>
            </p:nvSpPr>
            <p:spPr bwMode="auto">
              <a:xfrm>
                <a:off x="24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9" name="Freeform 179"/>
              <p:cNvSpPr>
                <a:spLocks/>
              </p:cNvSpPr>
              <p:nvPr/>
            </p:nvSpPr>
            <p:spPr bwMode="auto">
              <a:xfrm>
                <a:off x="27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0" name="Freeform 180"/>
              <p:cNvSpPr>
                <a:spLocks noEditPoints="1"/>
              </p:cNvSpPr>
              <p:nvPr/>
            </p:nvSpPr>
            <p:spPr bwMode="auto">
              <a:xfrm>
                <a:off x="27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1" name="Freeform 181"/>
              <p:cNvSpPr>
                <a:spLocks/>
              </p:cNvSpPr>
              <p:nvPr/>
            </p:nvSpPr>
            <p:spPr bwMode="auto">
              <a:xfrm>
                <a:off x="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2" name="Freeform 182"/>
              <p:cNvSpPr>
                <a:spLocks noEditPoints="1"/>
              </p:cNvSpPr>
              <p:nvPr/>
            </p:nvSpPr>
            <p:spPr bwMode="auto">
              <a:xfrm>
                <a:off x="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3" name="Freeform 183"/>
              <p:cNvSpPr>
                <a:spLocks/>
              </p:cNvSpPr>
              <p:nvPr/>
            </p:nvSpPr>
            <p:spPr bwMode="auto">
              <a:xfrm>
                <a:off x="33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4" name="Freeform 184"/>
              <p:cNvSpPr>
                <a:spLocks noEditPoints="1"/>
              </p:cNvSpPr>
              <p:nvPr/>
            </p:nvSpPr>
            <p:spPr bwMode="auto">
              <a:xfrm>
                <a:off x="33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5" name="Freeform 185"/>
              <p:cNvSpPr>
                <a:spLocks/>
              </p:cNvSpPr>
              <p:nvPr/>
            </p:nvSpPr>
            <p:spPr bwMode="auto">
              <a:xfrm>
                <a:off x="360"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6" name="Freeform 186"/>
              <p:cNvSpPr>
                <a:spLocks noEditPoints="1"/>
              </p:cNvSpPr>
              <p:nvPr/>
            </p:nvSpPr>
            <p:spPr bwMode="auto">
              <a:xfrm>
                <a:off x="357"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7" name="Rectangle 187"/>
              <p:cNvSpPr>
                <a:spLocks noChangeArrowheads="1"/>
              </p:cNvSpPr>
              <p:nvPr/>
            </p:nvSpPr>
            <p:spPr bwMode="auto">
              <a:xfrm>
                <a:off x="25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88" name="Freeform 188"/>
              <p:cNvSpPr>
                <a:spLocks noEditPoints="1"/>
              </p:cNvSpPr>
              <p:nvPr/>
            </p:nvSpPr>
            <p:spPr bwMode="auto">
              <a:xfrm>
                <a:off x="24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9" name="Rectangle 189"/>
              <p:cNvSpPr>
                <a:spLocks noChangeArrowheads="1"/>
              </p:cNvSpPr>
              <p:nvPr/>
            </p:nvSpPr>
            <p:spPr bwMode="auto">
              <a:xfrm>
                <a:off x="28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0" name="Freeform 190"/>
              <p:cNvSpPr>
                <a:spLocks noEditPoints="1"/>
              </p:cNvSpPr>
              <p:nvPr/>
            </p:nvSpPr>
            <p:spPr bwMode="auto">
              <a:xfrm>
                <a:off x="27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1" name="Rectangle 191"/>
              <p:cNvSpPr>
                <a:spLocks noChangeArrowheads="1"/>
              </p:cNvSpPr>
              <p:nvPr/>
            </p:nvSpPr>
            <p:spPr bwMode="auto">
              <a:xfrm>
                <a:off x="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2" name="Freeform 192"/>
              <p:cNvSpPr>
                <a:spLocks noEditPoints="1"/>
              </p:cNvSpPr>
              <p:nvPr/>
            </p:nvSpPr>
            <p:spPr bwMode="auto">
              <a:xfrm>
                <a:off x="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3" name="Rectangle 193"/>
              <p:cNvSpPr>
                <a:spLocks noChangeArrowheads="1"/>
              </p:cNvSpPr>
              <p:nvPr/>
            </p:nvSpPr>
            <p:spPr bwMode="auto">
              <a:xfrm>
                <a:off x="341"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4" name="Freeform 194"/>
              <p:cNvSpPr>
                <a:spLocks noEditPoints="1"/>
              </p:cNvSpPr>
              <p:nvPr/>
            </p:nvSpPr>
            <p:spPr bwMode="auto">
              <a:xfrm>
                <a:off x="338"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5" name="Rectangle 195"/>
              <p:cNvSpPr>
                <a:spLocks noChangeArrowheads="1"/>
              </p:cNvSpPr>
              <p:nvPr/>
            </p:nvSpPr>
            <p:spPr bwMode="auto">
              <a:xfrm>
                <a:off x="37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6" name="Freeform 196"/>
              <p:cNvSpPr>
                <a:spLocks noEditPoints="1"/>
              </p:cNvSpPr>
              <p:nvPr/>
            </p:nvSpPr>
            <p:spPr bwMode="auto">
              <a:xfrm>
                <a:off x="36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7" name="Freeform 197"/>
              <p:cNvSpPr>
                <a:spLocks/>
              </p:cNvSpPr>
              <p:nvPr/>
            </p:nvSpPr>
            <p:spPr bwMode="auto">
              <a:xfrm>
                <a:off x="366" y="2812"/>
                <a:ext cx="60"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8" name="Freeform 198"/>
              <p:cNvSpPr>
                <a:spLocks noEditPoints="1"/>
              </p:cNvSpPr>
              <p:nvPr/>
            </p:nvSpPr>
            <p:spPr bwMode="auto">
              <a:xfrm>
                <a:off x="358" y="2805"/>
                <a:ext cx="78"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9" name="Freeform 199"/>
              <p:cNvSpPr>
                <a:spLocks/>
              </p:cNvSpPr>
              <p:nvPr/>
            </p:nvSpPr>
            <p:spPr bwMode="auto">
              <a:xfrm>
                <a:off x="450" y="2800"/>
                <a:ext cx="55"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0" name="Freeform 200"/>
              <p:cNvSpPr>
                <a:spLocks noEditPoints="1"/>
              </p:cNvSpPr>
              <p:nvPr/>
            </p:nvSpPr>
            <p:spPr bwMode="auto">
              <a:xfrm>
                <a:off x="441"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4"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1" name="Freeform 201"/>
              <p:cNvSpPr>
                <a:spLocks/>
              </p:cNvSpPr>
              <p:nvPr/>
            </p:nvSpPr>
            <p:spPr bwMode="auto">
              <a:xfrm>
                <a:off x="251" y="3108"/>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2" name="Freeform 202"/>
              <p:cNvSpPr>
                <a:spLocks noEditPoints="1"/>
              </p:cNvSpPr>
              <p:nvPr/>
            </p:nvSpPr>
            <p:spPr bwMode="auto">
              <a:xfrm>
                <a:off x="247" y="3105"/>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3" name="Freeform 203"/>
              <p:cNvSpPr>
                <a:spLocks/>
              </p:cNvSpPr>
              <p:nvPr/>
            </p:nvSpPr>
            <p:spPr bwMode="auto">
              <a:xfrm>
                <a:off x="396" y="3204"/>
                <a:ext cx="30" cy="31"/>
              </a:xfrm>
              <a:custGeom>
                <a:avLst/>
                <a:gdLst/>
                <a:ahLst/>
                <a:cxnLst>
                  <a:cxn ang="0">
                    <a:pos x="0" y="12"/>
                  </a:cxn>
                  <a:cxn ang="0">
                    <a:pos x="15" y="0"/>
                  </a:cxn>
                  <a:cxn ang="0">
                    <a:pos x="30" y="12"/>
                  </a:cxn>
                  <a:cxn ang="0">
                    <a:pos x="25" y="31"/>
                  </a:cxn>
                  <a:cxn ang="0">
                    <a:pos x="6" y="31"/>
                  </a:cxn>
                  <a:cxn ang="0">
                    <a:pos x="0" y="12"/>
                  </a:cxn>
                </a:cxnLst>
                <a:rect l="0" t="0" r="r" b="b"/>
                <a:pathLst>
                  <a:path w="30" h="31">
                    <a:moveTo>
                      <a:pt x="0" y="12"/>
                    </a:moveTo>
                    <a:lnTo>
                      <a:pt x="15" y="0"/>
                    </a:lnTo>
                    <a:lnTo>
                      <a:pt x="30" y="12"/>
                    </a:lnTo>
                    <a:lnTo>
                      <a:pt x="25"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4" name="Freeform 204"/>
              <p:cNvSpPr>
                <a:spLocks noEditPoints="1"/>
              </p:cNvSpPr>
              <p:nvPr/>
            </p:nvSpPr>
            <p:spPr bwMode="auto">
              <a:xfrm>
                <a:off x="393" y="3201"/>
                <a:ext cx="37"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06" name="Freeform 206"/>
            <p:cNvSpPr>
              <a:spLocks/>
            </p:cNvSpPr>
            <p:nvPr/>
          </p:nvSpPr>
          <p:spPr bwMode="auto">
            <a:xfrm>
              <a:off x="929" y="3156"/>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7" name="Freeform 207"/>
            <p:cNvSpPr>
              <a:spLocks noEditPoints="1"/>
            </p:cNvSpPr>
            <p:nvPr/>
          </p:nvSpPr>
          <p:spPr bwMode="auto">
            <a:xfrm>
              <a:off x="926" y="3153"/>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8" name="Freeform 208"/>
            <p:cNvSpPr>
              <a:spLocks/>
            </p:cNvSpPr>
            <p:nvPr/>
          </p:nvSpPr>
          <p:spPr bwMode="auto">
            <a:xfrm>
              <a:off x="1317" y="3156"/>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9" name="Freeform 209"/>
            <p:cNvSpPr>
              <a:spLocks noEditPoints="1"/>
            </p:cNvSpPr>
            <p:nvPr/>
          </p:nvSpPr>
          <p:spPr bwMode="auto">
            <a:xfrm>
              <a:off x="1314" y="3153"/>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0" name="Freeform 210"/>
            <p:cNvSpPr>
              <a:spLocks/>
            </p:cNvSpPr>
            <p:nvPr/>
          </p:nvSpPr>
          <p:spPr bwMode="auto">
            <a:xfrm>
              <a:off x="1171" y="2673"/>
              <a:ext cx="31" cy="30"/>
            </a:xfrm>
            <a:custGeom>
              <a:avLst/>
              <a:gdLst/>
              <a:ahLst/>
              <a:cxnLst>
                <a:cxn ang="0">
                  <a:pos x="0" y="11"/>
                </a:cxn>
                <a:cxn ang="0">
                  <a:pos x="15" y="0"/>
                </a:cxn>
                <a:cxn ang="0">
                  <a:pos x="31" y="11"/>
                </a:cxn>
                <a:cxn ang="0">
                  <a:pos x="25" y="30"/>
                </a:cxn>
                <a:cxn ang="0">
                  <a:pos x="6" y="30"/>
                </a:cxn>
                <a:cxn ang="0">
                  <a:pos x="0" y="11"/>
                </a:cxn>
              </a:cxnLst>
              <a:rect l="0" t="0" r="r" b="b"/>
              <a:pathLst>
                <a:path w="31" h="30">
                  <a:moveTo>
                    <a:pt x="0" y="11"/>
                  </a:moveTo>
                  <a:lnTo>
                    <a:pt x="15" y="0"/>
                  </a:lnTo>
                  <a:lnTo>
                    <a:pt x="31"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1" name="Freeform 211"/>
            <p:cNvSpPr>
              <a:spLocks noEditPoints="1"/>
            </p:cNvSpPr>
            <p:nvPr/>
          </p:nvSpPr>
          <p:spPr bwMode="auto">
            <a:xfrm>
              <a:off x="1168"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2" name="Freeform 212"/>
            <p:cNvSpPr>
              <a:spLocks/>
            </p:cNvSpPr>
            <p:nvPr/>
          </p:nvSpPr>
          <p:spPr bwMode="auto">
            <a:xfrm>
              <a:off x="977" y="2721"/>
              <a:ext cx="31" cy="30"/>
            </a:xfrm>
            <a:custGeom>
              <a:avLst/>
              <a:gdLst/>
              <a:ahLst/>
              <a:cxnLst>
                <a:cxn ang="0">
                  <a:pos x="0" y="12"/>
                </a:cxn>
                <a:cxn ang="0">
                  <a:pos x="16" y="0"/>
                </a:cxn>
                <a:cxn ang="0">
                  <a:pos x="31" y="12"/>
                </a:cxn>
                <a:cxn ang="0">
                  <a:pos x="25" y="30"/>
                </a:cxn>
                <a:cxn ang="0">
                  <a:pos x="7" y="30"/>
                </a:cxn>
                <a:cxn ang="0">
                  <a:pos x="0" y="12"/>
                </a:cxn>
              </a:cxnLst>
              <a:rect l="0" t="0" r="r" b="b"/>
              <a:pathLst>
                <a:path w="31" h="30">
                  <a:moveTo>
                    <a:pt x="0" y="12"/>
                  </a:moveTo>
                  <a:lnTo>
                    <a:pt x="16" y="0"/>
                  </a:lnTo>
                  <a:lnTo>
                    <a:pt x="31" y="12"/>
                  </a:lnTo>
                  <a:lnTo>
                    <a:pt x="25" y="30"/>
                  </a:lnTo>
                  <a:lnTo>
                    <a:pt x="7"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3" name="Freeform 213"/>
            <p:cNvSpPr>
              <a:spLocks noEditPoints="1"/>
            </p:cNvSpPr>
            <p:nvPr/>
          </p:nvSpPr>
          <p:spPr bwMode="auto">
            <a:xfrm>
              <a:off x="974"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4" name="Freeform 214"/>
            <p:cNvSpPr>
              <a:spLocks/>
            </p:cNvSpPr>
            <p:nvPr/>
          </p:nvSpPr>
          <p:spPr bwMode="auto">
            <a:xfrm>
              <a:off x="832"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5" name="Freeform 215"/>
            <p:cNvSpPr>
              <a:spLocks noEditPoints="1"/>
            </p:cNvSpPr>
            <p:nvPr/>
          </p:nvSpPr>
          <p:spPr bwMode="auto">
            <a:xfrm>
              <a:off x="829"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6" name="Freeform 216"/>
            <p:cNvSpPr>
              <a:spLocks/>
            </p:cNvSpPr>
            <p:nvPr/>
          </p:nvSpPr>
          <p:spPr bwMode="auto">
            <a:xfrm>
              <a:off x="687" y="2673"/>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7" name="Freeform 217"/>
            <p:cNvSpPr>
              <a:spLocks noEditPoints="1"/>
            </p:cNvSpPr>
            <p:nvPr/>
          </p:nvSpPr>
          <p:spPr bwMode="auto">
            <a:xfrm>
              <a:off x="684" y="2670"/>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8" name="Freeform 218"/>
            <p:cNvSpPr>
              <a:spLocks/>
            </p:cNvSpPr>
            <p:nvPr/>
          </p:nvSpPr>
          <p:spPr bwMode="auto">
            <a:xfrm>
              <a:off x="590" y="2721"/>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9" name="Freeform 219"/>
            <p:cNvSpPr>
              <a:spLocks noEditPoints="1"/>
            </p:cNvSpPr>
            <p:nvPr/>
          </p:nvSpPr>
          <p:spPr bwMode="auto">
            <a:xfrm>
              <a:off x="587" y="2718"/>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0" name="Freeform 220"/>
            <p:cNvSpPr>
              <a:spLocks/>
            </p:cNvSpPr>
            <p:nvPr/>
          </p:nvSpPr>
          <p:spPr bwMode="auto">
            <a:xfrm>
              <a:off x="299"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1" name="Freeform 221"/>
            <p:cNvSpPr>
              <a:spLocks noEditPoints="1"/>
            </p:cNvSpPr>
            <p:nvPr/>
          </p:nvSpPr>
          <p:spPr bwMode="auto">
            <a:xfrm>
              <a:off x="296"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2" name="Freeform 222"/>
            <p:cNvSpPr>
              <a:spLocks/>
            </p:cNvSpPr>
            <p:nvPr/>
          </p:nvSpPr>
          <p:spPr bwMode="auto">
            <a:xfrm>
              <a:off x="202" y="2673"/>
              <a:ext cx="30" cy="30"/>
            </a:xfrm>
            <a:custGeom>
              <a:avLst/>
              <a:gdLst/>
              <a:ahLst/>
              <a:cxnLst>
                <a:cxn ang="0">
                  <a:pos x="0" y="11"/>
                </a:cxn>
                <a:cxn ang="0">
                  <a:pos x="15" y="0"/>
                </a:cxn>
                <a:cxn ang="0">
                  <a:pos x="30" y="11"/>
                </a:cxn>
                <a:cxn ang="0">
                  <a:pos x="25" y="30"/>
                </a:cxn>
                <a:cxn ang="0">
                  <a:pos x="6" y="30"/>
                </a:cxn>
                <a:cxn ang="0">
                  <a:pos x="0" y="11"/>
                </a:cxn>
              </a:cxnLst>
              <a:rect l="0" t="0" r="r" b="b"/>
              <a:pathLst>
                <a:path w="30" h="30">
                  <a:moveTo>
                    <a:pt x="0" y="11"/>
                  </a:moveTo>
                  <a:lnTo>
                    <a:pt x="15" y="0"/>
                  </a:lnTo>
                  <a:lnTo>
                    <a:pt x="30"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3" name="Freeform 223"/>
            <p:cNvSpPr>
              <a:spLocks noEditPoints="1"/>
            </p:cNvSpPr>
            <p:nvPr/>
          </p:nvSpPr>
          <p:spPr bwMode="auto">
            <a:xfrm>
              <a:off x="199"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4" name="Freeform 224"/>
            <p:cNvSpPr>
              <a:spLocks/>
            </p:cNvSpPr>
            <p:nvPr/>
          </p:nvSpPr>
          <p:spPr bwMode="auto">
            <a:xfrm>
              <a:off x="54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5" name="Freeform 225"/>
            <p:cNvSpPr>
              <a:spLocks noEditPoints="1"/>
            </p:cNvSpPr>
            <p:nvPr/>
          </p:nvSpPr>
          <p:spPr bwMode="auto">
            <a:xfrm>
              <a:off x="54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6" name="Freeform 226"/>
            <p:cNvSpPr>
              <a:spLocks/>
            </p:cNvSpPr>
            <p:nvPr/>
          </p:nvSpPr>
          <p:spPr bwMode="auto">
            <a:xfrm>
              <a:off x="641" y="330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7" name="Freeform 227"/>
            <p:cNvSpPr>
              <a:spLocks noEditPoints="1"/>
            </p:cNvSpPr>
            <p:nvPr/>
          </p:nvSpPr>
          <p:spPr bwMode="auto">
            <a:xfrm>
              <a:off x="639" y="330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8" name="Freeform 228"/>
            <p:cNvSpPr>
              <a:spLocks/>
            </p:cNvSpPr>
            <p:nvPr/>
          </p:nvSpPr>
          <p:spPr bwMode="auto">
            <a:xfrm>
              <a:off x="883" y="3301"/>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9" name="Freeform 229"/>
            <p:cNvSpPr>
              <a:spLocks noEditPoints="1"/>
            </p:cNvSpPr>
            <p:nvPr/>
          </p:nvSpPr>
          <p:spPr bwMode="auto">
            <a:xfrm>
              <a:off x="882" y="3301"/>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0" name="Freeform 230"/>
            <p:cNvSpPr>
              <a:spLocks/>
            </p:cNvSpPr>
            <p:nvPr/>
          </p:nvSpPr>
          <p:spPr bwMode="auto">
            <a:xfrm>
              <a:off x="117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1" name="Freeform 231"/>
            <p:cNvSpPr>
              <a:spLocks noEditPoints="1"/>
            </p:cNvSpPr>
            <p:nvPr/>
          </p:nvSpPr>
          <p:spPr bwMode="auto">
            <a:xfrm>
              <a:off x="117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2" name="Freeform 232"/>
            <p:cNvSpPr>
              <a:spLocks/>
            </p:cNvSpPr>
            <p:nvPr/>
          </p:nvSpPr>
          <p:spPr bwMode="auto">
            <a:xfrm>
              <a:off x="1416" y="3156"/>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3" name="Freeform 233"/>
            <p:cNvSpPr>
              <a:spLocks noEditPoints="1"/>
            </p:cNvSpPr>
            <p:nvPr/>
          </p:nvSpPr>
          <p:spPr bwMode="auto">
            <a:xfrm>
              <a:off x="1415" y="3156"/>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4" name="Freeform 234"/>
            <p:cNvSpPr>
              <a:spLocks/>
            </p:cNvSpPr>
            <p:nvPr/>
          </p:nvSpPr>
          <p:spPr bwMode="auto">
            <a:xfrm>
              <a:off x="1271" y="272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5" name="Freeform 235"/>
            <p:cNvSpPr>
              <a:spLocks noEditPoints="1"/>
            </p:cNvSpPr>
            <p:nvPr/>
          </p:nvSpPr>
          <p:spPr bwMode="auto">
            <a:xfrm>
              <a:off x="1269" y="272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6" name="Freeform 236"/>
            <p:cNvSpPr>
              <a:spLocks/>
            </p:cNvSpPr>
            <p:nvPr/>
          </p:nvSpPr>
          <p:spPr bwMode="auto">
            <a:xfrm>
              <a:off x="1077" y="2673"/>
              <a:ext cx="38" cy="50"/>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7" name="Freeform 237"/>
            <p:cNvSpPr>
              <a:spLocks noEditPoints="1"/>
            </p:cNvSpPr>
            <p:nvPr/>
          </p:nvSpPr>
          <p:spPr bwMode="auto">
            <a:xfrm>
              <a:off x="1076" y="2673"/>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8" name="Freeform 238"/>
            <p:cNvSpPr>
              <a:spLocks/>
            </p:cNvSpPr>
            <p:nvPr/>
          </p:nvSpPr>
          <p:spPr bwMode="auto">
            <a:xfrm>
              <a:off x="786"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9" name="Freeform 239"/>
            <p:cNvSpPr>
              <a:spLocks noEditPoints="1"/>
            </p:cNvSpPr>
            <p:nvPr/>
          </p:nvSpPr>
          <p:spPr bwMode="auto">
            <a:xfrm>
              <a:off x="785"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0" name="Freeform 240"/>
            <p:cNvSpPr>
              <a:spLocks/>
            </p:cNvSpPr>
            <p:nvPr/>
          </p:nvSpPr>
          <p:spPr bwMode="auto">
            <a:xfrm>
              <a:off x="350"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1" name="Freeform 241"/>
            <p:cNvSpPr>
              <a:spLocks noEditPoints="1"/>
            </p:cNvSpPr>
            <p:nvPr/>
          </p:nvSpPr>
          <p:spPr bwMode="auto">
            <a:xfrm>
              <a:off x="349"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2" name="Rectangle 242"/>
            <p:cNvSpPr>
              <a:spLocks noChangeArrowheads="1"/>
            </p:cNvSpPr>
            <p:nvPr/>
          </p:nvSpPr>
          <p:spPr bwMode="auto">
            <a:xfrm>
              <a:off x="444" y="2721"/>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3" name="Freeform 243"/>
            <p:cNvSpPr>
              <a:spLocks noEditPoints="1"/>
            </p:cNvSpPr>
            <p:nvPr/>
          </p:nvSpPr>
          <p:spPr bwMode="auto">
            <a:xfrm>
              <a:off x="441" y="2718"/>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4" name="Rectangle 244"/>
            <p:cNvSpPr>
              <a:spLocks noChangeArrowheads="1"/>
            </p:cNvSpPr>
            <p:nvPr/>
          </p:nvSpPr>
          <p:spPr bwMode="auto">
            <a:xfrm>
              <a:off x="638" y="2624"/>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5" name="Freeform 245"/>
            <p:cNvSpPr>
              <a:spLocks noEditPoints="1"/>
            </p:cNvSpPr>
            <p:nvPr/>
          </p:nvSpPr>
          <p:spPr bwMode="auto">
            <a:xfrm>
              <a:off x="635" y="2621"/>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6" name="Rectangle 246"/>
            <p:cNvSpPr>
              <a:spLocks noChangeArrowheads="1"/>
            </p:cNvSpPr>
            <p:nvPr/>
          </p:nvSpPr>
          <p:spPr bwMode="auto">
            <a:xfrm>
              <a:off x="1026" y="2624"/>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7" name="Freeform 247"/>
            <p:cNvSpPr>
              <a:spLocks noEditPoints="1"/>
            </p:cNvSpPr>
            <p:nvPr/>
          </p:nvSpPr>
          <p:spPr bwMode="auto">
            <a:xfrm>
              <a:off x="1023" y="2621"/>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8" name="Rectangle 248"/>
            <p:cNvSpPr>
              <a:spLocks noChangeArrowheads="1"/>
            </p:cNvSpPr>
            <p:nvPr/>
          </p:nvSpPr>
          <p:spPr bwMode="auto">
            <a:xfrm>
              <a:off x="1220" y="2721"/>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9" name="Freeform 249"/>
            <p:cNvSpPr>
              <a:spLocks noEditPoints="1"/>
            </p:cNvSpPr>
            <p:nvPr/>
          </p:nvSpPr>
          <p:spPr bwMode="auto">
            <a:xfrm>
              <a:off x="1217" y="2718"/>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0" name="Rectangle 250"/>
            <p:cNvSpPr>
              <a:spLocks noChangeArrowheads="1"/>
            </p:cNvSpPr>
            <p:nvPr/>
          </p:nvSpPr>
          <p:spPr bwMode="auto">
            <a:xfrm>
              <a:off x="1123" y="3156"/>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1" name="Freeform 251"/>
            <p:cNvSpPr>
              <a:spLocks noEditPoints="1"/>
            </p:cNvSpPr>
            <p:nvPr/>
          </p:nvSpPr>
          <p:spPr bwMode="auto">
            <a:xfrm>
              <a:off x="1120" y="3153"/>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2" name="Rectangle 252"/>
            <p:cNvSpPr>
              <a:spLocks noChangeArrowheads="1"/>
            </p:cNvSpPr>
            <p:nvPr/>
          </p:nvSpPr>
          <p:spPr bwMode="auto">
            <a:xfrm>
              <a:off x="784" y="3204"/>
              <a:ext cx="30"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3" name="Freeform 253"/>
            <p:cNvSpPr>
              <a:spLocks noEditPoints="1"/>
            </p:cNvSpPr>
            <p:nvPr/>
          </p:nvSpPr>
          <p:spPr bwMode="auto">
            <a:xfrm>
              <a:off x="781" y="3201"/>
              <a:ext cx="36" cy="37"/>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4" name="Rectangle 254"/>
            <p:cNvSpPr>
              <a:spLocks noChangeArrowheads="1"/>
            </p:cNvSpPr>
            <p:nvPr/>
          </p:nvSpPr>
          <p:spPr bwMode="auto">
            <a:xfrm>
              <a:off x="426" y="2908"/>
              <a:ext cx="24"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5" name="Freeform 255"/>
            <p:cNvSpPr>
              <a:spLocks noEditPoints="1"/>
            </p:cNvSpPr>
            <p:nvPr/>
          </p:nvSpPr>
          <p:spPr bwMode="auto">
            <a:xfrm>
              <a:off x="423" y="2905"/>
              <a:ext cx="30" cy="37"/>
            </a:xfrm>
            <a:custGeom>
              <a:avLst/>
              <a:gdLst/>
              <a:ahLst/>
              <a:cxnLst>
                <a:cxn ang="0">
                  <a:pos x="0" y="8"/>
                </a:cxn>
                <a:cxn ang="0">
                  <a:pos x="8" y="0"/>
                </a:cxn>
                <a:cxn ang="0">
                  <a:pos x="72" y="0"/>
                </a:cxn>
                <a:cxn ang="0">
                  <a:pos x="80" y="8"/>
                </a:cxn>
                <a:cxn ang="0">
                  <a:pos x="80" y="88"/>
                </a:cxn>
                <a:cxn ang="0">
                  <a:pos x="72" y="96"/>
                </a:cxn>
                <a:cxn ang="0">
                  <a:pos x="8" y="96"/>
                </a:cxn>
                <a:cxn ang="0">
                  <a:pos x="0" y="88"/>
                </a:cxn>
                <a:cxn ang="0">
                  <a:pos x="0" y="8"/>
                </a:cxn>
                <a:cxn ang="0">
                  <a:pos x="16" y="88"/>
                </a:cxn>
                <a:cxn ang="0">
                  <a:pos x="8" y="80"/>
                </a:cxn>
                <a:cxn ang="0">
                  <a:pos x="72" y="80"/>
                </a:cxn>
                <a:cxn ang="0">
                  <a:pos x="64" y="88"/>
                </a:cxn>
                <a:cxn ang="0">
                  <a:pos x="64" y="8"/>
                </a:cxn>
                <a:cxn ang="0">
                  <a:pos x="72" y="16"/>
                </a:cxn>
                <a:cxn ang="0">
                  <a:pos x="8" y="16"/>
                </a:cxn>
                <a:cxn ang="0">
                  <a:pos x="16" y="8"/>
                </a:cxn>
                <a:cxn ang="0">
                  <a:pos x="16" y="88"/>
                </a:cxn>
              </a:cxnLst>
              <a:rect l="0" t="0" r="r" b="b"/>
              <a:pathLst>
                <a:path w="80" h="96">
                  <a:moveTo>
                    <a:pt x="0" y="8"/>
                  </a:moveTo>
                  <a:cubicBezTo>
                    <a:pt x="0" y="4"/>
                    <a:pt x="4" y="0"/>
                    <a:pt x="8" y="0"/>
                  </a:cubicBezTo>
                  <a:lnTo>
                    <a:pt x="72" y="0"/>
                  </a:lnTo>
                  <a:cubicBezTo>
                    <a:pt x="77" y="0"/>
                    <a:pt x="80" y="4"/>
                    <a:pt x="80" y="8"/>
                  </a:cubicBezTo>
                  <a:lnTo>
                    <a:pt x="80" y="88"/>
                  </a:lnTo>
                  <a:cubicBezTo>
                    <a:pt x="80" y="93"/>
                    <a:pt x="77" y="96"/>
                    <a:pt x="72" y="96"/>
                  </a:cubicBezTo>
                  <a:lnTo>
                    <a:pt x="8" y="96"/>
                  </a:lnTo>
                  <a:cubicBezTo>
                    <a:pt x="4" y="96"/>
                    <a:pt x="0" y="93"/>
                    <a:pt x="0" y="88"/>
                  </a:cubicBezTo>
                  <a:lnTo>
                    <a:pt x="0" y="8"/>
                  </a:lnTo>
                  <a:close/>
                  <a:moveTo>
                    <a:pt x="16" y="88"/>
                  </a:moveTo>
                  <a:lnTo>
                    <a:pt x="8" y="80"/>
                  </a:lnTo>
                  <a:lnTo>
                    <a:pt x="72" y="80"/>
                  </a:lnTo>
                  <a:lnTo>
                    <a:pt x="64" y="88"/>
                  </a:lnTo>
                  <a:lnTo>
                    <a:pt x="64" y="8"/>
                  </a:lnTo>
                  <a:lnTo>
                    <a:pt x="72"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6" name="Freeform 256"/>
            <p:cNvSpPr>
              <a:spLocks/>
            </p:cNvSpPr>
            <p:nvPr/>
          </p:nvSpPr>
          <p:spPr bwMode="auto">
            <a:xfrm>
              <a:off x="687" y="2908"/>
              <a:ext cx="30" cy="31"/>
            </a:xfrm>
            <a:custGeom>
              <a:avLst/>
              <a:gdLst/>
              <a:ahLst/>
              <a:cxnLst>
                <a:cxn ang="0">
                  <a:pos x="0" y="12"/>
                </a:cxn>
                <a:cxn ang="0">
                  <a:pos x="15" y="0"/>
                </a:cxn>
                <a:cxn ang="0">
                  <a:pos x="30" y="12"/>
                </a:cxn>
                <a:cxn ang="0">
                  <a:pos x="24" y="31"/>
                </a:cxn>
                <a:cxn ang="0">
                  <a:pos x="6" y="31"/>
                </a:cxn>
                <a:cxn ang="0">
                  <a:pos x="0" y="12"/>
                </a:cxn>
              </a:cxnLst>
              <a:rect l="0" t="0" r="r" b="b"/>
              <a:pathLst>
                <a:path w="30" h="31">
                  <a:moveTo>
                    <a:pt x="0" y="12"/>
                  </a:moveTo>
                  <a:lnTo>
                    <a:pt x="15" y="0"/>
                  </a:lnTo>
                  <a:lnTo>
                    <a:pt x="30" y="12"/>
                  </a:lnTo>
                  <a:lnTo>
                    <a:pt x="24"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7" name="Freeform 257"/>
            <p:cNvSpPr>
              <a:spLocks noEditPoints="1"/>
            </p:cNvSpPr>
            <p:nvPr/>
          </p:nvSpPr>
          <p:spPr bwMode="auto">
            <a:xfrm>
              <a:off x="684" y="2905"/>
              <a:ext cx="36"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8" name="Freeform 258"/>
            <p:cNvSpPr>
              <a:spLocks/>
            </p:cNvSpPr>
            <p:nvPr/>
          </p:nvSpPr>
          <p:spPr bwMode="auto">
            <a:xfrm>
              <a:off x="1216" y="2935"/>
              <a:ext cx="38" cy="50"/>
            </a:xfrm>
            <a:custGeom>
              <a:avLst/>
              <a:gdLst/>
              <a:ahLst/>
              <a:cxnLst>
                <a:cxn ang="0">
                  <a:pos x="84" y="84"/>
                </a:cxn>
                <a:cxn ang="0">
                  <a:pos x="80" y="10"/>
                </a:cxn>
                <a:cxn ang="0">
                  <a:pos x="80" y="10"/>
                </a:cxn>
                <a:cxn ang="0">
                  <a:pos x="80" y="10"/>
                </a:cxn>
                <a:cxn ang="0">
                  <a:pos x="16" y="49"/>
                </a:cxn>
                <a:cxn ang="0">
                  <a:pos x="16" y="49"/>
                </a:cxn>
                <a:cxn ang="0">
                  <a:pos x="21" y="123"/>
                </a:cxn>
                <a:cxn ang="0">
                  <a:pos x="21" y="123"/>
                </a:cxn>
                <a:cxn ang="0">
                  <a:pos x="21" y="123"/>
                </a:cxn>
                <a:cxn ang="0">
                  <a:pos x="84" y="84"/>
                </a:cxn>
              </a:cxnLst>
              <a:rect l="0" t="0" r="r" b="b"/>
              <a:pathLst>
                <a:path w="100" h="133">
                  <a:moveTo>
                    <a:pt x="84" y="84"/>
                  </a:moveTo>
                  <a:cubicBezTo>
                    <a:pt x="100" y="53"/>
                    <a:pt x="98" y="19"/>
                    <a:pt x="80" y="10"/>
                  </a:cubicBezTo>
                  <a:cubicBezTo>
                    <a:pt x="80" y="10"/>
                    <a:pt x="80" y="10"/>
                    <a:pt x="80" y="10"/>
                  </a:cubicBezTo>
                  <a:lnTo>
                    <a:pt x="80" y="10"/>
                  </a:lnTo>
                  <a:cubicBezTo>
                    <a:pt x="61" y="0"/>
                    <a:pt x="32" y="17"/>
                    <a:pt x="16" y="49"/>
                  </a:cubicBezTo>
                  <a:lnTo>
                    <a:pt x="16" y="49"/>
                  </a:lnTo>
                  <a:cubicBezTo>
                    <a:pt x="0" y="80"/>
                    <a:pt x="2" y="113"/>
                    <a:pt x="21" y="123"/>
                  </a:cubicBezTo>
                  <a:cubicBezTo>
                    <a:pt x="21" y="123"/>
                    <a:pt x="21" y="123"/>
                    <a:pt x="21" y="123"/>
                  </a:cubicBezTo>
                  <a:lnTo>
                    <a:pt x="21" y="123"/>
                  </a:lnTo>
                  <a:cubicBezTo>
                    <a:pt x="39" y="133"/>
                    <a:pt x="68" y="115"/>
                    <a:pt x="84" y="84"/>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9" name="Freeform 259"/>
            <p:cNvSpPr>
              <a:spLocks noEditPoints="1"/>
            </p:cNvSpPr>
            <p:nvPr/>
          </p:nvSpPr>
          <p:spPr bwMode="auto">
            <a:xfrm>
              <a:off x="1215" y="2934"/>
              <a:ext cx="40" cy="51"/>
            </a:xfrm>
            <a:custGeom>
              <a:avLst/>
              <a:gdLst/>
              <a:ahLst/>
              <a:cxnLst>
                <a:cxn ang="0">
                  <a:pos x="80" y="83"/>
                </a:cxn>
                <a:cxn ang="0">
                  <a:pos x="88" y="62"/>
                </a:cxn>
                <a:cxn ang="0">
                  <a:pos x="91" y="43"/>
                </a:cxn>
                <a:cxn ang="0">
                  <a:pos x="88" y="28"/>
                </a:cxn>
                <a:cxn ang="0">
                  <a:pos x="82" y="19"/>
                </a:cxn>
                <a:cxn ang="0">
                  <a:pos x="71" y="16"/>
                </a:cxn>
                <a:cxn ang="0">
                  <a:pos x="56" y="22"/>
                </a:cxn>
                <a:cxn ang="0">
                  <a:pos x="40" y="34"/>
                </a:cxn>
                <a:cxn ang="0">
                  <a:pos x="27" y="53"/>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8"/>
                </a:cxn>
                <a:cxn ang="0">
                  <a:pos x="27" y="25"/>
                </a:cxn>
                <a:cxn ang="0">
                  <a:pos x="45" y="9"/>
                </a:cxn>
                <a:cxn ang="0">
                  <a:pos x="64" y="1"/>
                </a:cxn>
                <a:cxn ang="0">
                  <a:pos x="85" y="4"/>
                </a:cxn>
                <a:cxn ang="0">
                  <a:pos x="99" y="17"/>
                </a:cxn>
                <a:cxn ang="0">
                  <a:pos x="106" y="38"/>
                </a:cxn>
                <a:cxn ang="0">
                  <a:pos x="104" y="63"/>
                </a:cxn>
                <a:cxn ang="0">
                  <a:pos x="95" y="88"/>
                </a:cxn>
                <a:cxn ang="0">
                  <a:pos x="80" y="111"/>
                </a:cxn>
              </a:cxnLst>
              <a:rect l="0" t="0" r="r" b="b"/>
              <a:pathLst>
                <a:path w="107" h="135">
                  <a:moveTo>
                    <a:pt x="81" y="81"/>
                  </a:moveTo>
                  <a:lnTo>
                    <a:pt x="80" y="83"/>
                  </a:lnTo>
                  <a:lnTo>
                    <a:pt x="89" y="60"/>
                  </a:lnTo>
                  <a:lnTo>
                    <a:pt x="88" y="62"/>
                  </a:lnTo>
                  <a:lnTo>
                    <a:pt x="90" y="40"/>
                  </a:lnTo>
                  <a:lnTo>
                    <a:pt x="91" y="43"/>
                  </a:lnTo>
                  <a:lnTo>
                    <a:pt x="86" y="25"/>
                  </a:lnTo>
                  <a:lnTo>
                    <a:pt x="88" y="28"/>
                  </a:lnTo>
                  <a:lnTo>
                    <a:pt x="78" y="17"/>
                  </a:lnTo>
                  <a:lnTo>
                    <a:pt x="82" y="19"/>
                  </a:lnTo>
                  <a:lnTo>
                    <a:pt x="66" y="16"/>
                  </a:lnTo>
                  <a:lnTo>
                    <a:pt x="71" y="16"/>
                  </a:lnTo>
                  <a:lnTo>
                    <a:pt x="54" y="23"/>
                  </a:lnTo>
                  <a:lnTo>
                    <a:pt x="56" y="22"/>
                  </a:lnTo>
                  <a:lnTo>
                    <a:pt x="39" y="36"/>
                  </a:lnTo>
                  <a:lnTo>
                    <a:pt x="40" y="34"/>
                  </a:lnTo>
                  <a:lnTo>
                    <a:pt x="26" y="55"/>
                  </a:lnTo>
                  <a:lnTo>
                    <a:pt x="27" y="53"/>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8"/>
                  </a:lnTo>
                  <a:cubicBezTo>
                    <a:pt x="12" y="47"/>
                    <a:pt x="12" y="47"/>
                    <a:pt x="13" y="46"/>
                  </a:cubicBezTo>
                  <a:lnTo>
                    <a:pt x="27" y="25"/>
                  </a:lnTo>
                  <a:cubicBezTo>
                    <a:pt x="27" y="24"/>
                    <a:pt x="28" y="24"/>
                    <a:pt x="28" y="23"/>
                  </a:cubicBezTo>
                  <a:lnTo>
                    <a:pt x="45" y="9"/>
                  </a:lnTo>
                  <a:cubicBezTo>
                    <a:pt x="46" y="9"/>
                    <a:pt x="47" y="8"/>
                    <a:pt x="47" y="8"/>
                  </a:cubicBezTo>
                  <a:lnTo>
                    <a:pt x="64" y="1"/>
                  </a:lnTo>
                  <a:cubicBezTo>
                    <a:pt x="66" y="0"/>
                    <a:pt x="67" y="0"/>
                    <a:pt x="69" y="1"/>
                  </a:cubicBezTo>
                  <a:lnTo>
                    <a:pt x="85" y="4"/>
                  </a:lnTo>
                  <a:cubicBezTo>
                    <a:pt x="87" y="4"/>
                    <a:pt x="88" y="5"/>
                    <a:pt x="89" y="6"/>
                  </a:cubicBezTo>
                  <a:lnTo>
                    <a:pt x="99" y="17"/>
                  </a:lnTo>
                  <a:cubicBezTo>
                    <a:pt x="100" y="18"/>
                    <a:pt x="101" y="19"/>
                    <a:pt x="101" y="20"/>
                  </a:cubicBezTo>
                  <a:lnTo>
                    <a:pt x="106" y="38"/>
                  </a:lnTo>
                  <a:cubicBezTo>
                    <a:pt x="106" y="39"/>
                    <a:pt x="107" y="40"/>
                    <a:pt x="106" y="41"/>
                  </a:cubicBezTo>
                  <a:lnTo>
                    <a:pt x="104" y="63"/>
                  </a:lnTo>
                  <a:cubicBezTo>
                    <a:pt x="104" y="64"/>
                    <a:pt x="104" y="65"/>
                    <a:pt x="104" y="65"/>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0" name="Freeform 260"/>
            <p:cNvSpPr>
              <a:spLocks noEditPoints="1"/>
            </p:cNvSpPr>
            <p:nvPr/>
          </p:nvSpPr>
          <p:spPr bwMode="auto">
            <a:xfrm>
              <a:off x="409" y="2757"/>
              <a:ext cx="29" cy="68"/>
            </a:xfrm>
            <a:custGeom>
              <a:avLst/>
              <a:gdLst/>
              <a:ahLst/>
              <a:cxnLst>
                <a:cxn ang="0">
                  <a:pos x="60" y="179"/>
                </a:cxn>
                <a:cxn ang="0">
                  <a:pos x="37" y="118"/>
                </a:cxn>
                <a:cxn ang="0">
                  <a:pos x="37" y="117"/>
                </a:cxn>
                <a:cxn ang="0">
                  <a:pos x="31" y="89"/>
                </a:cxn>
                <a:cxn ang="0">
                  <a:pos x="31" y="85"/>
                </a:cxn>
                <a:cxn ang="0">
                  <a:pos x="40" y="55"/>
                </a:cxn>
                <a:cxn ang="0">
                  <a:pos x="55" y="59"/>
                </a:cxn>
                <a:cxn ang="0">
                  <a:pos x="46" y="90"/>
                </a:cxn>
                <a:cxn ang="0">
                  <a:pos x="46" y="86"/>
                </a:cxn>
                <a:cxn ang="0">
                  <a:pos x="52" y="114"/>
                </a:cxn>
                <a:cxn ang="0">
                  <a:pos x="52" y="113"/>
                </a:cxn>
                <a:cxn ang="0">
                  <a:pos x="75" y="174"/>
                </a:cxn>
                <a:cxn ang="0">
                  <a:pos x="60" y="179"/>
                </a:cxn>
                <a:cxn ang="0">
                  <a:pos x="0" y="56"/>
                </a:cxn>
                <a:cxn ang="0">
                  <a:pos x="77" y="0"/>
                </a:cxn>
                <a:cxn ang="0">
                  <a:pos x="75" y="96"/>
                </a:cxn>
                <a:cxn ang="0">
                  <a:pos x="0" y="56"/>
                </a:cxn>
              </a:cxnLst>
              <a:rect l="0" t="0" r="r" b="b"/>
              <a:pathLst>
                <a:path w="77" h="179">
                  <a:moveTo>
                    <a:pt x="60" y="179"/>
                  </a:moveTo>
                  <a:lnTo>
                    <a:pt x="37" y="118"/>
                  </a:lnTo>
                  <a:cubicBezTo>
                    <a:pt x="37" y="118"/>
                    <a:pt x="37" y="118"/>
                    <a:pt x="37" y="117"/>
                  </a:cubicBezTo>
                  <a:lnTo>
                    <a:pt x="31" y="89"/>
                  </a:lnTo>
                  <a:cubicBezTo>
                    <a:pt x="30" y="88"/>
                    <a:pt x="30" y="86"/>
                    <a:pt x="31" y="85"/>
                  </a:cubicBezTo>
                  <a:lnTo>
                    <a:pt x="40" y="55"/>
                  </a:lnTo>
                  <a:lnTo>
                    <a:pt x="55" y="59"/>
                  </a:lnTo>
                  <a:lnTo>
                    <a:pt x="46" y="90"/>
                  </a:lnTo>
                  <a:lnTo>
                    <a:pt x="46" y="86"/>
                  </a:lnTo>
                  <a:lnTo>
                    <a:pt x="52" y="114"/>
                  </a:lnTo>
                  <a:lnTo>
                    <a:pt x="52" y="113"/>
                  </a:lnTo>
                  <a:lnTo>
                    <a:pt x="75" y="174"/>
                  </a:lnTo>
                  <a:lnTo>
                    <a:pt x="60" y="179"/>
                  </a:lnTo>
                  <a:close/>
                  <a:moveTo>
                    <a:pt x="0" y="56"/>
                  </a:moveTo>
                  <a:lnTo>
                    <a:pt x="77" y="0"/>
                  </a:lnTo>
                  <a:lnTo>
                    <a:pt x="75" y="96"/>
                  </a:lnTo>
                  <a:lnTo>
                    <a:pt x="0" y="5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1" name="Freeform 261"/>
            <p:cNvSpPr>
              <a:spLocks noEditPoints="1"/>
            </p:cNvSpPr>
            <p:nvPr/>
          </p:nvSpPr>
          <p:spPr bwMode="auto">
            <a:xfrm>
              <a:off x="631" y="2742"/>
              <a:ext cx="93" cy="88"/>
            </a:xfrm>
            <a:custGeom>
              <a:avLst/>
              <a:gdLst/>
              <a:ahLst/>
              <a:cxnLst>
                <a:cxn ang="0">
                  <a:pos x="5" y="0"/>
                </a:cxn>
                <a:cxn ang="0">
                  <a:pos x="57" y="14"/>
                </a:cxn>
                <a:cxn ang="0">
                  <a:pos x="106" y="30"/>
                </a:cxn>
                <a:cxn ang="0">
                  <a:pos x="148" y="49"/>
                </a:cxn>
                <a:cxn ang="0">
                  <a:pos x="149" y="50"/>
                </a:cxn>
                <a:cxn ang="0">
                  <a:pos x="181" y="75"/>
                </a:cxn>
                <a:cxn ang="0">
                  <a:pos x="183" y="77"/>
                </a:cxn>
                <a:cxn ang="0">
                  <a:pos x="201" y="108"/>
                </a:cxn>
                <a:cxn ang="0">
                  <a:pos x="202" y="111"/>
                </a:cxn>
                <a:cxn ang="0">
                  <a:pos x="212" y="166"/>
                </a:cxn>
                <a:cxn ang="0">
                  <a:pos x="196" y="169"/>
                </a:cxn>
                <a:cxn ang="0">
                  <a:pos x="187" y="114"/>
                </a:cxn>
                <a:cxn ang="0">
                  <a:pos x="188" y="116"/>
                </a:cxn>
                <a:cxn ang="0">
                  <a:pos x="170" y="85"/>
                </a:cxn>
                <a:cxn ang="0">
                  <a:pos x="172" y="88"/>
                </a:cxn>
                <a:cxn ang="0">
                  <a:pos x="140" y="63"/>
                </a:cxn>
                <a:cxn ang="0">
                  <a:pos x="141" y="64"/>
                </a:cxn>
                <a:cxn ang="0">
                  <a:pos x="101" y="45"/>
                </a:cxn>
                <a:cxn ang="0">
                  <a:pos x="52" y="29"/>
                </a:cxn>
                <a:cxn ang="0">
                  <a:pos x="0" y="15"/>
                </a:cxn>
                <a:cxn ang="0">
                  <a:pos x="5" y="0"/>
                </a:cxn>
                <a:cxn ang="0">
                  <a:pos x="244" y="143"/>
                </a:cxn>
                <a:cxn ang="0">
                  <a:pos x="209" y="231"/>
                </a:cxn>
                <a:cxn ang="0">
                  <a:pos x="159" y="150"/>
                </a:cxn>
                <a:cxn ang="0">
                  <a:pos x="244" y="143"/>
                </a:cxn>
              </a:cxnLst>
              <a:rect l="0" t="0" r="r" b="b"/>
              <a:pathLst>
                <a:path w="244" h="231">
                  <a:moveTo>
                    <a:pt x="5" y="0"/>
                  </a:moveTo>
                  <a:lnTo>
                    <a:pt x="57" y="14"/>
                  </a:lnTo>
                  <a:lnTo>
                    <a:pt x="106" y="30"/>
                  </a:lnTo>
                  <a:lnTo>
                    <a:pt x="148" y="49"/>
                  </a:lnTo>
                  <a:cubicBezTo>
                    <a:pt x="148" y="49"/>
                    <a:pt x="149" y="50"/>
                    <a:pt x="149" y="50"/>
                  </a:cubicBezTo>
                  <a:lnTo>
                    <a:pt x="181" y="75"/>
                  </a:lnTo>
                  <a:cubicBezTo>
                    <a:pt x="182" y="76"/>
                    <a:pt x="183" y="77"/>
                    <a:pt x="183" y="77"/>
                  </a:cubicBezTo>
                  <a:lnTo>
                    <a:pt x="201" y="108"/>
                  </a:lnTo>
                  <a:cubicBezTo>
                    <a:pt x="202" y="109"/>
                    <a:pt x="202" y="110"/>
                    <a:pt x="202" y="111"/>
                  </a:cubicBezTo>
                  <a:lnTo>
                    <a:pt x="212" y="166"/>
                  </a:lnTo>
                  <a:lnTo>
                    <a:pt x="196" y="169"/>
                  </a:lnTo>
                  <a:lnTo>
                    <a:pt x="187" y="114"/>
                  </a:lnTo>
                  <a:lnTo>
                    <a:pt x="188" y="116"/>
                  </a:lnTo>
                  <a:lnTo>
                    <a:pt x="170" y="85"/>
                  </a:lnTo>
                  <a:lnTo>
                    <a:pt x="172" y="88"/>
                  </a:lnTo>
                  <a:lnTo>
                    <a:pt x="140" y="63"/>
                  </a:lnTo>
                  <a:lnTo>
                    <a:pt x="141" y="64"/>
                  </a:lnTo>
                  <a:lnTo>
                    <a:pt x="101" y="45"/>
                  </a:lnTo>
                  <a:lnTo>
                    <a:pt x="52" y="29"/>
                  </a:lnTo>
                  <a:lnTo>
                    <a:pt x="0" y="15"/>
                  </a:lnTo>
                  <a:lnTo>
                    <a:pt x="5" y="0"/>
                  </a:lnTo>
                  <a:close/>
                  <a:moveTo>
                    <a:pt x="244" y="143"/>
                  </a:moveTo>
                  <a:lnTo>
                    <a:pt x="209" y="231"/>
                  </a:lnTo>
                  <a:lnTo>
                    <a:pt x="159" y="150"/>
                  </a:lnTo>
                  <a:lnTo>
                    <a:pt x="244" y="14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2" name="Freeform 262"/>
            <p:cNvSpPr>
              <a:spLocks noEditPoints="1"/>
            </p:cNvSpPr>
            <p:nvPr/>
          </p:nvSpPr>
          <p:spPr bwMode="auto">
            <a:xfrm>
              <a:off x="957" y="3053"/>
              <a:ext cx="33" cy="98"/>
            </a:xfrm>
            <a:custGeom>
              <a:avLst/>
              <a:gdLst/>
              <a:ahLst/>
              <a:cxnLst>
                <a:cxn ang="0">
                  <a:pos x="0" y="97"/>
                </a:cxn>
                <a:cxn ang="0">
                  <a:pos x="7" y="65"/>
                </a:cxn>
                <a:cxn ang="0">
                  <a:pos x="13" y="38"/>
                </a:cxn>
                <a:cxn ang="0">
                  <a:pos x="14" y="25"/>
                </a:cxn>
                <a:cxn ang="0">
                  <a:pos x="20" y="25"/>
                </a:cxn>
                <a:cxn ang="0">
                  <a:pos x="19" y="39"/>
                </a:cxn>
                <a:cxn ang="0">
                  <a:pos x="13" y="66"/>
                </a:cxn>
                <a:cxn ang="0">
                  <a:pos x="5" y="98"/>
                </a:cxn>
                <a:cxn ang="0">
                  <a:pos x="0" y="97"/>
                </a:cxn>
                <a:cxn ang="0">
                  <a:pos x="0" y="32"/>
                </a:cxn>
                <a:cxn ang="0">
                  <a:pos x="17" y="0"/>
                </a:cxn>
                <a:cxn ang="0">
                  <a:pos x="33" y="33"/>
                </a:cxn>
                <a:cxn ang="0">
                  <a:pos x="0" y="32"/>
                </a:cxn>
              </a:cxnLst>
              <a:rect l="0" t="0" r="r" b="b"/>
              <a:pathLst>
                <a:path w="33" h="98">
                  <a:moveTo>
                    <a:pt x="0" y="97"/>
                  </a:moveTo>
                  <a:lnTo>
                    <a:pt x="7" y="65"/>
                  </a:lnTo>
                  <a:lnTo>
                    <a:pt x="13" y="38"/>
                  </a:lnTo>
                  <a:lnTo>
                    <a:pt x="14" y="25"/>
                  </a:lnTo>
                  <a:lnTo>
                    <a:pt x="20" y="25"/>
                  </a:lnTo>
                  <a:lnTo>
                    <a:pt x="19" y="39"/>
                  </a:lnTo>
                  <a:lnTo>
                    <a:pt x="13" y="66"/>
                  </a:lnTo>
                  <a:lnTo>
                    <a:pt x="5" y="98"/>
                  </a:lnTo>
                  <a:lnTo>
                    <a:pt x="0" y="97"/>
                  </a:lnTo>
                  <a:close/>
                  <a:moveTo>
                    <a:pt x="0" y="32"/>
                  </a:moveTo>
                  <a:lnTo>
                    <a:pt x="17" y="0"/>
                  </a:lnTo>
                  <a:lnTo>
                    <a:pt x="33" y="33"/>
                  </a:lnTo>
                  <a:lnTo>
                    <a:pt x="0" y="3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3" name="Freeform 263"/>
            <p:cNvSpPr>
              <a:spLocks noEditPoints="1"/>
            </p:cNvSpPr>
            <p:nvPr/>
          </p:nvSpPr>
          <p:spPr bwMode="auto">
            <a:xfrm>
              <a:off x="1239" y="2769"/>
              <a:ext cx="35" cy="67"/>
            </a:xfrm>
            <a:custGeom>
              <a:avLst/>
              <a:gdLst/>
              <a:ahLst/>
              <a:cxnLst>
                <a:cxn ang="0">
                  <a:pos x="5" y="176"/>
                </a:cxn>
                <a:cxn ang="0">
                  <a:pos x="9" y="102"/>
                </a:cxn>
                <a:cxn ang="0">
                  <a:pos x="14" y="69"/>
                </a:cxn>
                <a:cxn ang="0">
                  <a:pos x="15" y="66"/>
                </a:cxn>
                <a:cxn ang="0">
                  <a:pos x="37" y="36"/>
                </a:cxn>
                <a:cxn ang="0">
                  <a:pos x="50" y="45"/>
                </a:cxn>
                <a:cxn ang="0">
                  <a:pos x="28" y="75"/>
                </a:cxn>
                <a:cxn ang="0">
                  <a:pos x="29" y="71"/>
                </a:cxn>
                <a:cxn ang="0">
                  <a:pos x="25" y="103"/>
                </a:cxn>
                <a:cxn ang="0">
                  <a:pos x="21" y="177"/>
                </a:cxn>
                <a:cxn ang="0">
                  <a:pos x="5" y="176"/>
                </a:cxn>
                <a:cxn ang="0">
                  <a:pos x="0" y="20"/>
                </a:cxn>
                <a:cxn ang="0">
                  <a:pos x="93" y="0"/>
                </a:cxn>
                <a:cxn ang="0">
                  <a:pos x="53" y="87"/>
                </a:cxn>
                <a:cxn ang="0">
                  <a:pos x="0" y="20"/>
                </a:cxn>
              </a:cxnLst>
              <a:rect l="0" t="0" r="r" b="b"/>
              <a:pathLst>
                <a:path w="93" h="177">
                  <a:moveTo>
                    <a:pt x="5" y="176"/>
                  </a:moveTo>
                  <a:lnTo>
                    <a:pt x="9" y="102"/>
                  </a:lnTo>
                  <a:lnTo>
                    <a:pt x="14" y="69"/>
                  </a:lnTo>
                  <a:cubicBezTo>
                    <a:pt x="14" y="68"/>
                    <a:pt x="14" y="67"/>
                    <a:pt x="15" y="66"/>
                  </a:cubicBezTo>
                  <a:lnTo>
                    <a:pt x="37" y="36"/>
                  </a:lnTo>
                  <a:lnTo>
                    <a:pt x="50" y="45"/>
                  </a:lnTo>
                  <a:lnTo>
                    <a:pt x="28" y="75"/>
                  </a:lnTo>
                  <a:lnTo>
                    <a:pt x="29" y="71"/>
                  </a:lnTo>
                  <a:lnTo>
                    <a:pt x="25" y="103"/>
                  </a:lnTo>
                  <a:lnTo>
                    <a:pt x="21" y="177"/>
                  </a:lnTo>
                  <a:lnTo>
                    <a:pt x="5" y="176"/>
                  </a:lnTo>
                  <a:close/>
                  <a:moveTo>
                    <a:pt x="0" y="20"/>
                  </a:moveTo>
                  <a:lnTo>
                    <a:pt x="93" y="0"/>
                  </a:lnTo>
                  <a:lnTo>
                    <a:pt x="53" y="87"/>
                  </a:lnTo>
                  <a:lnTo>
                    <a:pt x="0" y="2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4" name="Freeform 264"/>
            <p:cNvSpPr>
              <a:spLocks noEditPoints="1"/>
            </p:cNvSpPr>
            <p:nvPr/>
          </p:nvSpPr>
          <p:spPr bwMode="auto">
            <a:xfrm>
              <a:off x="1129" y="2709"/>
              <a:ext cx="100" cy="104"/>
            </a:xfrm>
            <a:custGeom>
              <a:avLst/>
              <a:gdLst/>
              <a:ahLst/>
              <a:cxnLst>
                <a:cxn ang="0">
                  <a:pos x="249" y="276"/>
                </a:cxn>
                <a:cxn ang="0">
                  <a:pos x="220" y="219"/>
                </a:cxn>
                <a:cxn ang="0">
                  <a:pos x="190" y="166"/>
                </a:cxn>
                <a:cxn ang="0">
                  <a:pos x="160" y="119"/>
                </a:cxn>
                <a:cxn ang="0">
                  <a:pos x="128" y="82"/>
                </a:cxn>
                <a:cxn ang="0">
                  <a:pos x="129" y="83"/>
                </a:cxn>
                <a:cxn ang="0">
                  <a:pos x="97" y="57"/>
                </a:cxn>
                <a:cxn ang="0">
                  <a:pos x="100" y="58"/>
                </a:cxn>
                <a:cxn ang="0">
                  <a:pos x="59" y="42"/>
                </a:cxn>
                <a:cxn ang="0">
                  <a:pos x="65" y="27"/>
                </a:cxn>
                <a:cxn ang="0">
                  <a:pos x="105" y="43"/>
                </a:cxn>
                <a:cxn ang="0">
                  <a:pos x="108" y="44"/>
                </a:cxn>
                <a:cxn ang="0">
                  <a:pos x="140" y="70"/>
                </a:cxn>
                <a:cxn ang="0">
                  <a:pos x="141" y="71"/>
                </a:cxn>
                <a:cxn ang="0">
                  <a:pos x="173" y="110"/>
                </a:cxn>
                <a:cxn ang="0">
                  <a:pos x="204" y="159"/>
                </a:cxn>
                <a:cxn ang="0">
                  <a:pos x="235" y="212"/>
                </a:cxn>
                <a:cxn ang="0">
                  <a:pos x="264" y="269"/>
                </a:cxn>
                <a:cxn ang="0">
                  <a:pos x="249" y="276"/>
                </a:cxn>
                <a:cxn ang="0">
                  <a:pos x="70" y="82"/>
                </a:cxn>
                <a:cxn ang="0">
                  <a:pos x="0" y="16"/>
                </a:cxn>
                <a:cxn ang="0">
                  <a:pos x="94" y="0"/>
                </a:cxn>
                <a:cxn ang="0">
                  <a:pos x="70" y="82"/>
                </a:cxn>
              </a:cxnLst>
              <a:rect l="0" t="0" r="r" b="b"/>
              <a:pathLst>
                <a:path w="264" h="276">
                  <a:moveTo>
                    <a:pt x="249" y="276"/>
                  </a:moveTo>
                  <a:lnTo>
                    <a:pt x="220" y="219"/>
                  </a:lnTo>
                  <a:lnTo>
                    <a:pt x="190" y="166"/>
                  </a:lnTo>
                  <a:lnTo>
                    <a:pt x="160" y="119"/>
                  </a:lnTo>
                  <a:lnTo>
                    <a:pt x="128" y="82"/>
                  </a:lnTo>
                  <a:lnTo>
                    <a:pt x="129" y="83"/>
                  </a:lnTo>
                  <a:lnTo>
                    <a:pt x="97" y="57"/>
                  </a:lnTo>
                  <a:lnTo>
                    <a:pt x="100" y="58"/>
                  </a:lnTo>
                  <a:lnTo>
                    <a:pt x="59" y="42"/>
                  </a:lnTo>
                  <a:lnTo>
                    <a:pt x="65" y="27"/>
                  </a:lnTo>
                  <a:lnTo>
                    <a:pt x="105" y="43"/>
                  </a:lnTo>
                  <a:cubicBezTo>
                    <a:pt x="106" y="43"/>
                    <a:pt x="107" y="44"/>
                    <a:pt x="108" y="44"/>
                  </a:cubicBezTo>
                  <a:lnTo>
                    <a:pt x="140" y="70"/>
                  </a:lnTo>
                  <a:cubicBezTo>
                    <a:pt x="140" y="71"/>
                    <a:pt x="140" y="71"/>
                    <a:pt x="141" y="71"/>
                  </a:cubicBezTo>
                  <a:lnTo>
                    <a:pt x="173" y="110"/>
                  </a:lnTo>
                  <a:lnTo>
                    <a:pt x="204" y="159"/>
                  </a:lnTo>
                  <a:lnTo>
                    <a:pt x="235" y="212"/>
                  </a:lnTo>
                  <a:lnTo>
                    <a:pt x="264" y="269"/>
                  </a:lnTo>
                  <a:lnTo>
                    <a:pt x="249" y="276"/>
                  </a:lnTo>
                  <a:close/>
                  <a:moveTo>
                    <a:pt x="70" y="82"/>
                  </a:moveTo>
                  <a:lnTo>
                    <a:pt x="0" y="16"/>
                  </a:lnTo>
                  <a:lnTo>
                    <a:pt x="94" y="0"/>
                  </a:lnTo>
                  <a:lnTo>
                    <a:pt x="70" y="8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5" name="Freeform 265"/>
            <p:cNvSpPr>
              <a:spLocks noEditPoints="1"/>
            </p:cNvSpPr>
            <p:nvPr/>
          </p:nvSpPr>
          <p:spPr bwMode="auto">
            <a:xfrm>
              <a:off x="1212" y="3059"/>
              <a:ext cx="49" cy="99"/>
            </a:xfrm>
            <a:custGeom>
              <a:avLst/>
              <a:gdLst/>
              <a:ahLst/>
              <a:cxnLst>
                <a:cxn ang="0">
                  <a:pos x="0" y="251"/>
                </a:cxn>
                <a:cxn ang="0">
                  <a:pos x="56" y="190"/>
                </a:cxn>
                <a:cxn ang="0">
                  <a:pos x="55" y="191"/>
                </a:cxn>
                <a:cxn ang="0">
                  <a:pos x="75" y="160"/>
                </a:cxn>
                <a:cxn ang="0">
                  <a:pos x="74" y="162"/>
                </a:cxn>
                <a:cxn ang="0">
                  <a:pos x="86" y="130"/>
                </a:cxn>
                <a:cxn ang="0">
                  <a:pos x="85" y="132"/>
                </a:cxn>
                <a:cxn ang="0">
                  <a:pos x="86" y="101"/>
                </a:cxn>
                <a:cxn ang="0">
                  <a:pos x="87" y="104"/>
                </a:cxn>
                <a:cxn ang="0">
                  <a:pos x="74" y="63"/>
                </a:cxn>
                <a:cxn ang="0">
                  <a:pos x="89" y="58"/>
                </a:cxn>
                <a:cxn ang="0">
                  <a:pos x="102" y="99"/>
                </a:cxn>
                <a:cxn ang="0">
                  <a:pos x="102" y="102"/>
                </a:cxn>
                <a:cxn ang="0">
                  <a:pos x="101" y="133"/>
                </a:cxn>
                <a:cxn ang="0">
                  <a:pos x="101" y="135"/>
                </a:cxn>
                <a:cxn ang="0">
                  <a:pos x="89" y="167"/>
                </a:cxn>
                <a:cxn ang="0">
                  <a:pos x="88" y="169"/>
                </a:cxn>
                <a:cxn ang="0">
                  <a:pos x="68" y="200"/>
                </a:cxn>
                <a:cxn ang="0">
                  <a:pos x="67" y="201"/>
                </a:cxn>
                <a:cxn ang="0">
                  <a:pos x="11" y="262"/>
                </a:cxn>
                <a:cxn ang="0">
                  <a:pos x="0" y="251"/>
                </a:cxn>
                <a:cxn ang="0">
                  <a:pos x="49" y="95"/>
                </a:cxn>
                <a:cxn ang="0">
                  <a:pos x="59" y="0"/>
                </a:cxn>
                <a:cxn ang="0">
                  <a:pos x="129" y="66"/>
                </a:cxn>
                <a:cxn ang="0">
                  <a:pos x="49" y="95"/>
                </a:cxn>
              </a:cxnLst>
              <a:rect l="0" t="0" r="r" b="b"/>
              <a:pathLst>
                <a:path w="129" h="262">
                  <a:moveTo>
                    <a:pt x="0" y="251"/>
                  </a:moveTo>
                  <a:lnTo>
                    <a:pt x="56" y="190"/>
                  </a:lnTo>
                  <a:lnTo>
                    <a:pt x="55" y="191"/>
                  </a:lnTo>
                  <a:lnTo>
                    <a:pt x="75" y="160"/>
                  </a:lnTo>
                  <a:lnTo>
                    <a:pt x="74" y="162"/>
                  </a:lnTo>
                  <a:lnTo>
                    <a:pt x="86" y="130"/>
                  </a:lnTo>
                  <a:lnTo>
                    <a:pt x="85" y="132"/>
                  </a:lnTo>
                  <a:lnTo>
                    <a:pt x="86" y="101"/>
                  </a:lnTo>
                  <a:lnTo>
                    <a:pt x="87" y="104"/>
                  </a:lnTo>
                  <a:lnTo>
                    <a:pt x="74" y="63"/>
                  </a:lnTo>
                  <a:lnTo>
                    <a:pt x="89" y="58"/>
                  </a:lnTo>
                  <a:lnTo>
                    <a:pt x="102" y="99"/>
                  </a:lnTo>
                  <a:cubicBezTo>
                    <a:pt x="102" y="100"/>
                    <a:pt x="102" y="101"/>
                    <a:pt x="102" y="102"/>
                  </a:cubicBezTo>
                  <a:lnTo>
                    <a:pt x="101" y="133"/>
                  </a:lnTo>
                  <a:cubicBezTo>
                    <a:pt x="101" y="134"/>
                    <a:pt x="101" y="134"/>
                    <a:pt x="101" y="135"/>
                  </a:cubicBezTo>
                  <a:lnTo>
                    <a:pt x="89" y="167"/>
                  </a:lnTo>
                  <a:cubicBezTo>
                    <a:pt x="89" y="168"/>
                    <a:pt x="89" y="168"/>
                    <a:pt x="88" y="169"/>
                  </a:cubicBezTo>
                  <a:lnTo>
                    <a:pt x="68" y="200"/>
                  </a:lnTo>
                  <a:cubicBezTo>
                    <a:pt x="68" y="200"/>
                    <a:pt x="68" y="201"/>
                    <a:pt x="67" y="201"/>
                  </a:cubicBezTo>
                  <a:lnTo>
                    <a:pt x="11" y="262"/>
                  </a:lnTo>
                  <a:lnTo>
                    <a:pt x="0" y="251"/>
                  </a:lnTo>
                  <a:close/>
                  <a:moveTo>
                    <a:pt x="49" y="95"/>
                  </a:moveTo>
                  <a:lnTo>
                    <a:pt x="59" y="0"/>
                  </a:lnTo>
                  <a:lnTo>
                    <a:pt x="129" y="66"/>
                  </a:lnTo>
                  <a:lnTo>
                    <a:pt x="49" y="95"/>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67" name="Freeform 267"/>
          <p:cNvSpPr>
            <a:spLocks noEditPoints="1"/>
          </p:cNvSpPr>
          <p:nvPr/>
        </p:nvSpPr>
        <p:spPr bwMode="auto">
          <a:xfrm>
            <a:off x="5251450" y="4360863"/>
            <a:ext cx="744537" cy="241300"/>
          </a:xfrm>
          <a:custGeom>
            <a:avLst/>
            <a:gdLst/>
            <a:ahLst/>
            <a:cxnLst>
              <a:cxn ang="0">
                <a:pos x="0" y="38"/>
              </a:cxn>
              <a:cxn ang="0">
                <a:pos x="355" y="38"/>
              </a:cxn>
              <a:cxn ang="0">
                <a:pos x="355" y="114"/>
              </a:cxn>
              <a:cxn ang="0">
                <a:pos x="0" y="114"/>
              </a:cxn>
              <a:cxn ang="0">
                <a:pos x="0" y="38"/>
              </a:cxn>
              <a:cxn ang="0">
                <a:pos x="316" y="0"/>
              </a:cxn>
              <a:cxn ang="0">
                <a:pos x="469" y="76"/>
              </a:cxn>
              <a:cxn ang="0">
                <a:pos x="316" y="152"/>
              </a:cxn>
              <a:cxn ang="0">
                <a:pos x="316" y="0"/>
              </a:cxn>
            </a:cxnLst>
            <a:rect l="0" t="0" r="r" b="b"/>
            <a:pathLst>
              <a:path w="469" h="152">
                <a:moveTo>
                  <a:pt x="0" y="38"/>
                </a:moveTo>
                <a:lnTo>
                  <a:pt x="355" y="38"/>
                </a:lnTo>
                <a:lnTo>
                  <a:pt x="355" y="114"/>
                </a:lnTo>
                <a:lnTo>
                  <a:pt x="0" y="114"/>
                </a:lnTo>
                <a:lnTo>
                  <a:pt x="0" y="38"/>
                </a:lnTo>
                <a:close/>
                <a:moveTo>
                  <a:pt x="316" y="0"/>
                </a:moveTo>
                <a:lnTo>
                  <a:pt x="469" y="76"/>
                </a:lnTo>
                <a:lnTo>
                  <a:pt x="316" y="152"/>
                </a:lnTo>
                <a:lnTo>
                  <a:pt x="316"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8" name="Freeform 268"/>
          <p:cNvSpPr>
            <a:spLocks noEditPoints="1"/>
          </p:cNvSpPr>
          <p:nvPr/>
        </p:nvSpPr>
        <p:spPr bwMode="auto">
          <a:xfrm>
            <a:off x="5251450" y="5405438"/>
            <a:ext cx="868362" cy="403225"/>
          </a:xfrm>
          <a:custGeom>
            <a:avLst/>
            <a:gdLst/>
            <a:ahLst/>
            <a:cxnLst>
              <a:cxn ang="0">
                <a:pos x="0" y="0"/>
              </a:cxn>
              <a:cxn ang="0">
                <a:pos x="790" y="0"/>
              </a:cxn>
              <a:cxn ang="0">
                <a:pos x="854" y="64"/>
              </a:cxn>
              <a:cxn ang="0">
                <a:pos x="854" y="235"/>
              </a:cxn>
              <a:cxn ang="0">
                <a:pos x="726" y="235"/>
              </a:cxn>
              <a:cxn ang="0">
                <a:pos x="726" y="64"/>
              </a:cxn>
              <a:cxn ang="0">
                <a:pos x="790" y="128"/>
              </a:cxn>
              <a:cxn ang="0">
                <a:pos x="0" y="128"/>
              </a:cxn>
              <a:cxn ang="0">
                <a:pos x="0" y="0"/>
              </a:cxn>
              <a:cxn ang="0">
                <a:pos x="918" y="171"/>
              </a:cxn>
              <a:cxn ang="0">
                <a:pos x="790" y="427"/>
              </a:cxn>
              <a:cxn ang="0">
                <a:pos x="662" y="171"/>
              </a:cxn>
              <a:cxn ang="0">
                <a:pos x="918" y="171"/>
              </a:cxn>
            </a:cxnLst>
            <a:rect l="0" t="0" r="r" b="b"/>
            <a:pathLst>
              <a:path w="918" h="427">
                <a:moveTo>
                  <a:pt x="0" y="0"/>
                </a:moveTo>
                <a:lnTo>
                  <a:pt x="790" y="0"/>
                </a:lnTo>
                <a:cubicBezTo>
                  <a:pt x="825" y="0"/>
                  <a:pt x="854" y="29"/>
                  <a:pt x="854" y="64"/>
                </a:cubicBezTo>
                <a:lnTo>
                  <a:pt x="854" y="235"/>
                </a:lnTo>
                <a:lnTo>
                  <a:pt x="726" y="235"/>
                </a:lnTo>
                <a:lnTo>
                  <a:pt x="726" y="64"/>
                </a:lnTo>
                <a:lnTo>
                  <a:pt x="790" y="128"/>
                </a:lnTo>
                <a:lnTo>
                  <a:pt x="0" y="128"/>
                </a:lnTo>
                <a:lnTo>
                  <a:pt x="0" y="0"/>
                </a:lnTo>
                <a:close/>
                <a:moveTo>
                  <a:pt x="918" y="171"/>
                </a:moveTo>
                <a:lnTo>
                  <a:pt x="790" y="427"/>
                </a:lnTo>
                <a:lnTo>
                  <a:pt x="662" y="171"/>
                </a:lnTo>
                <a:lnTo>
                  <a:pt x="918" y="17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9" name="Freeform 269"/>
          <p:cNvSpPr>
            <a:spLocks noEditPoints="1"/>
          </p:cNvSpPr>
          <p:nvPr/>
        </p:nvSpPr>
        <p:spPr bwMode="auto">
          <a:xfrm>
            <a:off x="5251450" y="4935538"/>
            <a:ext cx="868362" cy="868362"/>
          </a:xfrm>
          <a:custGeom>
            <a:avLst/>
            <a:gdLst/>
            <a:ahLst/>
            <a:cxnLst>
              <a:cxn ang="0">
                <a:pos x="0" y="0"/>
              </a:cxn>
              <a:cxn ang="0">
                <a:pos x="790" y="0"/>
              </a:cxn>
              <a:cxn ang="0">
                <a:pos x="854" y="64"/>
              </a:cxn>
              <a:cxn ang="0">
                <a:pos x="854" y="726"/>
              </a:cxn>
              <a:cxn ang="0">
                <a:pos x="726" y="726"/>
              </a:cxn>
              <a:cxn ang="0">
                <a:pos x="726" y="64"/>
              </a:cxn>
              <a:cxn ang="0">
                <a:pos x="790" y="128"/>
              </a:cxn>
              <a:cxn ang="0">
                <a:pos x="0" y="128"/>
              </a:cxn>
              <a:cxn ang="0">
                <a:pos x="0" y="0"/>
              </a:cxn>
              <a:cxn ang="0">
                <a:pos x="918" y="662"/>
              </a:cxn>
              <a:cxn ang="0">
                <a:pos x="790" y="918"/>
              </a:cxn>
              <a:cxn ang="0">
                <a:pos x="662" y="662"/>
              </a:cxn>
              <a:cxn ang="0">
                <a:pos x="918" y="662"/>
              </a:cxn>
            </a:cxnLst>
            <a:rect l="0" t="0" r="r" b="b"/>
            <a:pathLst>
              <a:path w="918" h="918">
                <a:moveTo>
                  <a:pt x="0" y="0"/>
                </a:moveTo>
                <a:lnTo>
                  <a:pt x="790" y="0"/>
                </a:lnTo>
                <a:cubicBezTo>
                  <a:pt x="825" y="0"/>
                  <a:pt x="854" y="29"/>
                  <a:pt x="854" y="64"/>
                </a:cubicBezTo>
                <a:lnTo>
                  <a:pt x="854" y="726"/>
                </a:lnTo>
                <a:lnTo>
                  <a:pt x="726" y="726"/>
                </a:lnTo>
                <a:lnTo>
                  <a:pt x="726" y="64"/>
                </a:lnTo>
                <a:lnTo>
                  <a:pt x="790" y="128"/>
                </a:lnTo>
                <a:lnTo>
                  <a:pt x="0" y="128"/>
                </a:lnTo>
                <a:lnTo>
                  <a:pt x="0" y="0"/>
                </a:lnTo>
                <a:close/>
                <a:moveTo>
                  <a:pt x="918" y="662"/>
                </a:moveTo>
                <a:lnTo>
                  <a:pt x="790" y="918"/>
                </a:lnTo>
                <a:lnTo>
                  <a:pt x="662" y="662"/>
                </a:lnTo>
                <a:lnTo>
                  <a:pt x="918" y="66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0" name="Freeform 270"/>
          <p:cNvSpPr>
            <a:spLocks noEditPoints="1"/>
          </p:cNvSpPr>
          <p:nvPr/>
        </p:nvSpPr>
        <p:spPr bwMode="auto">
          <a:xfrm>
            <a:off x="2300288" y="4935538"/>
            <a:ext cx="919162" cy="1263650"/>
          </a:xfrm>
          <a:custGeom>
            <a:avLst/>
            <a:gdLst/>
            <a:ahLst/>
            <a:cxnLst>
              <a:cxn ang="0">
                <a:pos x="971" y="128"/>
              </a:cxn>
              <a:cxn ang="0">
                <a:pos x="486" y="128"/>
              </a:cxn>
              <a:cxn ang="0">
                <a:pos x="550" y="64"/>
              </a:cxn>
              <a:cxn ang="0">
                <a:pos x="550" y="1208"/>
              </a:cxn>
              <a:cxn ang="0">
                <a:pos x="486" y="1272"/>
              </a:cxn>
              <a:cxn ang="0">
                <a:pos x="192" y="1272"/>
              </a:cxn>
              <a:cxn ang="0">
                <a:pos x="192" y="1144"/>
              </a:cxn>
              <a:cxn ang="0">
                <a:pos x="486" y="1144"/>
              </a:cxn>
              <a:cxn ang="0">
                <a:pos x="422" y="1208"/>
              </a:cxn>
              <a:cxn ang="0">
                <a:pos x="422" y="64"/>
              </a:cxn>
              <a:cxn ang="0">
                <a:pos x="486" y="0"/>
              </a:cxn>
              <a:cxn ang="0">
                <a:pos x="971" y="0"/>
              </a:cxn>
              <a:cxn ang="0">
                <a:pos x="971" y="128"/>
              </a:cxn>
              <a:cxn ang="0">
                <a:pos x="256" y="1336"/>
              </a:cxn>
              <a:cxn ang="0">
                <a:pos x="0" y="1208"/>
              </a:cxn>
              <a:cxn ang="0">
                <a:pos x="256" y="1080"/>
              </a:cxn>
              <a:cxn ang="0">
                <a:pos x="256" y="1336"/>
              </a:cxn>
            </a:cxnLst>
            <a:rect l="0" t="0" r="r" b="b"/>
            <a:pathLst>
              <a:path w="971" h="1336">
                <a:moveTo>
                  <a:pt x="971" y="128"/>
                </a:moveTo>
                <a:lnTo>
                  <a:pt x="486" y="128"/>
                </a:lnTo>
                <a:lnTo>
                  <a:pt x="550" y="64"/>
                </a:lnTo>
                <a:lnTo>
                  <a:pt x="550" y="1208"/>
                </a:lnTo>
                <a:cubicBezTo>
                  <a:pt x="550" y="1244"/>
                  <a:pt x="521" y="1272"/>
                  <a:pt x="486" y="1272"/>
                </a:cubicBezTo>
                <a:lnTo>
                  <a:pt x="192" y="1272"/>
                </a:lnTo>
                <a:lnTo>
                  <a:pt x="192" y="1144"/>
                </a:lnTo>
                <a:lnTo>
                  <a:pt x="486" y="1144"/>
                </a:lnTo>
                <a:lnTo>
                  <a:pt x="422" y="1208"/>
                </a:lnTo>
                <a:lnTo>
                  <a:pt x="422" y="64"/>
                </a:lnTo>
                <a:cubicBezTo>
                  <a:pt x="422" y="29"/>
                  <a:pt x="450" y="0"/>
                  <a:pt x="486" y="0"/>
                </a:cubicBezTo>
                <a:lnTo>
                  <a:pt x="971" y="0"/>
                </a:lnTo>
                <a:lnTo>
                  <a:pt x="971" y="128"/>
                </a:lnTo>
                <a:close/>
                <a:moveTo>
                  <a:pt x="256" y="1336"/>
                </a:moveTo>
                <a:lnTo>
                  <a:pt x="0" y="1208"/>
                </a:lnTo>
                <a:lnTo>
                  <a:pt x="256" y="1080"/>
                </a:lnTo>
                <a:lnTo>
                  <a:pt x="256" y="133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1" name="Freeform 271"/>
          <p:cNvSpPr>
            <a:spLocks noEditPoints="1"/>
          </p:cNvSpPr>
          <p:nvPr/>
        </p:nvSpPr>
        <p:spPr bwMode="auto">
          <a:xfrm>
            <a:off x="2300288" y="5405438"/>
            <a:ext cx="919162" cy="800100"/>
          </a:xfrm>
          <a:custGeom>
            <a:avLst/>
            <a:gdLst/>
            <a:ahLst/>
            <a:cxnLst>
              <a:cxn ang="0">
                <a:pos x="971" y="128"/>
              </a:cxn>
              <a:cxn ang="0">
                <a:pos x="486" y="128"/>
              </a:cxn>
              <a:cxn ang="0">
                <a:pos x="550" y="64"/>
              </a:cxn>
              <a:cxn ang="0">
                <a:pos x="550" y="718"/>
              </a:cxn>
              <a:cxn ang="0">
                <a:pos x="486" y="782"/>
              </a:cxn>
              <a:cxn ang="0">
                <a:pos x="192" y="782"/>
              </a:cxn>
              <a:cxn ang="0">
                <a:pos x="192" y="654"/>
              </a:cxn>
              <a:cxn ang="0">
                <a:pos x="486" y="654"/>
              </a:cxn>
              <a:cxn ang="0">
                <a:pos x="422" y="718"/>
              </a:cxn>
              <a:cxn ang="0">
                <a:pos x="422" y="64"/>
              </a:cxn>
              <a:cxn ang="0">
                <a:pos x="486" y="0"/>
              </a:cxn>
              <a:cxn ang="0">
                <a:pos x="971" y="0"/>
              </a:cxn>
              <a:cxn ang="0">
                <a:pos x="971" y="128"/>
              </a:cxn>
              <a:cxn ang="0">
                <a:pos x="256" y="846"/>
              </a:cxn>
              <a:cxn ang="0">
                <a:pos x="0" y="718"/>
              </a:cxn>
              <a:cxn ang="0">
                <a:pos x="256" y="590"/>
              </a:cxn>
              <a:cxn ang="0">
                <a:pos x="256" y="846"/>
              </a:cxn>
            </a:cxnLst>
            <a:rect l="0" t="0" r="r" b="b"/>
            <a:pathLst>
              <a:path w="971" h="846">
                <a:moveTo>
                  <a:pt x="971" y="128"/>
                </a:moveTo>
                <a:lnTo>
                  <a:pt x="486" y="128"/>
                </a:lnTo>
                <a:lnTo>
                  <a:pt x="550" y="64"/>
                </a:lnTo>
                <a:lnTo>
                  <a:pt x="550" y="718"/>
                </a:lnTo>
                <a:cubicBezTo>
                  <a:pt x="550" y="753"/>
                  <a:pt x="521" y="782"/>
                  <a:pt x="486" y="782"/>
                </a:cubicBezTo>
                <a:lnTo>
                  <a:pt x="192" y="782"/>
                </a:lnTo>
                <a:lnTo>
                  <a:pt x="192" y="654"/>
                </a:lnTo>
                <a:lnTo>
                  <a:pt x="486" y="654"/>
                </a:lnTo>
                <a:lnTo>
                  <a:pt x="422" y="718"/>
                </a:lnTo>
                <a:lnTo>
                  <a:pt x="422" y="64"/>
                </a:lnTo>
                <a:cubicBezTo>
                  <a:pt x="422" y="29"/>
                  <a:pt x="450" y="0"/>
                  <a:pt x="486" y="0"/>
                </a:cubicBezTo>
                <a:lnTo>
                  <a:pt x="971" y="0"/>
                </a:lnTo>
                <a:lnTo>
                  <a:pt x="971" y="128"/>
                </a:lnTo>
                <a:close/>
                <a:moveTo>
                  <a:pt x="256" y="846"/>
                </a:moveTo>
                <a:lnTo>
                  <a:pt x="0" y="718"/>
                </a:lnTo>
                <a:lnTo>
                  <a:pt x="256" y="590"/>
                </a:lnTo>
                <a:lnTo>
                  <a:pt x="256" y="84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4"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1" name="Rectangle 311"/>
          <p:cNvSpPr>
            <a:spLocks noChangeArrowheads="1"/>
          </p:cNvSpPr>
          <p:nvPr/>
        </p:nvSpPr>
        <p:spPr bwMode="auto">
          <a:xfrm>
            <a:off x="5683250" y="1025525"/>
            <a:ext cx="23002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130 new metabolic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3" name="Freeform 313"/>
          <p:cNvSpPr>
            <a:spLocks/>
          </p:cNvSpPr>
          <p:nvPr/>
        </p:nvSpPr>
        <p:spPr bwMode="auto">
          <a:xfrm>
            <a:off x="3216275" y="4806950"/>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4" name="Freeform 314"/>
          <p:cNvSpPr>
            <a:spLocks noEditPoints="1"/>
          </p:cNvSpPr>
          <p:nvPr/>
        </p:nvSpPr>
        <p:spPr bwMode="auto">
          <a:xfrm>
            <a:off x="3194050" y="4784725"/>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5" name="Rectangle 315"/>
          <p:cNvSpPr>
            <a:spLocks noChangeArrowheads="1"/>
          </p:cNvSpPr>
          <p:nvPr/>
        </p:nvSpPr>
        <p:spPr bwMode="auto">
          <a:xfrm>
            <a:off x="3476625" y="4879975"/>
            <a:ext cx="10588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Model opt: </a:t>
            </a:r>
            <a:endParaRPr kumimoji="0" lang="en-US" sz="1800" b="0" i="0" u="none" strike="noStrike" cap="none" normalizeH="0" baseline="0" smtClean="0">
              <a:ln>
                <a:noFill/>
              </a:ln>
              <a:solidFill>
                <a:schemeClr val="tx1"/>
              </a:solidFill>
              <a:effectLst/>
              <a:latin typeface="Arial" pitchFamily="34" charset="0"/>
            </a:endParaRPr>
          </a:p>
        </p:txBody>
      </p:sp>
      <p:sp>
        <p:nvSpPr>
          <p:cNvPr id="409916" name="Rectangle 316"/>
          <p:cNvSpPr>
            <a:spLocks noChangeArrowheads="1"/>
          </p:cNvSpPr>
          <p:nvPr/>
        </p:nvSpPr>
        <p:spPr bwMode="auto">
          <a:xfrm>
            <a:off x="4445000" y="4879975"/>
            <a:ext cx="665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GapFill</a:t>
            </a:r>
            <a:endParaRPr kumimoji="0" lang="en-US" sz="1800" b="0" i="0" u="none" strike="noStrike" cap="none" normalizeH="0" baseline="0" smtClean="0">
              <a:ln>
                <a:noFill/>
              </a:ln>
              <a:solidFill>
                <a:schemeClr val="tx1"/>
              </a:solidFill>
              <a:effectLst/>
              <a:latin typeface="Arial" pitchFamily="34" charset="0"/>
            </a:endParaRPr>
          </a:p>
        </p:txBody>
      </p:sp>
      <p:sp>
        <p:nvSpPr>
          <p:cNvPr id="409917" name="Freeform 317"/>
          <p:cNvSpPr>
            <a:spLocks/>
          </p:cNvSpPr>
          <p:nvPr/>
        </p:nvSpPr>
        <p:spPr bwMode="auto">
          <a:xfrm>
            <a:off x="3216275" y="5276850"/>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8" name="Freeform 318"/>
          <p:cNvSpPr>
            <a:spLocks noEditPoints="1"/>
          </p:cNvSpPr>
          <p:nvPr/>
        </p:nvSpPr>
        <p:spPr bwMode="auto">
          <a:xfrm>
            <a:off x="3194050" y="5253038"/>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9" name="Rectangle 319"/>
          <p:cNvSpPr>
            <a:spLocks noChangeArrowheads="1"/>
          </p:cNvSpPr>
          <p:nvPr/>
        </p:nvSpPr>
        <p:spPr bwMode="auto">
          <a:xfrm>
            <a:off x="3430588" y="5345113"/>
            <a:ext cx="10588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Model opt: </a:t>
            </a:r>
            <a:endParaRPr kumimoji="0" lang="en-US" sz="1800" b="0" i="0" u="none" strike="noStrike" cap="none" normalizeH="0" baseline="0" smtClean="0">
              <a:ln>
                <a:noFill/>
              </a:ln>
              <a:solidFill>
                <a:schemeClr val="tx1"/>
              </a:solidFill>
              <a:effectLst/>
              <a:latin typeface="Arial" pitchFamily="34" charset="0"/>
            </a:endParaRPr>
          </a:p>
        </p:txBody>
      </p:sp>
      <p:sp>
        <p:nvSpPr>
          <p:cNvPr id="409920" name="Rectangle 320"/>
          <p:cNvSpPr>
            <a:spLocks noChangeArrowheads="1"/>
          </p:cNvSpPr>
          <p:nvPr/>
        </p:nvSpPr>
        <p:spPr bwMode="auto">
          <a:xfrm>
            <a:off x="4398963" y="5345113"/>
            <a:ext cx="7556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GapGen</a:t>
            </a:r>
            <a:endParaRPr kumimoji="0" lang="en-US" sz="1800" b="0" i="0" u="none" strike="noStrike" cap="none" normalizeH="0" baseline="0" smtClean="0">
              <a:ln>
                <a:noFill/>
              </a:ln>
              <a:solidFill>
                <a:schemeClr val="tx1"/>
              </a:solidFill>
              <a:effectLst/>
              <a:latin typeface="Arial" pitchFamily="34" charset="0"/>
            </a:endParaRPr>
          </a:p>
        </p:txBody>
      </p:sp>
      <p:sp>
        <p:nvSpPr>
          <p:cNvPr id="409925" name="Freeform 325"/>
          <p:cNvSpPr>
            <a:spLocks/>
          </p:cNvSpPr>
          <p:nvPr/>
        </p:nvSpPr>
        <p:spPr bwMode="auto">
          <a:xfrm>
            <a:off x="3216275" y="4246563"/>
            <a:ext cx="2043112" cy="484187"/>
          </a:xfrm>
          <a:custGeom>
            <a:avLst/>
            <a:gdLst/>
            <a:ahLst/>
            <a:cxnLst>
              <a:cxn ang="0">
                <a:pos x="0" y="86"/>
              </a:cxn>
              <a:cxn ang="0">
                <a:pos x="86" y="0"/>
              </a:cxn>
              <a:cxn ang="0">
                <a:pos x="86" y="0"/>
              </a:cxn>
              <a:cxn ang="0">
                <a:pos x="86" y="0"/>
              </a:cxn>
              <a:cxn ang="0">
                <a:pos x="2075" y="0"/>
              </a:cxn>
              <a:cxn ang="0">
                <a:pos x="2075" y="0"/>
              </a:cxn>
              <a:cxn ang="0">
                <a:pos x="2160" y="86"/>
              </a:cxn>
              <a:cxn ang="0">
                <a:pos x="2160" y="86"/>
              </a:cxn>
              <a:cxn ang="0">
                <a:pos x="2160" y="86"/>
              </a:cxn>
              <a:cxn ang="0">
                <a:pos x="2160" y="427"/>
              </a:cxn>
              <a:cxn ang="0">
                <a:pos x="2160" y="427"/>
              </a:cxn>
              <a:cxn ang="0">
                <a:pos x="2075" y="512"/>
              </a:cxn>
              <a:cxn ang="0">
                <a:pos x="2075" y="512"/>
              </a:cxn>
              <a:cxn ang="0">
                <a:pos x="2075" y="512"/>
              </a:cxn>
              <a:cxn ang="0">
                <a:pos x="86" y="512"/>
              </a:cxn>
              <a:cxn ang="0">
                <a:pos x="86" y="512"/>
              </a:cxn>
              <a:cxn ang="0">
                <a:pos x="0" y="427"/>
              </a:cxn>
              <a:cxn ang="0">
                <a:pos x="0" y="427"/>
              </a:cxn>
              <a:cxn ang="0">
                <a:pos x="0" y="86"/>
              </a:cxn>
            </a:cxnLst>
            <a:rect l="0" t="0" r="r" b="b"/>
            <a:pathLst>
              <a:path w="2160" h="512">
                <a:moveTo>
                  <a:pt x="0" y="86"/>
                </a:moveTo>
                <a:cubicBezTo>
                  <a:pt x="0" y="39"/>
                  <a:pt x="39" y="0"/>
                  <a:pt x="86" y="0"/>
                </a:cubicBezTo>
                <a:cubicBezTo>
                  <a:pt x="86" y="0"/>
                  <a:pt x="86" y="0"/>
                  <a:pt x="86" y="0"/>
                </a:cubicBezTo>
                <a:lnTo>
                  <a:pt x="86" y="0"/>
                </a:lnTo>
                <a:lnTo>
                  <a:pt x="2075" y="0"/>
                </a:lnTo>
                <a:lnTo>
                  <a:pt x="2075" y="0"/>
                </a:lnTo>
                <a:cubicBezTo>
                  <a:pt x="2122" y="0"/>
                  <a:pt x="2160" y="39"/>
                  <a:pt x="2160" y="86"/>
                </a:cubicBezTo>
                <a:cubicBezTo>
                  <a:pt x="2160" y="86"/>
                  <a:pt x="2160" y="86"/>
                  <a:pt x="2160" y="86"/>
                </a:cubicBezTo>
                <a:lnTo>
                  <a:pt x="2160" y="86"/>
                </a:lnTo>
                <a:lnTo>
                  <a:pt x="2160" y="427"/>
                </a:lnTo>
                <a:lnTo>
                  <a:pt x="2160" y="427"/>
                </a:lnTo>
                <a:cubicBezTo>
                  <a:pt x="2160" y="474"/>
                  <a:pt x="2122" y="512"/>
                  <a:pt x="2075" y="512"/>
                </a:cubicBezTo>
                <a:cubicBezTo>
                  <a:pt x="2075" y="512"/>
                  <a:pt x="2075" y="512"/>
                  <a:pt x="2075" y="512"/>
                </a:cubicBezTo>
                <a:lnTo>
                  <a:pt x="2075" y="512"/>
                </a:lnTo>
                <a:lnTo>
                  <a:pt x="86" y="512"/>
                </a:lnTo>
                <a:lnTo>
                  <a:pt x="86" y="512"/>
                </a:lnTo>
                <a:cubicBezTo>
                  <a:pt x="39" y="512"/>
                  <a:pt x="0" y="474"/>
                  <a:pt x="0" y="427"/>
                </a:cubicBezTo>
                <a:cubicBezTo>
                  <a:pt x="0" y="427"/>
                  <a:pt x="0" y="427"/>
                  <a:pt x="0" y="427"/>
                </a:cubicBezTo>
                <a:lnTo>
                  <a:pt x="0" y="86"/>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6" name="Freeform 326"/>
          <p:cNvSpPr>
            <a:spLocks noEditPoints="1"/>
          </p:cNvSpPr>
          <p:nvPr/>
        </p:nvSpPr>
        <p:spPr bwMode="auto">
          <a:xfrm>
            <a:off x="3194050" y="4224338"/>
            <a:ext cx="2087562" cy="530225"/>
          </a:xfrm>
          <a:custGeom>
            <a:avLst/>
            <a:gdLst/>
            <a:ahLst/>
            <a:cxnLst>
              <a:cxn ang="0">
                <a:pos x="1" y="105"/>
              </a:cxn>
              <a:cxn ang="0">
                <a:pos x="11" y="64"/>
              </a:cxn>
              <a:cxn ang="0">
                <a:pos x="36" y="29"/>
              </a:cxn>
              <a:cxn ang="0">
                <a:pos x="72" y="8"/>
              </a:cxn>
              <a:cxn ang="0">
                <a:pos x="110" y="0"/>
              </a:cxn>
              <a:cxn ang="0">
                <a:pos x="2104" y="1"/>
              </a:cxn>
              <a:cxn ang="0">
                <a:pos x="2146" y="11"/>
              </a:cxn>
              <a:cxn ang="0">
                <a:pos x="2180" y="36"/>
              </a:cxn>
              <a:cxn ang="0">
                <a:pos x="2201" y="72"/>
              </a:cxn>
              <a:cxn ang="0">
                <a:pos x="2208" y="110"/>
              </a:cxn>
              <a:cxn ang="0">
                <a:pos x="2208" y="456"/>
              </a:cxn>
              <a:cxn ang="0">
                <a:pos x="2197" y="498"/>
              </a:cxn>
              <a:cxn ang="0">
                <a:pos x="2173" y="531"/>
              </a:cxn>
              <a:cxn ang="0">
                <a:pos x="2137" y="553"/>
              </a:cxn>
              <a:cxn ang="0">
                <a:pos x="2099" y="560"/>
              </a:cxn>
              <a:cxn ang="0">
                <a:pos x="105" y="560"/>
              </a:cxn>
              <a:cxn ang="0">
                <a:pos x="64" y="550"/>
              </a:cxn>
              <a:cxn ang="0">
                <a:pos x="29" y="525"/>
              </a:cxn>
              <a:cxn ang="0">
                <a:pos x="8" y="489"/>
              </a:cxn>
              <a:cxn ang="0">
                <a:pos x="0" y="451"/>
              </a:cxn>
              <a:cxn ang="0">
                <a:pos x="48" y="451"/>
              </a:cxn>
              <a:cxn ang="0">
                <a:pos x="55" y="479"/>
              </a:cxn>
              <a:cxn ang="0">
                <a:pos x="69" y="498"/>
              </a:cxn>
              <a:cxn ang="0">
                <a:pos x="90" y="509"/>
              </a:cxn>
              <a:cxn ang="0">
                <a:pos x="115" y="513"/>
              </a:cxn>
              <a:cxn ang="0">
                <a:pos x="2099" y="512"/>
              </a:cxn>
              <a:cxn ang="0">
                <a:pos x="2127" y="506"/>
              </a:cxn>
              <a:cxn ang="0">
                <a:pos x="2146" y="491"/>
              </a:cxn>
              <a:cxn ang="0">
                <a:pos x="2157" y="471"/>
              </a:cxn>
              <a:cxn ang="0">
                <a:pos x="2161" y="446"/>
              </a:cxn>
              <a:cxn ang="0">
                <a:pos x="2160" y="110"/>
              </a:cxn>
              <a:cxn ang="0">
                <a:pos x="2154" y="82"/>
              </a:cxn>
              <a:cxn ang="0">
                <a:pos x="2139" y="62"/>
              </a:cxn>
              <a:cxn ang="0">
                <a:pos x="2119" y="51"/>
              </a:cxn>
              <a:cxn ang="0">
                <a:pos x="2094" y="48"/>
              </a:cxn>
              <a:cxn ang="0">
                <a:pos x="110" y="48"/>
              </a:cxn>
              <a:cxn ang="0">
                <a:pos x="82" y="55"/>
              </a:cxn>
              <a:cxn ang="0">
                <a:pos x="62" y="70"/>
              </a:cxn>
              <a:cxn ang="0">
                <a:pos x="52" y="90"/>
              </a:cxn>
              <a:cxn ang="0">
                <a:pos x="48" y="115"/>
              </a:cxn>
              <a:cxn ang="0">
                <a:pos x="48" y="451"/>
              </a:cxn>
            </a:cxnLst>
            <a:rect l="0" t="0" r="r" b="b"/>
            <a:pathLst>
              <a:path w="2208" h="560">
                <a:moveTo>
                  <a:pt x="0" y="110"/>
                </a:moveTo>
                <a:cubicBezTo>
                  <a:pt x="0" y="109"/>
                  <a:pt x="1" y="107"/>
                  <a:pt x="1" y="105"/>
                </a:cubicBezTo>
                <a:lnTo>
                  <a:pt x="8" y="72"/>
                </a:lnTo>
                <a:cubicBezTo>
                  <a:pt x="9" y="70"/>
                  <a:pt x="10" y="67"/>
                  <a:pt x="11" y="64"/>
                </a:cubicBezTo>
                <a:lnTo>
                  <a:pt x="29" y="36"/>
                </a:lnTo>
                <a:cubicBezTo>
                  <a:pt x="31" y="34"/>
                  <a:pt x="34" y="31"/>
                  <a:pt x="36" y="29"/>
                </a:cubicBezTo>
                <a:lnTo>
                  <a:pt x="64" y="11"/>
                </a:lnTo>
                <a:cubicBezTo>
                  <a:pt x="67" y="10"/>
                  <a:pt x="70" y="9"/>
                  <a:pt x="72" y="8"/>
                </a:cubicBezTo>
                <a:lnTo>
                  <a:pt x="105" y="1"/>
                </a:lnTo>
                <a:cubicBezTo>
                  <a:pt x="107" y="1"/>
                  <a:pt x="109" y="0"/>
                  <a:pt x="110" y="0"/>
                </a:cubicBezTo>
                <a:lnTo>
                  <a:pt x="2099" y="0"/>
                </a:lnTo>
                <a:cubicBezTo>
                  <a:pt x="2101" y="0"/>
                  <a:pt x="2103" y="1"/>
                  <a:pt x="2104" y="1"/>
                </a:cubicBezTo>
                <a:lnTo>
                  <a:pt x="2137" y="8"/>
                </a:lnTo>
                <a:cubicBezTo>
                  <a:pt x="2140" y="9"/>
                  <a:pt x="2143" y="10"/>
                  <a:pt x="2146" y="11"/>
                </a:cubicBezTo>
                <a:lnTo>
                  <a:pt x="2173" y="29"/>
                </a:lnTo>
                <a:cubicBezTo>
                  <a:pt x="2176" y="31"/>
                  <a:pt x="2178" y="34"/>
                  <a:pt x="2180" y="36"/>
                </a:cubicBezTo>
                <a:lnTo>
                  <a:pt x="2198" y="64"/>
                </a:lnTo>
                <a:cubicBezTo>
                  <a:pt x="2199" y="67"/>
                  <a:pt x="2200" y="70"/>
                  <a:pt x="2201" y="72"/>
                </a:cubicBezTo>
                <a:lnTo>
                  <a:pt x="2208" y="105"/>
                </a:lnTo>
                <a:cubicBezTo>
                  <a:pt x="2208" y="107"/>
                  <a:pt x="2208" y="109"/>
                  <a:pt x="2208" y="110"/>
                </a:cubicBezTo>
                <a:lnTo>
                  <a:pt x="2208" y="451"/>
                </a:lnTo>
                <a:cubicBezTo>
                  <a:pt x="2208" y="453"/>
                  <a:pt x="2208" y="455"/>
                  <a:pt x="2208" y="456"/>
                </a:cubicBezTo>
                <a:lnTo>
                  <a:pt x="2201" y="489"/>
                </a:lnTo>
                <a:cubicBezTo>
                  <a:pt x="2200" y="492"/>
                  <a:pt x="2199" y="495"/>
                  <a:pt x="2197" y="498"/>
                </a:cubicBezTo>
                <a:lnTo>
                  <a:pt x="2179" y="525"/>
                </a:lnTo>
                <a:cubicBezTo>
                  <a:pt x="2178" y="527"/>
                  <a:pt x="2175" y="530"/>
                  <a:pt x="2173" y="531"/>
                </a:cubicBezTo>
                <a:lnTo>
                  <a:pt x="2146" y="549"/>
                </a:lnTo>
                <a:cubicBezTo>
                  <a:pt x="2143" y="551"/>
                  <a:pt x="2140" y="552"/>
                  <a:pt x="2137" y="553"/>
                </a:cubicBezTo>
                <a:lnTo>
                  <a:pt x="2104" y="560"/>
                </a:lnTo>
                <a:cubicBezTo>
                  <a:pt x="2103" y="560"/>
                  <a:pt x="2101" y="560"/>
                  <a:pt x="2099" y="560"/>
                </a:cubicBezTo>
                <a:lnTo>
                  <a:pt x="110" y="560"/>
                </a:lnTo>
                <a:cubicBezTo>
                  <a:pt x="109" y="560"/>
                  <a:pt x="107" y="560"/>
                  <a:pt x="105" y="560"/>
                </a:cubicBezTo>
                <a:lnTo>
                  <a:pt x="72" y="553"/>
                </a:lnTo>
                <a:cubicBezTo>
                  <a:pt x="70" y="552"/>
                  <a:pt x="67" y="551"/>
                  <a:pt x="64" y="550"/>
                </a:cubicBezTo>
                <a:lnTo>
                  <a:pt x="36" y="532"/>
                </a:lnTo>
                <a:cubicBezTo>
                  <a:pt x="34" y="530"/>
                  <a:pt x="31" y="528"/>
                  <a:pt x="29" y="525"/>
                </a:cubicBezTo>
                <a:lnTo>
                  <a:pt x="11" y="498"/>
                </a:lnTo>
                <a:cubicBezTo>
                  <a:pt x="10" y="495"/>
                  <a:pt x="9" y="492"/>
                  <a:pt x="8" y="489"/>
                </a:cubicBezTo>
                <a:lnTo>
                  <a:pt x="1" y="456"/>
                </a:lnTo>
                <a:cubicBezTo>
                  <a:pt x="1" y="455"/>
                  <a:pt x="0" y="453"/>
                  <a:pt x="0" y="451"/>
                </a:cubicBezTo>
                <a:lnTo>
                  <a:pt x="0" y="110"/>
                </a:lnTo>
                <a:close/>
                <a:moveTo>
                  <a:pt x="48" y="451"/>
                </a:moveTo>
                <a:lnTo>
                  <a:pt x="48" y="446"/>
                </a:lnTo>
                <a:lnTo>
                  <a:pt x="55" y="479"/>
                </a:lnTo>
                <a:lnTo>
                  <a:pt x="51" y="471"/>
                </a:lnTo>
                <a:lnTo>
                  <a:pt x="69" y="498"/>
                </a:lnTo>
                <a:lnTo>
                  <a:pt x="62" y="491"/>
                </a:lnTo>
                <a:lnTo>
                  <a:pt x="90" y="509"/>
                </a:lnTo>
                <a:lnTo>
                  <a:pt x="82" y="506"/>
                </a:lnTo>
                <a:lnTo>
                  <a:pt x="115" y="513"/>
                </a:lnTo>
                <a:lnTo>
                  <a:pt x="110" y="512"/>
                </a:lnTo>
                <a:lnTo>
                  <a:pt x="2099" y="512"/>
                </a:lnTo>
                <a:lnTo>
                  <a:pt x="2094" y="513"/>
                </a:lnTo>
                <a:lnTo>
                  <a:pt x="2127" y="506"/>
                </a:lnTo>
                <a:lnTo>
                  <a:pt x="2119" y="509"/>
                </a:lnTo>
                <a:lnTo>
                  <a:pt x="2146" y="491"/>
                </a:lnTo>
                <a:lnTo>
                  <a:pt x="2139" y="498"/>
                </a:lnTo>
                <a:lnTo>
                  <a:pt x="2157" y="471"/>
                </a:lnTo>
                <a:lnTo>
                  <a:pt x="2154" y="479"/>
                </a:lnTo>
                <a:lnTo>
                  <a:pt x="2161" y="446"/>
                </a:lnTo>
                <a:lnTo>
                  <a:pt x="2160" y="451"/>
                </a:lnTo>
                <a:lnTo>
                  <a:pt x="2160" y="110"/>
                </a:lnTo>
                <a:lnTo>
                  <a:pt x="2161" y="115"/>
                </a:lnTo>
                <a:lnTo>
                  <a:pt x="2154" y="82"/>
                </a:lnTo>
                <a:lnTo>
                  <a:pt x="2157" y="90"/>
                </a:lnTo>
                <a:lnTo>
                  <a:pt x="2139" y="62"/>
                </a:lnTo>
                <a:lnTo>
                  <a:pt x="2146" y="69"/>
                </a:lnTo>
                <a:lnTo>
                  <a:pt x="2119" y="51"/>
                </a:lnTo>
                <a:lnTo>
                  <a:pt x="2127" y="55"/>
                </a:lnTo>
                <a:lnTo>
                  <a:pt x="2094" y="48"/>
                </a:lnTo>
                <a:lnTo>
                  <a:pt x="2099" y="48"/>
                </a:lnTo>
                <a:lnTo>
                  <a:pt x="110" y="48"/>
                </a:lnTo>
                <a:lnTo>
                  <a:pt x="115" y="48"/>
                </a:lnTo>
                <a:lnTo>
                  <a:pt x="82" y="55"/>
                </a:lnTo>
                <a:lnTo>
                  <a:pt x="90" y="52"/>
                </a:lnTo>
                <a:lnTo>
                  <a:pt x="62" y="70"/>
                </a:lnTo>
                <a:lnTo>
                  <a:pt x="70" y="62"/>
                </a:lnTo>
                <a:lnTo>
                  <a:pt x="52" y="90"/>
                </a:lnTo>
                <a:lnTo>
                  <a:pt x="55" y="82"/>
                </a:lnTo>
                <a:lnTo>
                  <a:pt x="48" y="115"/>
                </a:lnTo>
                <a:lnTo>
                  <a:pt x="48" y="110"/>
                </a:lnTo>
                <a:lnTo>
                  <a:pt x="48" y="451"/>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7" name="Rectangle 327"/>
          <p:cNvSpPr>
            <a:spLocks noChangeArrowheads="1"/>
          </p:cNvSpPr>
          <p:nvPr/>
        </p:nvSpPr>
        <p:spPr bwMode="auto">
          <a:xfrm>
            <a:off x="3525838" y="4244975"/>
            <a:ext cx="15430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Gene essentiality </a:t>
            </a:r>
            <a:endParaRPr kumimoji="0" lang="en-US" sz="1800" b="0" i="0" u="none" strike="noStrike" cap="none" normalizeH="0" baseline="0" smtClean="0">
              <a:ln>
                <a:noFill/>
              </a:ln>
              <a:solidFill>
                <a:schemeClr val="tx1"/>
              </a:solidFill>
              <a:effectLst/>
              <a:latin typeface="Arial" pitchFamily="34" charset="0"/>
            </a:endParaRPr>
          </a:p>
        </p:txBody>
      </p:sp>
      <p:sp>
        <p:nvSpPr>
          <p:cNvPr id="409928" name="Rectangle 328"/>
          <p:cNvSpPr>
            <a:spLocks noChangeArrowheads="1"/>
          </p:cNvSpPr>
          <p:nvPr/>
        </p:nvSpPr>
        <p:spPr bwMode="auto">
          <a:xfrm>
            <a:off x="3421063" y="4486275"/>
            <a:ext cx="1739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consistency 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29" name="Freeform 329"/>
          <p:cNvSpPr>
            <a:spLocks/>
          </p:cNvSpPr>
          <p:nvPr/>
        </p:nvSpPr>
        <p:spPr bwMode="auto">
          <a:xfrm>
            <a:off x="3216275" y="3111500"/>
            <a:ext cx="2043112" cy="485775"/>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0" name="Freeform 330"/>
          <p:cNvSpPr>
            <a:spLocks noEditPoints="1"/>
          </p:cNvSpPr>
          <p:nvPr/>
        </p:nvSpPr>
        <p:spPr bwMode="auto">
          <a:xfrm>
            <a:off x="3194050" y="3089275"/>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1" name="Rectangle 331"/>
          <p:cNvSpPr>
            <a:spLocks noChangeArrowheads="1"/>
          </p:cNvSpPr>
          <p:nvPr/>
        </p:nvSpPr>
        <p:spPr bwMode="auto">
          <a:xfrm>
            <a:off x="3876675" y="3113088"/>
            <a:ext cx="7715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32" name="Rectangle 332"/>
          <p:cNvSpPr>
            <a:spLocks noChangeArrowheads="1"/>
          </p:cNvSpPr>
          <p:nvPr/>
        </p:nvSpPr>
        <p:spPr bwMode="auto">
          <a:xfrm>
            <a:off x="4527550" y="3113088"/>
            <a:ext cx="16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33" name="Rectangle 333"/>
          <p:cNvSpPr>
            <a:spLocks noChangeArrowheads="1"/>
          </p:cNvSpPr>
          <p:nvPr/>
        </p:nvSpPr>
        <p:spPr bwMode="auto">
          <a:xfrm>
            <a:off x="3679825" y="3354388"/>
            <a:ext cx="12096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ready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4" name="Rectangle 344"/>
          <p:cNvSpPr>
            <a:spLocks noChangeArrowheads="1"/>
          </p:cNvSpPr>
          <p:nvPr/>
        </p:nvSpPr>
        <p:spPr bwMode="auto">
          <a:xfrm>
            <a:off x="442913" y="3673475"/>
            <a:ext cx="18764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Predicting 69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5" name="Rectangle 345"/>
          <p:cNvSpPr>
            <a:spLocks noChangeArrowheads="1"/>
          </p:cNvSpPr>
          <p:nvPr/>
        </p:nvSpPr>
        <p:spPr bwMode="auto">
          <a:xfrm>
            <a:off x="503238" y="3916363"/>
            <a:ext cx="17113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transporters/model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6" name="Rectangle 346"/>
          <p:cNvSpPr>
            <a:spLocks noChangeArrowheads="1"/>
          </p:cNvSpPr>
          <p:nvPr/>
        </p:nvSpPr>
        <p:spPr bwMode="auto">
          <a:xfrm>
            <a:off x="5781675" y="3232150"/>
            <a:ext cx="266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Correction for 202 annotations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7" name="Rectangle 347"/>
          <p:cNvSpPr>
            <a:spLocks noChangeArrowheads="1"/>
          </p:cNvSpPr>
          <p:nvPr/>
        </p:nvSpPr>
        <p:spPr bwMode="auto">
          <a:xfrm>
            <a:off x="5614988" y="3475038"/>
            <a:ext cx="288925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inconsistent with essentiality data</a:t>
            </a:r>
            <a:endParaRPr kumimoji="0" lang="en-US" sz="1800" b="0" i="0" u="none" strike="noStrike" cap="none" normalizeH="0" baseline="0" smtClean="0">
              <a:ln>
                <a:noFill/>
              </a:ln>
              <a:solidFill>
                <a:schemeClr val="tx1"/>
              </a:solidFill>
              <a:effectLst/>
              <a:latin typeface="Arial" pitchFamily="34" charset="0"/>
            </a:endParaRPr>
          </a:p>
        </p:txBody>
      </p:sp>
      <p:sp>
        <p:nvSpPr>
          <p:cNvPr id="409948" name="Rectangle 348"/>
          <p:cNvSpPr>
            <a:spLocks noChangeArrowheads="1"/>
          </p:cNvSpPr>
          <p:nvPr/>
        </p:nvSpPr>
        <p:spPr bwMode="auto">
          <a:xfrm>
            <a:off x="442913" y="5715000"/>
            <a:ext cx="9985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Correcting </a:t>
            </a:r>
            <a:endParaRPr kumimoji="0" lang="en-US" sz="1800" b="0" i="0" u="none" strike="noStrike" cap="none" normalizeH="0" baseline="0" smtClean="0">
              <a:ln>
                <a:noFill/>
              </a:ln>
              <a:solidFill>
                <a:schemeClr val="tx1"/>
              </a:solidFill>
              <a:effectLst/>
              <a:latin typeface="Arial" pitchFamily="34" charset="0"/>
            </a:endParaRPr>
          </a:p>
        </p:txBody>
      </p:sp>
      <p:sp>
        <p:nvSpPr>
          <p:cNvPr id="409949" name="Rectangle 349"/>
          <p:cNvSpPr>
            <a:spLocks noChangeArrowheads="1"/>
          </p:cNvSpPr>
          <p:nvPr/>
        </p:nvSpPr>
        <p:spPr bwMode="auto">
          <a:xfrm>
            <a:off x="396875" y="5956300"/>
            <a:ext cx="1104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reversibility </a:t>
            </a:r>
            <a:endParaRPr kumimoji="0" lang="en-US" sz="1800" b="0" i="0" u="none" strike="noStrike" cap="none" normalizeH="0" baseline="0" smtClean="0">
              <a:ln>
                <a:noFill/>
              </a:ln>
              <a:solidFill>
                <a:schemeClr val="tx1"/>
              </a:solidFill>
              <a:effectLst/>
              <a:latin typeface="Arial" pitchFamily="34" charset="0"/>
            </a:endParaRPr>
          </a:p>
        </p:txBody>
      </p:sp>
      <p:sp>
        <p:nvSpPr>
          <p:cNvPr id="409950" name="Rectangle 350"/>
          <p:cNvSpPr>
            <a:spLocks noChangeArrowheads="1"/>
          </p:cNvSpPr>
          <p:nvPr/>
        </p:nvSpPr>
        <p:spPr bwMode="auto">
          <a:xfrm>
            <a:off x="412750" y="6199188"/>
            <a:ext cx="10144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constraints</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09956" name="Rectangle 356"/>
          <p:cNvSpPr>
            <a:spLocks noChangeArrowheads="1"/>
          </p:cNvSpPr>
          <p:nvPr/>
        </p:nvSpPr>
        <p:spPr bwMode="auto">
          <a:xfrm>
            <a:off x="7867650" y="1984375"/>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7" name="Rectangle 357"/>
          <p:cNvSpPr>
            <a:spLocks noChangeArrowheads="1"/>
          </p:cNvSpPr>
          <p:nvPr/>
        </p:nvSpPr>
        <p:spPr bwMode="auto">
          <a:xfrm>
            <a:off x="7715250" y="2227263"/>
            <a:ext cx="12255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growth media</a:t>
            </a:r>
            <a:endParaRPr kumimoji="0" lang="en-US" sz="1800" b="0" i="0" u="none" strike="noStrike" cap="none" normalizeH="0" baseline="0" smtClean="0">
              <a:ln>
                <a:noFill/>
              </a:ln>
              <a:solidFill>
                <a:schemeClr val="tx1"/>
              </a:solidFill>
              <a:effectLst/>
              <a:latin typeface="Arial" pitchFamily="34" charset="0"/>
            </a:endParaRPr>
          </a:p>
        </p:txBody>
      </p:sp>
      <p:sp>
        <p:nvSpPr>
          <p:cNvPr id="409958" name="Rectangle 358"/>
          <p:cNvSpPr>
            <a:spLocks noChangeArrowheads="1"/>
          </p:cNvSpPr>
          <p:nvPr/>
        </p:nvSpPr>
        <p:spPr bwMode="auto">
          <a:xfrm>
            <a:off x="1601788" y="5975350"/>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59" name="Rectangle 359"/>
          <p:cNvSpPr>
            <a:spLocks noChangeArrowheads="1"/>
          </p:cNvSpPr>
          <p:nvPr/>
        </p:nvSpPr>
        <p:spPr bwMode="auto">
          <a:xfrm>
            <a:off x="2008188" y="5975350"/>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0" name="Freeform 360"/>
          <p:cNvSpPr>
            <a:spLocks noEditPoints="1"/>
          </p:cNvSpPr>
          <p:nvPr/>
        </p:nvSpPr>
        <p:spPr bwMode="auto">
          <a:xfrm>
            <a:off x="1741488" y="6002338"/>
            <a:ext cx="241300" cy="80962"/>
          </a:xfrm>
          <a:custGeom>
            <a:avLst/>
            <a:gdLst/>
            <a:ahLst/>
            <a:cxnLst>
              <a:cxn ang="0">
                <a:pos x="0" y="14"/>
              </a:cxn>
              <a:cxn ang="0">
                <a:pos x="115" y="16"/>
              </a:cxn>
              <a:cxn ang="0">
                <a:pos x="114" y="35"/>
              </a:cxn>
              <a:cxn ang="0">
                <a:pos x="0" y="34"/>
              </a:cxn>
              <a:cxn ang="0">
                <a:pos x="0" y="14"/>
              </a:cxn>
              <a:cxn ang="0">
                <a:pos x="102" y="0"/>
              </a:cxn>
              <a:cxn ang="0">
                <a:pos x="152" y="26"/>
              </a:cxn>
              <a:cxn ang="0">
                <a:pos x="102" y="51"/>
              </a:cxn>
              <a:cxn ang="0">
                <a:pos x="102" y="0"/>
              </a:cxn>
            </a:cxnLst>
            <a:rect l="0" t="0" r="r" b="b"/>
            <a:pathLst>
              <a:path w="152" h="51">
                <a:moveTo>
                  <a:pt x="0" y="14"/>
                </a:moveTo>
                <a:lnTo>
                  <a:pt x="115" y="16"/>
                </a:lnTo>
                <a:lnTo>
                  <a:pt x="114" y="35"/>
                </a:lnTo>
                <a:lnTo>
                  <a:pt x="0" y="34"/>
                </a:lnTo>
                <a:lnTo>
                  <a:pt x="0" y="14"/>
                </a:lnTo>
                <a:close/>
                <a:moveTo>
                  <a:pt x="102" y="0"/>
                </a:moveTo>
                <a:lnTo>
                  <a:pt x="152" y="26"/>
                </a:lnTo>
                <a:lnTo>
                  <a:pt x="102" y="51"/>
                </a:lnTo>
                <a:lnTo>
                  <a:pt x="102" y="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1" name="Freeform 361"/>
          <p:cNvSpPr>
            <a:spLocks noEditPoints="1"/>
          </p:cNvSpPr>
          <p:nvPr/>
        </p:nvSpPr>
        <p:spPr bwMode="auto">
          <a:xfrm>
            <a:off x="1741488" y="6078538"/>
            <a:ext cx="242887" cy="79375"/>
          </a:xfrm>
          <a:custGeom>
            <a:avLst/>
            <a:gdLst/>
            <a:ahLst/>
            <a:cxnLst>
              <a:cxn ang="0">
                <a:pos x="153" y="33"/>
              </a:cxn>
              <a:cxn ang="0">
                <a:pos x="38" y="34"/>
              </a:cxn>
              <a:cxn ang="0">
                <a:pos x="38" y="15"/>
              </a:cxn>
              <a:cxn ang="0">
                <a:pos x="152" y="14"/>
              </a:cxn>
              <a:cxn ang="0">
                <a:pos x="153" y="33"/>
              </a:cxn>
              <a:cxn ang="0">
                <a:pos x="51" y="50"/>
              </a:cxn>
              <a:cxn ang="0">
                <a:pos x="0" y="25"/>
              </a:cxn>
              <a:cxn ang="0">
                <a:pos x="50" y="0"/>
              </a:cxn>
              <a:cxn ang="0">
                <a:pos x="51" y="50"/>
              </a:cxn>
            </a:cxnLst>
            <a:rect l="0" t="0" r="r" b="b"/>
            <a:pathLst>
              <a:path w="153" h="50">
                <a:moveTo>
                  <a:pt x="153" y="33"/>
                </a:moveTo>
                <a:lnTo>
                  <a:pt x="38" y="34"/>
                </a:lnTo>
                <a:lnTo>
                  <a:pt x="38" y="15"/>
                </a:lnTo>
                <a:lnTo>
                  <a:pt x="152" y="14"/>
                </a:lnTo>
                <a:lnTo>
                  <a:pt x="153" y="33"/>
                </a:lnTo>
                <a:close/>
                <a:moveTo>
                  <a:pt x="51" y="50"/>
                </a:moveTo>
                <a:lnTo>
                  <a:pt x="0" y="25"/>
                </a:lnTo>
                <a:lnTo>
                  <a:pt x="50" y="0"/>
                </a:lnTo>
                <a:lnTo>
                  <a:pt x="51" y="5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2" name="Rectangle 362"/>
          <p:cNvSpPr>
            <a:spLocks noChangeArrowheads="1"/>
          </p:cNvSpPr>
          <p:nvPr/>
        </p:nvSpPr>
        <p:spPr bwMode="auto">
          <a:xfrm>
            <a:off x="1601788" y="5603875"/>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63" name="Rectangle 363"/>
          <p:cNvSpPr>
            <a:spLocks noChangeArrowheads="1"/>
          </p:cNvSpPr>
          <p:nvPr/>
        </p:nvSpPr>
        <p:spPr bwMode="auto">
          <a:xfrm>
            <a:off x="2008188" y="5603875"/>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4" name="Freeform 364"/>
          <p:cNvSpPr>
            <a:spLocks noEditPoints="1"/>
          </p:cNvSpPr>
          <p:nvPr/>
        </p:nvSpPr>
        <p:spPr bwMode="auto">
          <a:xfrm>
            <a:off x="1741488" y="5668963"/>
            <a:ext cx="241300" cy="80962"/>
          </a:xfrm>
          <a:custGeom>
            <a:avLst/>
            <a:gdLst/>
            <a:ahLst/>
            <a:cxnLst>
              <a:cxn ang="0">
                <a:pos x="0" y="15"/>
              </a:cxn>
              <a:cxn ang="0">
                <a:pos x="115" y="16"/>
              </a:cxn>
              <a:cxn ang="0">
                <a:pos x="114" y="35"/>
              </a:cxn>
              <a:cxn ang="0">
                <a:pos x="0" y="34"/>
              </a:cxn>
              <a:cxn ang="0">
                <a:pos x="0" y="15"/>
              </a:cxn>
              <a:cxn ang="0">
                <a:pos x="102" y="0"/>
              </a:cxn>
              <a:cxn ang="0">
                <a:pos x="152" y="26"/>
              </a:cxn>
              <a:cxn ang="0">
                <a:pos x="102" y="51"/>
              </a:cxn>
              <a:cxn ang="0">
                <a:pos x="102" y="0"/>
              </a:cxn>
            </a:cxnLst>
            <a:rect l="0" t="0" r="r" b="b"/>
            <a:pathLst>
              <a:path w="152" h="51">
                <a:moveTo>
                  <a:pt x="0" y="15"/>
                </a:moveTo>
                <a:lnTo>
                  <a:pt x="115" y="16"/>
                </a:lnTo>
                <a:lnTo>
                  <a:pt x="114" y="35"/>
                </a:lnTo>
                <a:lnTo>
                  <a:pt x="0" y="34"/>
                </a:lnTo>
                <a:lnTo>
                  <a:pt x="0" y="15"/>
                </a:lnTo>
                <a:close/>
                <a:moveTo>
                  <a:pt x="102" y="0"/>
                </a:moveTo>
                <a:lnTo>
                  <a:pt x="152" y="26"/>
                </a:lnTo>
                <a:lnTo>
                  <a:pt x="102" y="51"/>
                </a:lnTo>
                <a:lnTo>
                  <a:pt x="102" y="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5" name="Rectangle 365"/>
          <p:cNvSpPr>
            <a:spLocks noChangeArrowheads="1"/>
          </p:cNvSpPr>
          <p:nvPr/>
        </p:nvSpPr>
        <p:spPr bwMode="auto">
          <a:xfrm>
            <a:off x="1601788" y="6345238"/>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66" name="Rectangle 366"/>
          <p:cNvSpPr>
            <a:spLocks noChangeArrowheads="1"/>
          </p:cNvSpPr>
          <p:nvPr/>
        </p:nvSpPr>
        <p:spPr bwMode="auto">
          <a:xfrm>
            <a:off x="2008188" y="6345238"/>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7" name="Freeform 367"/>
          <p:cNvSpPr>
            <a:spLocks noEditPoints="1"/>
          </p:cNvSpPr>
          <p:nvPr/>
        </p:nvSpPr>
        <p:spPr bwMode="auto">
          <a:xfrm>
            <a:off x="1741488" y="6411913"/>
            <a:ext cx="242887" cy="79375"/>
          </a:xfrm>
          <a:custGeom>
            <a:avLst/>
            <a:gdLst/>
            <a:ahLst/>
            <a:cxnLst>
              <a:cxn ang="0">
                <a:pos x="153" y="33"/>
              </a:cxn>
              <a:cxn ang="0">
                <a:pos x="38" y="34"/>
              </a:cxn>
              <a:cxn ang="0">
                <a:pos x="38" y="15"/>
              </a:cxn>
              <a:cxn ang="0">
                <a:pos x="152" y="14"/>
              </a:cxn>
              <a:cxn ang="0">
                <a:pos x="153" y="33"/>
              </a:cxn>
              <a:cxn ang="0">
                <a:pos x="51" y="50"/>
              </a:cxn>
              <a:cxn ang="0">
                <a:pos x="0" y="25"/>
              </a:cxn>
              <a:cxn ang="0">
                <a:pos x="50" y="0"/>
              </a:cxn>
              <a:cxn ang="0">
                <a:pos x="51" y="50"/>
              </a:cxn>
            </a:cxnLst>
            <a:rect l="0" t="0" r="r" b="b"/>
            <a:pathLst>
              <a:path w="153" h="50">
                <a:moveTo>
                  <a:pt x="153" y="33"/>
                </a:moveTo>
                <a:lnTo>
                  <a:pt x="38" y="34"/>
                </a:lnTo>
                <a:lnTo>
                  <a:pt x="38" y="15"/>
                </a:lnTo>
                <a:lnTo>
                  <a:pt x="152" y="14"/>
                </a:lnTo>
                <a:lnTo>
                  <a:pt x="153" y="33"/>
                </a:lnTo>
                <a:close/>
                <a:moveTo>
                  <a:pt x="51" y="50"/>
                </a:moveTo>
                <a:lnTo>
                  <a:pt x="0" y="25"/>
                </a:lnTo>
                <a:lnTo>
                  <a:pt x="50" y="0"/>
                </a:lnTo>
                <a:lnTo>
                  <a:pt x="51" y="5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8" name="Freeform 368"/>
          <p:cNvSpPr>
            <a:spLocks noEditPoints="1"/>
          </p:cNvSpPr>
          <p:nvPr/>
        </p:nvSpPr>
        <p:spPr bwMode="auto">
          <a:xfrm>
            <a:off x="1827213" y="5761038"/>
            <a:ext cx="119062" cy="239712"/>
          </a:xfrm>
          <a:custGeom>
            <a:avLst/>
            <a:gdLst/>
            <a:ahLst/>
            <a:cxnLst>
              <a:cxn ang="0">
                <a:pos x="72" y="16"/>
              </a:cxn>
              <a:cxn ang="0">
                <a:pos x="70" y="239"/>
              </a:cxn>
              <a:cxn ang="0">
                <a:pos x="54" y="239"/>
              </a:cxn>
              <a:cxn ang="0">
                <a:pos x="56" y="15"/>
              </a:cxn>
              <a:cxn ang="0">
                <a:pos x="72" y="16"/>
              </a:cxn>
              <a:cxn ang="0">
                <a:pos x="3" y="96"/>
              </a:cxn>
              <a:cxn ang="0">
                <a:pos x="64" y="0"/>
              </a:cxn>
              <a:cxn ang="0">
                <a:pos x="123" y="97"/>
              </a:cxn>
              <a:cxn ang="0">
                <a:pos x="121" y="108"/>
              </a:cxn>
              <a:cxn ang="0">
                <a:pos x="110" y="106"/>
              </a:cxn>
              <a:cxn ang="0">
                <a:pos x="57" y="20"/>
              </a:cxn>
              <a:cxn ang="0">
                <a:pos x="71" y="20"/>
              </a:cxn>
              <a:cxn ang="0">
                <a:pos x="16" y="105"/>
              </a:cxn>
              <a:cxn ang="0">
                <a:pos x="5" y="107"/>
              </a:cxn>
              <a:cxn ang="0">
                <a:pos x="3" y="96"/>
              </a:cxn>
              <a:cxn ang="0">
                <a:pos x="123" y="158"/>
              </a:cxn>
              <a:cxn ang="0">
                <a:pos x="61" y="254"/>
              </a:cxn>
              <a:cxn ang="0">
                <a:pos x="2" y="157"/>
              </a:cxn>
              <a:cxn ang="0">
                <a:pos x="5" y="146"/>
              </a:cxn>
              <a:cxn ang="0">
                <a:pos x="16" y="149"/>
              </a:cxn>
              <a:cxn ang="0">
                <a:pos x="68" y="235"/>
              </a:cxn>
              <a:cxn ang="0">
                <a:pos x="55" y="234"/>
              </a:cxn>
              <a:cxn ang="0">
                <a:pos x="109" y="150"/>
              </a:cxn>
              <a:cxn ang="0">
                <a:pos x="120" y="147"/>
              </a:cxn>
              <a:cxn ang="0">
                <a:pos x="123" y="158"/>
              </a:cxn>
            </a:cxnLst>
            <a:rect l="0" t="0" r="r" b="b"/>
            <a:pathLst>
              <a:path w="126" h="254">
                <a:moveTo>
                  <a:pt x="72" y="16"/>
                </a:moveTo>
                <a:lnTo>
                  <a:pt x="70" y="239"/>
                </a:lnTo>
                <a:lnTo>
                  <a:pt x="54" y="239"/>
                </a:lnTo>
                <a:lnTo>
                  <a:pt x="56" y="15"/>
                </a:lnTo>
                <a:lnTo>
                  <a:pt x="72" y="16"/>
                </a:lnTo>
                <a:close/>
                <a:moveTo>
                  <a:pt x="3" y="96"/>
                </a:moveTo>
                <a:lnTo>
                  <a:pt x="64" y="0"/>
                </a:lnTo>
                <a:lnTo>
                  <a:pt x="123" y="97"/>
                </a:lnTo>
                <a:cubicBezTo>
                  <a:pt x="126" y="101"/>
                  <a:pt x="124" y="106"/>
                  <a:pt x="121" y="108"/>
                </a:cubicBezTo>
                <a:cubicBezTo>
                  <a:pt x="117" y="111"/>
                  <a:pt x="112" y="109"/>
                  <a:pt x="110" y="106"/>
                </a:cubicBezTo>
                <a:lnTo>
                  <a:pt x="57" y="20"/>
                </a:lnTo>
                <a:lnTo>
                  <a:pt x="71" y="20"/>
                </a:lnTo>
                <a:lnTo>
                  <a:pt x="16" y="105"/>
                </a:lnTo>
                <a:cubicBezTo>
                  <a:pt x="14" y="108"/>
                  <a:pt x="9" y="109"/>
                  <a:pt x="5" y="107"/>
                </a:cubicBezTo>
                <a:cubicBezTo>
                  <a:pt x="2" y="105"/>
                  <a:pt x="1" y="100"/>
                  <a:pt x="3" y="96"/>
                </a:cubicBezTo>
                <a:close/>
                <a:moveTo>
                  <a:pt x="123" y="158"/>
                </a:moveTo>
                <a:lnTo>
                  <a:pt x="61" y="254"/>
                </a:lnTo>
                <a:lnTo>
                  <a:pt x="2" y="157"/>
                </a:lnTo>
                <a:cubicBezTo>
                  <a:pt x="0" y="153"/>
                  <a:pt x="1" y="148"/>
                  <a:pt x="5" y="146"/>
                </a:cubicBezTo>
                <a:cubicBezTo>
                  <a:pt x="9" y="144"/>
                  <a:pt x="14" y="145"/>
                  <a:pt x="16" y="149"/>
                </a:cubicBezTo>
                <a:lnTo>
                  <a:pt x="68" y="235"/>
                </a:lnTo>
                <a:lnTo>
                  <a:pt x="55" y="234"/>
                </a:lnTo>
                <a:lnTo>
                  <a:pt x="109" y="150"/>
                </a:lnTo>
                <a:cubicBezTo>
                  <a:pt x="112" y="146"/>
                  <a:pt x="116" y="145"/>
                  <a:pt x="120" y="147"/>
                </a:cubicBezTo>
                <a:cubicBezTo>
                  <a:pt x="124" y="150"/>
                  <a:pt x="125" y="154"/>
                  <a:pt x="123" y="158"/>
                </a:cubicBez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9" name="Freeform 369"/>
          <p:cNvSpPr>
            <a:spLocks noEditPoints="1"/>
          </p:cNvSpPr>
          <p:nvPr/>
        </p:nvSpPr>
        <p:spPr bwMode="auto">
          <a:xfrm>
            <a:off x="1827213" y="6169025"/>
            <a:ext cx="119062" cy="239712"/>
          </a:xfrm>
          <a:custGeom>
            <a:avLst/>
            <a:gdLst/>
            <a:ahLst/>
            <a:cxnLst>
              <a:cxn ang="0">
                <a:pos x="72" y="16"/>
              </a:cxn>
              <a:cxn ang="0">
                <a:pos x="70" y="239"/>
              </a:cxn>
              <a:cxn ang="0">
                <a:pos x="54" y="239"/>
              </a:cxn>
              <a:cxn ang="0">
                <a:pos x="56" y="15"/>
              </a:cxn>
              <a:cxn ang="0">
                <a:pos x="72" y="16"/>
              </a:cxn>
              <a:cxn ang="0">
                <a:pos x="3" y="96"/>
              </a:cxn>
              <a:cxn ang="0">
                <a:pos x="64" y="0"/>
              </a:cxn>
              <a:cxn ang="0">
                <a:pos x="123" y="97"/>
              </a:cxn>
              <a:cxn ang="0">
                <a:pos x="121" y="108"/>
              </a:cxn>
              <a:cxn ang="0">
                <a:pos x="110" y="106"/>
              </a:cxn>
              <a:cxn ang="0">
                <a:pos x="57" y="20"/>
              </a:cxn>
              <a:cxn ang="0">
                <a:pos x="71" y="20"/>
              </a:cxn>
              <a:cxn ang="0">
                <a:pos x="16" y="105"/>
              </a:cxn>
              <a:cxn ang="0">
                <a:pos x="5" y="107"/>
              </a:cxn>
              <a:cxn ang="0">
                <a:pos x="3" y="96"/>
              </a:cxn>
              <a:cxn ang="0">
                <a:pos x="123" y="158"/>
              </a:cxn>
              <a:cxn ang="0">
                <a:pos x="61" y="254"/>
              </a:cxn>
              <a:cxn ang="0">
                <a:pos x="2" y="157"/>
              </a:cxn>
              <a:cxn ang="0">
                <a:pos x="5" y="146"/>
              </a:cxn>
              <a:cxn ang="0">
                <a:pos x="16" y="149"/>
              </a:cxn>
              <a:cxn ang="0">
                <a:pos x="68" y="235"/>
              </a:cxn>
              <a:cxn ang="0">
                <a:pos x="55" y="234"/>
              </a:cxn>
              <a:cxn ang="0">
                <a:pos x="109" y="150"/>
              </a:cxn>
              <a:cxn ang="0">
                <a:pos x="120" y="147"/>
              </a:cxn>
              <a:cxn ang="0">
                <a:pos x="123" y="158"/>
              </a:cxn>
            </a:cxnLst>
            <a:rect l="0" t="0" r="r" b="b"/>
            <a:pathLst>
              <a:path w="126" h="254">
                <a:moveTo>
                  <a:pt x="72" y="16"/>
                </a:moveTo>
                <a:lnTo>
                  <a:pt x="70" y="239"/>
                </a:lnTo>
                <a:lnTo>
                  <a:pt x="54" y="239"/>
                </a:lnTo>
                <a:lnTo>
                  <a:pt x="56" y="15"/>
                </a:lnTo>
                <a:lnTo>
                  <a:pt x="72" y="16"/>
                </a:lnTo>
                <a:close/>
                <a:moveTo>
                  <a:pt x="3" y="96"/>
                </a:moveTo>
                <a:lnTo>
                  <a:pt x="64" y="0"/>
                </a:lnTo>
                <a:lnTo>
                  <a:pt x="123" y="97"/>
                </a:lnTo>
                <a:cubicBezTo>
                  <a:pt x="126" y="101"/>
                  <a:pt x="124" y="106"/>
                  <a:pt x="121" y="108"/>
                </a:cubicBezTo>
                <a:cubicBezTo>
                  <a:pt x="117" y="111"/>
                  <a:pt x="112" y="109"/>
                  <a:pt x="110" y="106"/>
                </a:cubicBezTo>
                <a:lnTo>
                  <a:pt x="57" y="20"/>
                </a:lnTo>
                <a:lnTo>
                  <a:pt x="71" y="20"/>
                </a:lnTo>
                <a:lnTo>
                  <a:pt x="16" y="105"/>
                </a:lnTo>
                <a:cubicBezTo>
                  <a:pt x="14" y="108"/>
                  <a:pt x="9" y="109"/>
                  <a:pt x="5" y="107"/>
                </a:cubicBezTo>
                <a:cubicBezTo>
                  <a:pt x="2" y="105"/>
                  <a:pt x="1" y="100"/>
                  <a:pt x="3" y="96"/>
                </a:cubicBezTo>
                <a:close/>
                <a:moveTo>
                  <a:pt x="123" y="158"/>
                </a:moveTo>
                <a:lnTo>
                  <a:pt x="61" y="254"/>
                </a:lnTo>
                <a:lnTo>
                  <a:pt x="2" y="157"/>
                </a:lnTo>
                <a:cubicBezTo>
                  <a:pt x="0" y="153"/>
                  <a:pt x="1" y="148"/>
                  <a:pt x="5" y="146"/>
                </a:cubicBezTo>
                <a:cubicBezTo>
                  <a:pt x="9" y="144"/>
                  <a:pt x="14" y="145"/>
                  <a:pt x="16" y="149"/>
                </a:cubicBezTo>
                <a:lnTo>
                  <a:pt x="68" y="235"/>
                </a:lnTo>
                <a:lnTo>
                  <a:pt x="55" y="234"/>
                </a:lnTo>
                <a:lnTo>
                  <a:pt x="109" y="150"/>
                </a:lnTo>
                <a:cubicBezTo>
                  <a:pt x="112" y="146"/>
                  <a:pt x="116" y="145"/>
                  <a:pt x="120" y="147"/>
                </a:cubicBezTo>
                <a:cubicBezTo>
                  <a:pt x="124" y="150"/>
                  <a:pt x="125" y="154"/>
                  <a:pt x="123" y="158"/>
                </a:cubicBez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70" name="Rectangle 370"/>
          <p:cNvSpPr>
            <a:spLocks noChangeArrowheads="1"/>
          </p:cNvSpPr>
          <p:nvPr/>
        </p:nvSpPr>
        <p:spPr bwMode="auto">
          <a:xfrm>
            <a:off x="2844800" y="348932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66%</a:t>
            </a:r>
            <a:endParaRPr kumimoji="0" lang="en-US" sz="1800" b="0" i="0" u="none" strike="noStrike" cap="none" normalizeH="0" baseline="0" smtClean="0">
              <a:ln>
                <a:noFill/>
              </a:ln>
              <a:solidFill>
                <a:schemeClr val="tx1"/>
              </a:solidFill>
              <a:effectLst/>
              <a:latin typeface="Arial" pitchFamily="34" charset="0"/>
            </a:endParaRPr>
          </a:p>
        </p:txBody>
      </p:sp>
      <p:sp>
        <p:nvSpPr>
          <p:cNvPr id="409971" name="Rectangle 371"/>
          <p:cNvSpPr>
            <a:spLocks noChangeArrowheads="1"/>
          </p:cNvSpPr>
          <p:nvPr/>
        </p:nvSpPr>
        <p:spPr bwMode="auto">
          <a:xfrm>
            <a:off x="2844800" y="405447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71%</a:t>
            </a:r>
            <a:endParaRPr kumimoji="0" lang="en-US" sz="1800" b="0" i="0" u="none" strike="noStrike" cap="none" normalizeH="0" baseline="0" smtClean="0">
              <a:ln>
                <a:noFill/>
              </a:ln>
              <a:solidFill>
                <a:schemeClr val="tx1"/>
              </a:solidFill>
              <a:effectLst/>
              <a:latin typeface="Arial" pitchFamily="34" charset="0"/>
            </a:endParaRPr>
          </a:p>
        </p:txBody>
      </p:sp>
      <p:sp>
        <p:nvSpPr>
          <p:cNvPr id="409972" name="Rectangle 372"/>
          <p:cNvSpPr>
            <a:spLocks noChangeArrowheads="1"/>
          </p:cNvSpPr>
          <p:nvPr/>
        </p:nvSpPr>
        <p:spPr bwMode="auto">
          <a:xfrm>
            <a:off x="2844800" y="4635500"/>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74%</a:t>
            </a:r>
            <a:endParaRPr kumimoji="0" lang="en-US" sz="1800" b="0" i="0" u="none" strike="noStrike" cap="none" normalizeH="0" baseline="0" smtClean="0">
              <a:ln>
                <a:noFill/>
              </a:ln>
              <a:solidFill>
                <a:schemeClr val="tx1"/>
              </a:solidFill>
              <a:effectLst/>
              <a:latin typeface="Arial" pitchFamily="34" charset="0"/>
            </a:endParaRPr>
          </a:p>
        </p:txBody>
      </p:sp>
      <p:sp>
        <p:nvSpPr>
          <p:cNvPr id="409973" name="Rectangle 373"/>
          <p:cNvSpPr>
            <a:spLocks noChangeArrowheads="1"/>
          </p:cNvSpPr>
          <p:nvPr/>
        </p:nvSpPr>
        <p:spPr bwMode="auto">
          <a:xfrm>
            <a:off x="2844800" y="5097463"/>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82%</a:t>
            </a:r>
            <a:endParaRPr kumimoji="0" lang="en-US" sz="1800" b="0" i="0" u="none" strike="noStrike" cap="none" normalizeH="0" baseline="0" smtClean="0">
              <a:ln>
                <a:noFill/>
              </a:ln>
              <a:solidFill>
                <a:schemeClr val="tx1"/>
              </a:solidFill>
              <a:effectLst/>
              <a:latin typeface="Arial" pitchFamily="34" charset="0"/>
            </a:endParaRPr>
          </a:p>
        </p:txBody>
      </p:sp>
      <p:sp>
        <p:nvSpPr>
          <p:cNvPr id="409974" name="Rectangle 374"/>
          <p:cNvSpPr>
            <a:spLocks noChangeArrowheads="1"/>
          </p:cNvSpPr>
          <p:nvPr/>
        </p:nvSpPr>
        <p:spPr bwMode="auto">
          <a:xfrm>
            <a:off x="2844800" y="5570538"/>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87%</a:t>
            </a:r>
            <a:endParaRPr kumimoji="0" lang="en-US" sz="1800" b="0" i="0" u="none" strike="noStrike" cap="none" normalizeH="0" baseline="0" smtClean="0">
              <a:ln>
                <a:noFill/>
              </a:ln>
              <a:solidFill>
                <a:schemeClr val="tx1"/>
              </a:solidFill>
              <a:effectLst/>
              <a:latin typeface="Arial" pitchFamily="34" charset="0"/>
            </a:endParaRPr>
          </a:p>
        </p:txBody>
      </p:sp>
      <p:sp>
        <p:nvSpPr>
          <p:cNvPr id="409975" name="Rectangle 375"/>
          <p:cNvSpPr>
            <a:spLocks noChangeArrowheads="1"/>
          </p:cNvSpPr>
          <p:nvPr/>
        </p:nvSpPr>
        <p:spPr bwMode="auto">
          <a:xfrm>
            <a:off x="2665413" y="3024188"/>
            <a:ext cx="6651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Model </a:t>
            </a:r>
            <a:endParaRPr kumimoji="0" lang="en-US" sz="1800" b="0" i="0" u="none" strike="noStrike" cap="none" normalizeH="0" baseline="0" smtClean="0">
              <a:ln>
                <a:noFill/>
              </a:ln>
              <a:solidFill>
                <a:schemeClr val="tx1"/>
              </a:solidFill>
              <a:effectLst/>
              <a:latin typeface="Arial" pitchFamily="34" charset="0"/>
            </a:endParaRPr>
          </a:p>
        </p:txBody>
      </p:sp>
      <p:sp>
        <p:nvSpPr>
          <p:cNvPr id="409976" name="Rectangle 376"/>
          <p:cNvSpPr>
            <a:spLocks noChangeArrowheads="1"/>
          </p:cNvSpPr>
          <p:nvPr/>
        </p:nvSpPr>
        <p:spPr bwMode="auto">
          <a:xfrm>
            <a:off x="2468563" y="3265488"/>
            <a:ext cx="8159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accuracy</a:t>
            </a:r>
            <a:endParaRPr kumimoji="0" lang="en-US" sz="1800" b="0" i="0" u="none" strike="noStrike" cap="none" normalizeH="0" baseline="0" smtClean="0">
              <a:ln>
                <a:noFill/>
              </a:ln>
              <a:solidFill>
                <a:schemeClr val="tx1"/>
              </a:solidFill>
              <a:effectLst/>
              <a:latin typeface="Arial" pitchFamily="34" charset="0"/>
            </a:endParaRPr>
          </a:p>
        </p:txBody>
      </p:sp>
      <p:sp>
        <p:nvSpPr>
          <p:cNvPr id="409977" name="Rectangle 377"/>
          <p:cNvSpPr>
            <a:spLocks noChangeArrowheads="1"/>
          </p:cNvSpPr>
          <p:nvPr/>
        </p:nvSpPr>
        <p:spPr bwMode="auto">
          <a:xfrm>
            <a:off x="7654925" y="1379538"/>
            <a:ext cx="13462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gene </a:t>
            </a:r>
            <a:endParaRPr kumimoji="0" lang="en-US" sz="1800" b="0" i="0" u="none" strike="noStrike" cap="none" normalizeH="0" baseline="0" smtClean="0">
              <a:ln>
                <a:noFill/>
              </a:ln>
              <a:solidFill>
                <a:schemeClr val="tx1"/>
              </a:solidFill>
              <a:effectLst/>
              <a:latin typeface="Arial" pitchFamily="34" charset="0"/>
            </a:endParaRPr>
          </a:p>
        </p:txBody>
      </p:sp>
      <p:sp>
        <p:nvSpPr>
          <p:cNvPr id="409978" name="Rectangle 378"/>
          <p:cNvSpPr>
            <a:spLocks noChangeArrowheads="1"/>
          </p:cNvSpPr>
          <p:nvPr/>
        </p:nvSpPr>
        <p:spPr bwMode="auto">
          <a:xfrm>
            <a:off x="7821613" y="1620838"/>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essentiality</a:t>
            </a:r>
            <a:endParaRPr kumimoji="0" lang="en-US" sz="1800" b="0" i="0" u="none" strike="noStrike" cap="none" normalizeH="0" baseline="0" smtClean="0">
              <a:ln>
                <a:noFill/>
              </a:ln>
              <a:solidFill>
                <a:schemeClr val="tx1"/>
              </a:solidFill>
              <a:effectLst/>
              <a:latin typeface="Arial" pitchFamily="34" charset="0"/>
            </a:endParaRPr>
          </a:p>
        </p:txBody>
      </p:sp>
      <p:sp>
        <p:nvSpPr>
          <p:cNvPr id="409979" name="Rectangle 379"/>
          <p:cNvSpPr>
            <a:spLocks noChangeArrowheads="1"/>
          </p:cNvSpPr>
          <p:nvPr/>
        </p:nvSpPr>
        <p:spPr bwMode="auto">
          <a:xfrm>
            <a:off x="7867650" y="2609850"/>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80" name="Rectangle 380"/>
          <p:cNvSpPr>
            <a:spLocks noChangeArrowheads="1"/>
          </p:cNvSpPr>
          <p:nvPr/>
        </p:nvSpPr>
        <p:spPr bwMode="auto">
          <a:xfrm>
            <a:off x="7791450" y="2852738"/>
            <a:ext cx="10429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phenotypes</a:t>
            </a:r>
            <a:endParaRPr kumimoji="0" lang="en-US" sz="1800" b="0" i="0" u="none" strike="noStrike" cap="none" normalizeH="0" baseline="0" smtClean="0">
              <a:ln>
                <a:noFill/>
              </a:ln>
              <a:solidFill>
                <a:schemeClr val="tx1"/>
              </a:solidFill>
              <a:effectLst/>
              <a:latin typeface="Arial" pitchFamily="34" charset="0"/>
            </a:endParaRPr>
          </a:p>
        </p:txBody>
      </p:sp>
      <p:pic>
        <p:nvPicPr>
          <p:cNvPr id="409981" name="Picture 381"/>
          <p:cNvPicPr>
            <a:picLocks noChangeAspect="1" noChangeArrowheads="1"/>
          </p:cNvPicPr>
          <p:nvPr/>
        </p:nvPicPr>
        <p:blipFill>
          <a:blip r:embed="rId3"/>
          <a:srcRect/>
          <a:stretch>
            <a:fillRect/>
          </a:stretch>
        </p:blipFill>
        <p:spPr bwMode="auto">
          <a:xfrm>
            <a:off x="5803900" y="2219325"/>
            <a:ext cx="1362075" cy="727075"/>
          </a:xfrm>
          <a:prstGeom prst="rect">
            <a:avLst/>
          </a:prstGeom>
          <a:noFill/>
          <a:ln w="9525">
            <a:noFill/>
            <a:miter lim="800000"/>
            <a:headEnd/>
            <a:tailEnd/>
          </a:ln>
        </p:spPr>
      </p:pic>
      <p:sp>
        <p:nvSpPr>
          <p:cNvPr id="409982" name="Rectangle 382"/>
          <p:cNvSpPr>
            <a:spLocks noChangeArrowheads="1"/>
          </p:cNvSpPr>
          <p:nvPr/>
        </p:nvSpPr>
        <p:spPr bwMode="auto">
          <a:xfrm>
            <a:off x="6629400" y="2257425"/>
            <a:ext cx="438150" cy="4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3" name="Rectangle 383"/>
          <p:cNvSpPr>
            <a:spLocks noChangeArrowheads="1"/>
          </p:cNvSpPr>
          <p:nvPr/>
        </p:nvSpPr>
        <p:spPr bwMode="auto">
          <a:xfrm>
            <a:off x="5811838" y="2922588"/>
            <a:ext cx="211137"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4" name="Rectangle 384"/>
          <p:cNvSpPr>
            <a:spLocks noChangeArrowheads="1"/>
          </p:cNvSpPr>
          <p:nvPr/>
        </p:nvSpPr>
        <p:spPr bwMode="auto">
          <a:xfrm>
            <a:off x="5795963" y="2181225"/>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5" name="Rectangle 385"/>
          <p:cNvSpPr>
            <a:spLocks noChangeArrowheads="1"/>
          </p:cNvSpPr>
          <p:nvPr/>
        </p:nvSpPr>
        <p:spPr bwMode="auto">
          <a:xfrm>
            <a:off x="5795963" y="2922588"/>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6" name="Rectangle 386"/>
          <p:cNvSpPr>
            <a:spLocks noChangeArrowheads="1"/>
          </p:cNvSpPr>
          <p:nvPr/>
        </p:nvSpPr>
        <p:spPr bwMode="auto">
          <a:xfrm>
            <a:off x="5751513" y="2211388"/>
            <a:ext cx="60325" cy="757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7" name="Rectangle 387"/>
          <p:cNvSpPr>
            <a:spLocks noChangeArrowheads="1"/>
          </p:cNvSpPr>
          <p:nvPr/>
        </p:nvSpPr>
        <p:spPr bwMode="auto">
          <a:xfrm>
            <a:off x="7127875" y="2227263"/>
            <a:ext cx="76200" cy="7413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8" name="Freeform 388"/>
          <p:cNvSpPr>
            <a:spLocks noEditPoints="1"/>
          </p:cNvSpPr>
          <p:nvPr/>
        </p:nvSpPr>
        <p:spPr bwMode="auto">
          <a:xfrm>
            <a:off x="5721350" y="2151063"/>
            <a:ext cx="1527175" cy="863600"/>
          </a:xfrm>
          <a:custGeom>
            <a:avLst/>
            <a:gdLst/>
            <a:ahLst/>
            <a:cxnLst>
              <a:cxn ang="0">
                <a:pos x="3" y="128"/>
              </a:cxn>
              <a:cxn ang="0">
                <a:pos x="13" y="98"/>
              </a:cxn>
              <a:cxn ang="0">
                <a:pos x="46" y="48"/>
              </a:cxn>
              <a:cxn ang="0">
                <a:pos x="96" y="14"/>
              </a:cxn>
              <a:cxn ang="0">
                <a:pos x="126" y="4"/>
              </a:cxn>
              <a:cxn ang="0">
                <a:pos x="158" y="0"/>
              </a:cxn>
              <a:cxn ang="0">
                <a:pos x="1490" y="3"/>
              </a:cxn>
              <a:cxn ang="0">
                <a:pos x="1520" y="13"/>
              </a:cxn>
              <a:cxn ang="0">
                <a:pos x="1570" y="46"/>
              </a:cxn>
              <a:cxn ang="0">
                <a:pos x="1603" y="96"/>
              </a:cxn>
              <a:cxn ang="0">
                <a:pos x="1613" y="126"/>
              </a:cxn>
              <a:cxn ang="0">
                <a:pos x="1616" y="158"/>
              </a:cxn>
              <a:cxn ang="0">
                <a:pos x="1613" y="786"/>
              </a:cxn>
              <a:cxn ang="0">
                <a:pos x="1604" y="816"/>
              </a:cxn>
              <a:cxn ang="0">
                <a:pos x="1572" y="866"/>
              </a:cxn>
              <a:cxn ang="0">
                <a:pos x="1522" y="899"/>
              </a:cxn>
              <a:cxn ang="0">
                <a:pos x="1492" y="909"/>
              </a:cxn>
              <a:cxn ang="0">
                <a:pos x="1460" y="912"/>
              </a:cxn>
              <a:cxn ang="0">
                <a:pos x="128" y="909"/>
              </a:cxn>
              <a:cxn ang="0">
                <a:pos x="98" y="900"/>
              </a:cxn>
              <a:cxn ang="0">
                <a:pos x="48" y="868"/>
              </a:cxn>
              <a:cxn ang="0">
                <a:pos x="14" y="818"/>
              </a:cxn>
              <a:cxn ang="0">
                <a:pos x="4" y="788"/>
              </a:cxn>
              <a:cxn ang="0">
                <a:pos x="0" y="756"/>
              </a:cxn>
              <a:cxn ang="0">
                <a:pos x="16" y="755"/>
              </a:cxn>
              <a:cxn ang="0">
                <a:pos x="19" y="783"/>
              </a:cxn>
              <a:cxn ang="0">
                <a:pos x="27" y="809"/>
              </a:cxn>
              <a:cxn ang="0">
                <a:pos x="57" y="855"/>
              </a:cxn>
              <a:cxn ang="0">
                <a:pos x="103" y="885"/>
              </a:cxn>
              <a:cxn ang="0">
                <a:pos x="129" y="893"/>
              </a:cxn>
              <a:cxn ang="0">
                <a:pos x="1459" y="896"/>
              </a:cxn>
              <a:cxn ang="0">
                <a:pos x="1487" y="894"/>
              </a:cxn>
              <a:cxn ang="0">
                <a:pos x="1513" y="886"/>
              </a:cxn>
              <a:cxn ang="0">
                <a:pos x="1559" y="857"/>
              </a:cxn>
              <a:cxn ang="0">
                <a:pos x="1589" y="811"/>
              </a:cxn>
              <a:cxn ang="0">
                <a:pos x="1597" y="785"/>
              </a:cxn>
              <a:cxn ang="0">
                <a:pos x="1600" y="159"/>
              </a:cxn>
              <a:cxn ang="0">
                <a:pos x="1598" y="131"/>
              </a:cxn>
              <a:cxn ang="0">
                <a:pos x="1590" y="105"/>
              </a:cxn>
              <a:cxn ang="0">
                <a:pos x="1561" y="59"/>
              </a:cxn>
              <a:cxn ang="0">
                <a:pos x="1515" y="28"/>
              </a:cxn>
              <a:cxn ang="0">
                <a:pos x="1489" y="19"/>
              </a:cxn>
              <a:cxn ang="0">
                <a:pos x="159" y="16"/>
              </a:cxn>
              <a:cxn ang="0">
                <a:pos x="131" y="19"/>
              </a:cxn>
              <a:cxn ang="0">
                <a:pos x="105" y="27"/>
              </a:cxn>
              <a:cxn ang="0">
                <a:pos x="59" y="57"/>
              </a:cxn>
              <a:cxn ang="0">
                <a:pos x="28" y="103"/>
              </a:cxn>
              <a:cxn ang="0">
                <a:pos x="19" y="129"/>
              </a:cxn>
              <a:cxn ang="0">
                <a:pos x="16" y="755"/>
              </a:cxn>
            </a:cxnLst>
            <a:rect l="0" t="0" r="r" b="b"/>
            <a:pathLst>
              <a:path w="1616"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59" y="0"/>
                </a:lnTo>
                <a:lnTo>
                  <a:pt x="1490" y="3"/>
                </a:lnTo>
                <a:cubicBezTo>
                  <a:pt x="1491" y="4"/>
                  <a:pt x="1491" y="4"/>
                  <a:pt x="1492" y="4"/>
                </a:cubicBezTo>
                <a:lnTo>
                  <a:pt x="1520" y="13"/>
                </a:lnTo>
                <a:cubicBezTo>
                  <a:pt x="1521" y="13"/>
                  <a:pt x="1521" y="13"/>
                  <a:pt x="1522" y="14"/>
                </a:cubicBezTo>
                <a:lnTo>
                  <a:pt x="1570" y="46"/>
                </a:lnTo>
                <a:cubicBezTo>
                  <a:pt x="1571" y="46"/>
                  <a:pt x="1572" y="47"/>
                  <a:pt x="1572" y="48"/>
                </a:cubicBezTo>
                <a:lnTo>
                  <a:pt x="1603" y="96"/>
                </a:lnTo>
                <a:cubicBezTo>
                  <a:pt x="1604" y="97"/>
                  <a:pt x="1604" y="97"/>
                  <a:pt x="1604" y="98"/>
                </a:cubicBezTo>
                <a:lnTo>
                  <a:pt x="1613" y="126"/>
                </a:lnTo>
                <a:cubicBezTo>
                  <a:pt x="1613" y="127"/>
                  <a:pt x="1613" y="127"/>
                  <a:pt x="1613" y="128"/>
                </a:cubicBezTo>
                <a:lnTo>
                  <a:pt x="1616" y="158"/>
                </a:lnTo>
                <a:lnTo>
                  <a:pt x="1616" y="755"/>
                </a:lnTo>
                <a:lnTo>
                  <a:pt x="1613" y="786"/>
                </a:lnTo>
                <a:cubicBezTo>
                  <a:pt x="1613" y="787"/>
                  <a:pt x="1613" y="787"/>
                  <a:pt x="1613" y="788"/>
                </a:cubicBezTo>
                <a:lnTo>
                  <a:pt x="1604" y="816"/>
                </a:lnTo>
                <a:cubicBezTo>
                  <a:pt x="1604" y="817"/>
                  <a:pt x="1604" y="817"/>
                  <a:pt x="1603" y="818"/>
                </a:cubicBezTo>
                <a:lnTo>
                  <a:pt x="1572" y="866"/>
                </a:lnTo>
                <a:cubicBezTo>
                  <a:pt x="1572" y="867"/>
                  <a:pt x="1571" y="868"/>
                  <a:pt x="1570" y="868"/>
                </a:cubicBezTo>
                <a:lnTo>
                  <a:pt x="1522" y="899"/>
                </a:lnTo>
                <a:cubicBezTo>
                  <a:pt x="1521" y="900"/>
                  <a:pt x="1521" y="900"/>
                  <a:pt x="1520" y="900"/>
                </a:cubicBezTo>
                <a:lnTo>
                  <a:pt x="1492" y="909"/>
                </a:lnTo>
                <a:cubicBezTo>
                  <a:pt x="1491" y="909"/>
                  <a:pt x="1491" y="909"/>
                  <a:pt x="1490" y="909"/>
                </a:cubicBezTo>
                <a:lnTo>
                  <a:pt x="1460"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59" y="896"/>
                </a:lnTo>
                <a:lnTo>
                  <a:pt x="1489" y="893"/>
                </a:lnTo>
                <a:lnTo>
                  <a:pt x="1487" y="894"/>
                </a:lnTo>
                <a:lnTo>
                  <a:pt x="1515" y="885"/>
                </a:lnTo>
                <a:lnTo>
                  <a:pt x="1513" y="886"/>
                </a:lnTo>
                <a:lnTo>
                  <a:pt x="1561" y="855"/>
                </a:lnTo>
                <a:lnTo>
                  <a:pt x="1559" y="857"/>
                </a:lnTo>
                <a:lnTo>
                  <a:pt x="1590" y="809"/>
                </a:lnTo>
                <a:lnTo>
                  <a:pt x="1589" y="811"/>
                </a:lnTo>
                <a:lnTo>
                  <a:pt x="1598" y="783"/>
                </a:lnTo>
                <a:lnTo>
                  <a:pt x="1597" y="785"/>
                </a:lnTo>
                <a:lnTo>
                  <a:pt x="1600" y="755"/>
                </a:lnTo>
                <a:lnTo>
                  <a:pt x="1600" y="159"/>
                </a:lnTo>
                <a:lnTo>
                  <a:pt x="1597" y="129"/>
                </a:lnTo>
                <a:lnTo>
                  <a:pt x="1598" y="131"/>
                </a:lnTo>
                <a:lnTo>
                  <a:pt x="1589" y="103"/>
                </a:lnTo>
                <a:lnTo>
                  <a:pt x="1590" y="105"/>
                </a:lnTo>
                <a:lnTo>
                  <a:pt x="1559" y="57"/>
                </a:lnTo>
                <a:lnTo>
                  <a:pt x="1561" y="59"/>
                </a:lnTo>
                <a:lnTo>
                  <a:pt x="1513" y="27"/>
                </a:lnTo>
                <a:lnTo>
                  <a:pt x="1515" y="28"/>
                </a:lnTo>
                <a:lnTo>
                  <a:pt x="1487" y="19"/>
                </a:lnTo>
                <a:lnTo>
                  <a:pt x="1489" y="19"/>
                </a:lnTo>
                <a:lnTo>
                  <a:pt x="1459"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9" name="Freeform 389"/>
          <p:cNvSpPr>
            <a:spLocks noEditPoints="1"/>
          </p:cNvSpPr>
          <p:nvPr/>
        </p:nvSpPr>
        <p:spPr bwMode="auto">
          <a:xfrm>
            <a:off x="5751513" y="2211388"/>
            <a:ext cx="1466850" cy="757237"/>
          </a:xfrm>
          <a:custGeom>
            <a:avLst/>
            <a:gdLst/>
            <a:ahLst/>
            <a:cxnLst>
              <a:cxn ang="0">
                <a:pos x="1" y="138"/>
              </a:cxn>
              <a:cxn ang="0">
                <a:pos x="12" y="84"/>
              </a:cxn>
              <a:cxn ang="0">
                <a:pos x="43" y="41"/>
              </a:cxn>
              <a:cxn ang="0">
                <a:pos x="87" y="11"/>
              </a:cxn>
              <a:cxn ang="0">
                <a:pos x="139" y="0"/>
              </a:cxn>
              <a:cxn ang="0">
                <a:pos x="1416" y="1"/>
              </a:cxn>
              <a:cxn ang="0">
                <a:pos x="1470" y="12"/>
              </a:cxn>
              <a:cxn ang="0">
                <a:pos x="1513" y="43"/>
              </a:cxn>
              <a:cxn ang="0">
                <a:pos x="1542" y="87"/>
              </a:cxn>
              <a:cxn ang="0">
                <a:pos x="1552" y="139"/>
              </a:cxn>
              <a:cxn ang="0">
                <a:pos x="1552" y="664"/>
              </a:cxn>
              <a:cxn ang="0">
                <a:pos x="1541" y="718"/>
              </a:cxn>
              <a:cxn ang="0">
                <a:pos x="1511" y="761"/>
              </a:cxn>
              <a:cxn ang="0">
                <a:pos x="1467" y="790"/>
              </a:cxn>
              <a:cxn ang="0">
                <a:pos x="1414" y="800"/>
              </a:cxn>
              <a:cxn ang="0">
                <a:pos x="138" y="800"/>
              </a:cxn>
              <a:cxn ang="0">
                <a:pos x="84" y="789"/>
              </a:cxn>
              <a:cxn ang="0">
                <a:pos x="41" y="759"/>
              </a:cxn>
              <a:cxn ang="0">
                <a:pos x="11" y="715"/>
              </a:cxn>
              <a:cxn ang="0">
                <a:pos x="0" y="662"/>
              </a:cxn>
              <a:cxn ang="0">
                <a:pos x="16" y="662"/>
              </a:cxn>
              <a:cxn ang="0">
                <a:pos x="26" y="712"/>
              </a:cxn>
              <a:cxn ang="0">
                <a:pos x="54" y="750"/>
              </a:cxn>
              <a:cxn ang="0">
                <a:pos x="93" y="776"/>
              </a:cxn>
              <a:cxn ang="0">
                <a:pos x="141" y="785"/>
              </a:cxn>
              <a:cxn ang="0">
                <a:pos x="1414" y="784"/>
              </a:cxn>
              <a:cxn ang="0">
                <a:pos x="1464" y="775"/>
              </a:cxn>
              <a:cxn ang="0">
                <a:pos x="1502" y="748"/>
              </a:cxn>
              <a:cxn ang="0">
                <a:pos x="1528" y="709"/>
              </a:cxn>
              <a:cxn ang="0">
                <a:pos x="1537" y="661"/>
              </a:cxn>
              <a:cxn ang="0">
                <a:pos x="1536" y="139"/>
              </a:cxn>
              <a:cxn ang="0">
                <a:pos x="1527" y="90"/>
              </a:cxn>
              <a:cxn ang="0">
                <a:pos x="1500" y="52"/>
              </a:cxn>
              <a:cxn ang="0">
                <a:pos x="1461" y="25"/>
              </a:cxn>
              <a:cxn ang="0">
                <a:pos x="1413" y="16"/>
              </a:cxn>
              <a:cxn ang="0">
                <a:pos x="139" y="16"/>
              </a:cxn>
              <a:cxn ang="0">
                <a:pos x="90" y="26"/>
              </a:cxn>
              <a:cxn ang="0">
                <a:pos x="52" y="54"/>
              </a:cxn>
              <a:cxn ang="0">
                <a:pos x="25" y="93"/>
              </a:cxn>
              <a:cxn ang="0">
                <a:pos x="16" y="141"/>
              </a:cxn>
              <a:cxn ang="0">
                <a:pos x="16" y="662"/>
              </a:cxn>
            </a:cxnLst>
            <a:rect l="0" t="0" r="r" b="b"/>
            <a:pathLst>
              <a:path w="1552" h="800">
                <a:moveTo>
                  <a:pt x="0" y="139"/>
                </a:moveTo>
                <a:cubicBezTo>
                  <a:pt x="0" y="139"/>
                  <a:pt x="1"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1"/>
                  <a:pt x="139" y="0"/>
                  <a:pt x="139" y="0"/>
                </a:cubicBezTo>
                <a:lnTo>
                  <a:pt x="1414" y="0"/>
                </a:lnTo>
                <a:cubicBezTo>
                  <a:pt x="1415" y="0"/>
                  <a:pt x="1415" y="1"/>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4"/>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1" y="664"/>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0" name="Freeform 390"/>
          <p:cNvSpPr>
            <a:spLocks/>
          </p:cNvSpPr>
          <p:nvPr/>
        </p:nvSpPr>
        <p:spPr bwMode="auto">
          <a:xfrm>
            <a:off x="6356350"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1" name="Freeform 391"/>
          <p:cNvSpPr>
            <a:spLocks/>
          </p:cNvSpPr>
          <p:nvPr/>
        </p:nvSpPr>
        <p:spPr bwMode="auto">
          <a:xfrm>
            <a:off x="64023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2" name="Freeform 392"/>
          <p:cNvSpPr>
            <a:spLocks/>
          </p:cNvSpPr>
          <p:nvPr/>
        </p:nvSpPr>
        <p:spPr bwMode="auto">
          <a:xfrm>
            <a:off x="676433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3" name="Freeform 393"/>
          <p:cNvSpPr>
            <a:spLocks/>
          </p:cNvSpPr>
          <p:nvPr/>
        </p:nvSpPr>
        <p:spPr bwMode="auto">
          <a:xfrm>
            <a:off x="681037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4" name="Freeform 394"/>
          <p:cNvSpPr>
            <a:spLocks/>
          </p:cNvSpPr>
          <p:nvPr/>
        </p:nvSpPr>
        <p:spPr bwMode="auto">
          <a:xfrm>
            <a:off x="58562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5" name="Freeform 395"/>
          <p:cNvSpPr>
            <a:spLocks/>
          </p:cNvSpPr>
          <p:nvPr/>
        </p:nvSpPr>
        <p:spPr bwMode="auto">
          <a:xfrm>
            <a:off x="590232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6" name="Freeform 396"/>
          <p:cNvSpPr>
            <a:spLocks/>
          </p:cNvSpPr>
          <p:nvPr/>
        </p:nvSpPr>
        <p:spPr bwMode="auto">
          <a:xfrm>
            <a:off x="597852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7" name="Freeform 397"/>
          <p:cNvSpPr>
            <a:spLocks/>
          </p:cNvSpPr>
          <p:nvPr/>
        </p:nvSpPr>
        <p:spPr bwMode="auto">
          <a:xfrm>
            <a:off x="602297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8" name="Freeform 398"/>
          <p:cNvSpPr>
            <a:spLocks/>
          </p:cNvSpPr>
          <p:nvPr/>
        </p:nvSpPr>
        <p:spPr bwMode="auto">
          <a:xfrm>
            <a:off x="665956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9" name="Freeform 399"/>
          <p:cNvSpPr>
            <a:spLocks/>
          </p:cNvSpPr>
          <p:nvPr/>
        </p:nvSpPr>
        <p:spPr bwMode="auto">
          <a:xfrm>
            <a:off x="670401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0" name="Freeform 400"/>
          <p:cNvSpPr>
            <a:spLocks noEditPoints="1"/>
          </p:cNvSpPr>
          <p:nvPr/>
        </p:nvSpPr>
        <p:spPr bwMode="auto">
          <a:xfrm>
            <a:off x="5978525" y="2854325"/>
            <a:ext cx="79375" cy="241300"/>
          </a:xfrm>
          <a:custGeom>
            <a:avLst/>
            <a:gdLst/>
            <a:ahLst/>
            <a:cxnLst>
              <a:cxn ang="0">
                <a:pos x="19" y="152"/>
              </a:cxn>
              <a:cxn ang="0">
                <a:pos x="20" y="39"/>
              </a:cxn>
              <a:cxn ang="0">
                <a:pos x="29" y="39"/>
              </a:cxn>
              <a:cxn ang="0">
                <a:pos x="28" y="152"/>
              </a:cxn>
              <a:cxn ang="0">
                <a:pos x="19" y="152"/>
              </a:cxn>
              <a:cxn ang="0">
                <a:pos x="0" y="51"/>
              </a:cxn>
              <a:cxn ang="0">
                <a:pos x="25" y="0"/>
              </a:cxn>
              <a:cxn ang="0">
                <a:pos x="50" y="52"/>
              </a:cxn>
              <a:cxn ang="0">
                <a:pos x="0" y="51"/>
              </a:cxn>
            </a:cxnLst>
            <a:rect l="0" t="0" r="r" b="b"/>
            <a:pathLst>
              <a:path w="50" h="152">
                <a:moveTo>
                  <a:pt x="19" y="152"/>
                </a:moveTo>
                <a:lnTo>
                  <a:pt x="20" y="39"/>
                </a:lnTo>
                <a:lnTo>
                  <a:pt x="29" y="39"/>
                </a:lnTo>
                <a:lnTo>
                  <a:pt x="28" y="152"/>
                </a:lnTo>
                <a:lnTo>
                  <a:pt x="19" y="152"/>
                </a:lnTo>
                <a:close/>
                <a:moveTo>
                  <a:pt x="0" y="51"/>
                </a:moveTo>
                <a:lnTo>
                  <a:pt x="25" y="0"/>
                </a:lnTo>
                <a:lnTo>
                  <a:pt x="50" y="52"/>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1" name="Freeform 401"/>
          <p:cNvSpPr>
            <a:spLocks noEditPoints="1"/>
          </p:cNvSpPr>
          <p:nvPr/>
        </p:nvSpPr>
        <p:spPr bwMode="auto">
          <a:xfrm>
            <a:off x="6659563" y="2884488"/>
            <a:ext cx="79375" cy="241300"/>
          </a:xfrm>
          <a:custGeom>
            <a:avLst/>
            <a:gdLst/>
            <a:ahLst/>
            <a:cxnLst>
              <a:cxn ang="0">
                <a:pos x="28" y="0"/>
              </a:cxn>
              <a:cxn ang="0">
                <a:pos x="29" y="114"/>
              </a:cxn>
              <a:cxn ang="0">
                <a:pos x="20" y="114"/>
              </a:cxn>
              <a:cxn ang="0">
                <a:pos x="19" y="1"/>
              </a:cxn>
              <a:cxn ang="0">
                <a:pos x="28" y="0"/>
              </a:cxn>
              <a:cxn ang="0">
                <a:pos x="50" y="101"/>
              </a:cxn>
              <a:cxn ang="0">
                <a:pos x="25" y="152"/>
              </a:cxn>
              <a:cxn ang="0">
                <a:pos x="0" y="101"/>
              </a:cxn>
              <a:cxn ang="0">
                <a:pos x="50" y="101"/>
              </a:cxn>
            </a:cxnLst>
            <a:rect l="0" t="0" r="r" b="b"/>
            <a:pathLst>
              <a:path w="50" h="152">
                <a:moveTo>
                  <a:pt x="28" y="0"/>
                </a:moveTo>
                <a:lnTo>
                  <a:pt x="29" y="114"/>
                </a:lnTo>
                <a:lnTo>
                  <a:pt x="20" y="114"/>
                </a:lnTo>
                <a:lnTo>
                  <a:pt x="19" y="1"/>
                </a:lnTo>
                <a:lnTo>
                  <a:pt x="28" y="0"/>
                </a:lnTo>
                <a:close/>
                <a:moveTo>
                  <a:pt x="50" y="101"/>
                </a:moveTo>
                <a:lnTo>
                  <a:pt x="25" y="152"/>
                </a:lnTo>
                <a:lnTo>
                  <a:pt x="0" y="101"/>
                </a:lnTo>
                <a:lnTo>
                  <a:pt x="50" y="10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2" name="Freeform 402"/>
          <p:cNvSpPr>
            <a:spLocks noEditPoints="1"/>
          </p:cNvSpPr>
          <p:nvPr/>
        </p:nvSpPr>
        <p:spPr bwMode="auto">
          <a:xfrm>
            <a:off x="6780213" y="2082800"/>
            <a:ext cx="79375" cy="242887"/>
          </a:xfrm>
          <a:custGeom>
            <a:avLst/>
            <a:gdLst/>
            <a:ahLst/>
            <a:cxnLst>
              <a:cxn ang="0">
                <a:pos x="28" y="0"/>
              </a:cxn>
              <a:cxn ang="0">
                <a:pos x="30" y="115"/>
              </a:cxn>
              <a:cxn ang="0">
                <a:pos x="20" y="115"/>
              </a:cxn>
              <a:cxn ang="0">
                <a:pos x="19" y="1"/>
              </a:cxn>
              <a:cxn ang="0">
                <a:pos x="28" y="0"/>
              </a:cxn>
              <a:cxn ang="0">
                <a:pos x="50" y="102"/>
              </a:cxn>
              <a:cxn ang="0">
                <a:pos x="25" y="153"/>
              </a:cxn>
              <a:cxn ang="0">
                <a:pos x="0" y="102"/>
              </a:cxn>
              <a:cxn ang="0">
                <a:pos x="50" y="102"/>
              </a:cxn>
            </a:cxnLst>
            <a:rect l="0" t="0" r="r" b="b"/>
            <a:pathLst>
              <a:path w="50" h="153">
                <a:moveTo>
                  <a:pt x="28" y="0"/>
                </a:moveTo>
                <a:lnTo>
                  <a:pt x="30" y="115"/>
                </a:lnTo>
                <a:lnTo>
                  <a:pt x="20" y="115"/>
                </a:lnTo>
                <a:lnTo>
                  <a:pt x="19" y="1"/>
                </a:lnTo>
                <a:lnTo>
                  <a:pt x="28" y="0"/>
                </a:lnTo>
                <a:close/>
                <a:moveTo>
                  <a:pt x="50" y="102"/>
                </a:moveTo>
                <a:lnTo>
                  <a:pt x="25" y="153"/>
                </a:lnTo>
                <a:lnTo>
                  <a:pt x="0" y="102"/>
                </a:lnTo>
                <a:lnTo>
                  <a:pt x="50"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3" name="Freeform 403"/>
          <p:cNvSpPr>
            <a:spLocks noEditPoints="1"/>
          </p:cNvSpPr>
          <p:nvPr/>
        </p:nvSpPr>
        <p:spPr bwMode="auto">
          <a:xfrm>
            <a:off x="5872163" y="2082800"/>
            <a:ext cx="80962" cy="242887"/>
          </a:xfrm>
          <a:custGeom>
            <a:avLst/>
            <a:gdLst/>
            <a:ahLst/>
            <a:cxnLst>
              <a:cxn ang="0">
                <a:pos x="29" y="0"/>
              </a:cxn>
              <a:cxn ang="0">
                <a:pos x="30" y="115"/>
              </a:cxn>
              <a:cxn ang="0">
                <a:pos x="20" y="115"/>
              </a:cxn>
              <a:cxn ang="0">
                <a:pos x="19" y="1"/>
              </a:cxn>
              <a:cxn ang="0">
                <a:pos x="29" y="0"/>
              </a:cxn>
              <a:cxn ang="0">
                <a:pos x="51" y="102"/>
              </a:cxn>
              <a:cxn ang="0">
                <a:pos x="26" y="153"/>
              </a:cxn>
              <a:cxn ang="0">
                <a:pos x="0" y="102"/>
              </a:cxn>
              <a:cxn ang="0">
                <a:pos x="51" y="102"/>
              </a:cxn>
            </a:cxnLst>
            <a:rect l="0" t="0" r="r" b="b"/>
            <a:pathLst>
              <a:path w="51" h="153">
                <a:moveTo>
                  <a:pt x="29" y="0"/>
                </a:moveTo>
                <a:lnTo>
                  <a:pt x="30" y="115"/>
                </a:lnTo>
                <a:lnTo>
                  <a:pt x="20" y="115"/>
                </a:lnTo>
                <a:lnTo>
                  <a:pt x="19" y="1"/>
                </a:lnTo>
                <a:lnTo>
                  <a:pt x="29" y="0"/>
                </a:lnTo>
                <a:close/>
                <a:moveTo>
                  <a:pt x="51" y="102"/>
                </a:moveTo>
                <a:lnTo>
                  <a:pt x="26" y="153"/>
                </a:lnTo>
                <a:lnTo>
                  <a:pt x="0" y="102"/>
                </a:lnTo>
                <a:lnTo>
                  <a:pt x="51"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4" name="Freeform 404"/>
          <p:cNvSpPr>
            <a:spLocks noEditPoints="1"/>
          </p:cNvSpPr>
          <p:nvPr/>
        </p:nvSpPr>
        <p:spPr bwMode="auto">
          <a:xfrm>
            <a:off x="6370638" y="2052638"/>
            <a:ext cx="80962" cy="241300"/>
          </a:xfrm>
          <a:custGeom>
            <a:avLst/>
            <a:gdLst/>
            <a:ahLst/>
            <a:cxnLst>
              <a:cxn ang="0">
                <a:pos x="20" y="152"/>
              </a:cxn>
              <a:cxn ang="0">
                <a:pos x="21" y="38"/>
              </a:cxn>
              <a:cxn ang="0">
                <a:pos x="30" y="39"/>
              </a:cxn>
              <a:cxn ang="0">
                <a:pos x="29" y="152"/>
              </a:cxn>
              <a:cxn ang="0">
                <a:pos x="20" y="152"/>
              </a:cxn>
              <a:cxn ang="0">
                <a:pos x="0" y="51"/>
              </a:cxn>
              <a:cxn ang="0">
                <a:pos x="26" y="0"/>
              </a:cxn>
              <a:cxn ang="0">
                <a:pos x="51" y="51"/>
              </a:cxn>
              <a:cxn ang="0">
                <a:pos x="0" y="51"/>
              </a:cxn>
            </a:cxnLst>
            <a:rect l="0" t="0" r="r" b="b"/>
            <a:pathLst>
              <a:path w="51" h="152">
                <a:moveTo>
                  <a:pt x="20" y="152"/>
                </a:moveTo>
                <a:lnTo>
                  <a:pt x="21" y="38"/>
                </a:lnTo>
                <a:lnTo>
                  <a:pt x="30" y="39"/>
                </a:lnTo>
                <a:lnTo>
                  <a:pt x="29" y="152"/>
                </a:lnTo>
                <a:lnTo>
                  <a:pt x="20" y="152"/>
                </a:lnTo>
                <a:close/>
                <a:moveTo>
                  <a:pt x="0" y="51"/>
                </a:moveTo>
                <a:lnTo>
                  <a:pt x="26" y="0"/>
                </a:lnTo>
                <a:lnTo>
                  <a:pt x="51" y="51"/>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5" name="Rectangle 405"/>
          <p:cNvSpPr>
            <a:spLocks noChangeArrowheads="1"/>
          </p:cNvSpPr>
          <p:nvPr/>
        </p:nvSpPr>
        <p:spPr bwMode="auto">
          <a:xfrm>
            <a:off x="5694363" y="1308100"/>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6" name="Rectangle 406"/>
          <p:cNvSpPr>
            <a:spLocks noChangeArrowheads="1"/>
          </p:cNvSpPr>
          <p:nvPr/>
        </p:nvSpPr>
        <p:spPr bwMode="auto">
          <a:xfrm>
            <a:off x="5770563" y="1308100"/>
            <a:ext cx="1181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965 reactions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07" name="Rectangle 407"/>
          <p:cNvSpPr>
            <a:spLocks noChangeArrowheads="1"/>
          </p:cNvSpPr>
          <p:nvPr/>
        </p:nvSpPr>
        <p:spPr bwMode="auto">
          <a:xfrm>
            <a:off x="5694363" y="1550988"/>
            <a:ext cx="16668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8" name="Rectangle 408"/>
          <p:cNvSpPr>
            <a:spLocks noChangeArrowheads="1"/>
          </p:cNvSpPr>
          <p:nvPr/>
        </p:nvSpPr>
        <p:spPr bwMode="auto">
          <a:xfrm>
            <a:off x="5770563" y="1550988"/>
            <a:ext cx="9239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688 genes</a:t>
            </a:r>
            <a:endParaRPr kumimoji="0" lang="en-US" sz="1800" b="0" i="0" u="none" strike="noStrike" cap="none" normalizeH="0" baseline="0" smtClean="0">
              <a:ln>
                <a:noFill/>
              </a:ln>
              <a:solidFill>
                <a:schemeClr val="tx1"/>
              </a:solidFill>
              <a:effectLst/>
              <a:latin typeface="Arial" pitchFamily="34" charset="0"/>
            </a:endParaRPr>
          </a:p>
        </p:txBody>
      </p:sp>
      <p:sp>
        <p:nvSpPr>
          <p:cNvPr id="410009" name="Rectangle 409"/>
          <p:cNvSpPr>
            <a:spLocks noChangeArrowheads="1"/>
          </p:cNvSpPr>
          <p:nvPr/>
        </p:nvSpPr>
        <p:spPr bwMode="auto">
          <a:xfrm>
            <a:off x="5694363" y="1792288"/>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0" name="Rectangle 410"/>
          <p:cNvSpPr>
            <a:spLocks noChangeArrowheads="1"/>
          </p:cNvSpPr>
          <p:nvPr/>
        </p:nvSpPr>
        <p:spPr bwMode="auto">
          <a:xfrm>
            <a:off x="5770563" y="1792288"/>
            <a:ext cx="139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876 metabolites</a:t>
            </a:r>
            <a:endParaRPr kumimoji="0" lang="en-US" sz="1800" b="0" i="0" u="none" strike="noStrike" cap="none" normalizeH="0" baseline="0" smtClean="0">
              <a:ln>
                <a:noFill/>
              </a:ln>
              <a:solidFill>
                <a:schemeClr val="tx1"/>
              </a:solidFill>
              <a:effectLst/>
              <a:latin typeface="Arial" pitchFamily="34" charset="0"/>
            </a:endParaRPr>
          </a:p>
        </p:txBody>
      </p:sp>
      <p:sp>
        <p:nvSpPr>
          <p:cNvPr id="410011" name="Freeform 411"/>
          <p:cNvSpPr>
            <a:spLocks noEditPoints="1"/>
          </p:cNvSpPr>
          <p:nvPr/>
        </p:nvSpPr>
        <p:spPr bwMode="auto">
          <a:xfrm>
            <a:off x="7234238" y="1622425"/>
            <a:ext cx="542925" cy="1016000"/>
          </a:xfrm>
          <a:custGeom>
            <a:avLst/>
            <a:gdLst/>
            <a:ahLst/>
            <a:cxnLst>
              <a:cxn ang="0">
                <a:pos x="0" y="947"/>
              </a:cxn>
              <a:cxn ang="0">
                <a:pos x="119" y="947"/>
              </a:cxn>
              <a:cxn ang="0">
                <a:pos x="55" y="1011"/>
              </a:cxn>
              <a:cxn ang="0">
                <a:pos x="55" y="128"/>
              </a:cxn>
              <a:cxn ang="0">
                <a:pos x="119" y="64"/>
              </a:cxn>
              <a:cxn ang="0">
                <a:pos x="382" y="64"/>
              </a:cxn>
              <a:cxn ang="0">
                <a:pos x="382" y="192"/>
              </a:cxn>
              <a:cxn ang="0">
                <a:pos x="119" y="192"/>
              </a:cxn>
              <a:cxn ang="0">
                <a:pos x="183" y="128"/>
              </a:cxn>
              <a:cxn ang="0">
                <a:pos x="183" y="1011"/>
              </a:cxn>
              <a:cxn ang="0">
                <a:pos x="119" y="1075"/>
              </a:cxn>
              <a:cxn ang="0">
                <a:pos x="0" y="1075"/>
              </a:cxn>
              <a:cxn ang="0">
                <a:pos x="0" y="947"/>
              </a:cxn>
              <a:cxn ang="0">
                <a:pos x="318" y="0"/>
              </a:cxn>
              <a:cxn ang="0">
                <a:pos x="574" y="128"/>
              </a:cxn>
              <a:cxn ang="0">
                <a:pos x="318" y="256"/>
              </a:cxn>
              <a:cxn ang="0">
                <a:pos x="318" y="0"/>
              </a:cxn>
            </a:cxnLst>
            <a:rect l="0" t="0" r="r" b="b"/>
            <a:pathLst>
              <a:path w="574" h="1075">
                <a:moveTo>
                  <a:pt x="0" y="947"/>
                </a:moveTo>
                <a:lnTo>
                  <a:pt x="119" y="947"/>
                </a:lnTo>
                <a:lnTo>
                  <a:pt x="55" y="1011"/>
                </a:lnTo>
                <a:lnTo>
                  <a:pt x="55" y="128"/>
                </a:lnTo>
                <a:cubicBezTo>
                  <a:pt x="55" y="93"/>
                  <a:pt x="84" y="64"/>
                  <a:pt x="119" y="64"/>
                </a:cubicBezTo>
                <a:lnTo>
                  <a:pt x="382" y="64"/>
                </a:lnTo>
                <a:lnTo>
                  <a:pt x="382" y="192"/>
                </a:lnTo>
                <a:lnTo>
                  <a:pt x="119" y="192"/>
                </a:lnTo>
                <a:lnTo>
                  <a:pt x="183" y="128"/>
                </a:lnTo>
                <a:lnTo>
                  <a:pt x="183" y="1011"/>
                </a:lnTo>
                <a:cubicBezTo>
                  <a:pt x="183" y="1046"/>
                  <a:pt x="154" y="1075"/>
                  <a:pt x="119" y="1075"/>
                </a:cubicBezTo>
                <a:lnTo>
                  <a:pt x="0" y="1075"/>
                </a:lnTo>
                <a:lnTo>
                  <a:pt x="0" y="947"/>
                </a:lnTo>
                <a:close/>
                <a:moveTo>
                  <a:pt x="318" y="0"/>
                </a:moveTo>
                <a:lnTo>
                  <a:pt x="574" y="128"/>
                </a:lnTo>
                <a:lnTo>
                  <a:pt x="318" y="256"/>
                </a:lnTo>
                <a:lnTo>
                  <a:pt x="318"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2" name="Freeform 412"/>
          <p:cNvSpPr>
            <a:spLocks noEditPoints="1"/>
          </p:cNvSpPr>
          <p:nvPr/>
        </p:nvSpPr>
        <p:spPr bwMode="auto">
          <a:xfrm>
            <a:off x="7234238" y="1970088"/>
            <a:ext cx="615950" cy="660400"/>
          </a:xfrm>
          <a:custGeom>
            <a:avLst/>
            <a:gdLst/>
            <a:ahLst/>
            <a:cxnLst>
              <a:cxn ang="0">
                <a:pos x="0" y="571"/>
              </a:cxn>
              <a:cxn ang="0">
                <a:pos x="118" y="571"/>
              </a:cxn>
              <a:cxn ang="0">
                <a:pos x="54" y="635"/>
              </a:cxn>
              <a:cxn ang="0">
                <a:pos x="54" y="128"/>
              </a:cxn>
              <a:cxn ang="0">
                <a:pos x="118" y="64"/>
              </a:cxn>
              <a:cxn ang="0">
                <a:pos x="459" y="64"/>
              </a:cxn>
              <a:cxn ang="0">
                <a:pos x="459" y="192"/>
              </a:cxn>
              <a:cxn ang="0">
                <a:pos x="118" y="192"/>
              </a:cxn>
              <a:cxn ang="0">
                <a:pos x="182" y="128"/>
              </a:cxn>
              <a:cxn ang="0">
                <a:pos x="182" y="635"/>
              </a:cxn>
              <a:cxn ang="0">
                <a:pos x="118" y="699"/>
              </a:cxn>
              <a:cxn ang="0">
                <a:pos x="0" y="699"/>
              </a:cxn>
              <a:cxn ang="0">
                <a:pos x="0" y="571"/>
              </a:cxn>
              <a:cxn ang="0">
                <a:pos x="395" y="0"/>
              </a:cxn>
              <a:cxn ang="0">
                <a:pos x="651" y="128"/>
              </a:cxn>
              <a:cxn ang="0">
                <a:pos x="395" y="256"/>
              </a:cxn>
              <a:cxn ang="0">
                <a:pos x="395" y="0"/>
              </a:cxn>
            </a:cxnLst>
            <a:rect l="0" t="0" r="r" b="b"/>
            <a:pathLst>
              <a:path w="651" h="699">
                <a:moveTo>
                  <a:pt x="0" y="571"/>
                </a:moveTo>
                <a:lnTo>
                  <a:pt x="118" y="571"/>
                </a:lnTo>
                <a:lnTo>
                  <a:pt x="54" y="635"/>
                </a:lnTo>
                <a:lnTo>
                  <a:pt x="54" y="128"/>
                </a:lnTo>
                <a:cubicBezTo>
                  <a:pt x="54" y="93"/>
                  <a:pt x="82" y="64"/>
                  <a:pt x="118" y="64"/>
                </a:cubicBezTo>
                <a:lnTo>
                  <a:pt x="459" y="64"/>
                </a:lnTo>
                <a:lnTo>
                  <a:pt x="459" y="192"/>
                </a:lnTo>
                <a:lnTo>
                  <a:pt x="118" y="192"/>
                </a:lnTo>
                <a:lnTo>
                  <a:pt x="182" y="128"/>
                </a:lnTo>
                <a:lnTo>
                  <a:pt x="182" y="635"/>
                </a:lnTo>
                <a:cubicBezTo>
                  <a:pt x="182" y="670"/>
                  <a:pt x="153" y="699"/>
                  <a:pt x="118" y="699"/>
                </a:cubicBezTo>
                <a:lnTo>
                  <a:pt x="0" y="699"/>
                </a:lnTo>
                <a:lnTo>
                  <a:pt x="0" y="571"/>
                </a:lnTo>
                <a:close/>
                <a:moveTo>
                  <a:pt x="395" y="0"/>
                </a:moveTo>
                <a:lnTo>
                  <a:pt x="651" y="128"/>
                </a:lnTo>
                <a:lnTo>
                  <a:pt x="395" y="256"/>
                </a:lnTo>
                <a:lnTo>
                  <a:pt x="395"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3" name="Freeform 413"/>
          <p:cNvSpPr>
            <a:spLocks noEditPoints="1"/>
          </p:cNvSpPr>
          <p:nvPr/>
        </p:nvSpPr>
        <p:spPr bwMode="auto">
          <a:xfrm>
            <a:off x="7234238" y="2514600"/>
            <a:ext cx="611187" cy="328612"/>
          </a:xfrm>
          <a:custGeom>
            <a:avLst/>
            <a:gdLst/>
            <a:ahLst/>
            <a:cxnLst>
              <a:cxn ang="0">
                <a:pos x="0" y="0"/>
              </a:cxn>
              <a:cxn ang="0">
                <a:pos x="120" y="0"/>
              </a:cxn>
              <a:cxn ang="0">
                <a:pos x="184" y="64"/>
              </a:cxn>
              <a:cxn ang="0">
                <a:pos x="184" y="219"/>
              </a:cxn>
              <a:cxn ang="0">
                <a:pos x="120" y="155"/>
              </a:cxn>
              <a:cxn ang="0">
                <a:pos x="454" y="155"/>
              </a:cxn>
              <a:cxn ang="0">
                <a:pos x="454" y="283"/>
              </a:cxn>
              <a:cxn ang="0">
                <a:pos x="120" y="283"/>
              </a:cxn>
              <a:cxn ang="0">
                <a:pos x="56" y="219"/>
              </a:cxn>
              <a:cxn ang="0">
                <a:pos x="56" y="64"/>
              </a:cxn>
              <a:cxn ang="0">
                <a:pos x="120" y="128"/>
              </a:cxn>
              <a:cxn ang="0">
                <a:pos x="0" y="128"/>
              </a:cxn>
              <a:cxn ang="0">
                <a:pos x="0" y="0"/>
              </a:cxn>
              <a:cxn ang="0">
                <a:pos x="390" y="91"/>
              </a:cxn>
              <a:cxn ang="0">
                <a:pos x="646" y="219"/>
              </a:cxn>
              <a:cxn ang="0">
                <a:pos x="390" y="347"/>
              </a:cxn>
              <a:cxn ang="0">
                <a:pos x="390" y="91"/>
              </a:cxn>
            </a:cxnLst>
            <a:rect l="0" t="0" r="r" b="b"/>
            <a:pathLst>
              <a:path w="646" h="347">
                <a:moveTo>
                  <a:pt x="0" y="0"/>
                </a:moveTo>
                <a:lnTo>
                  <a:pt x="120" y="0"/>
                </a:lnTo>
                <a:cubicBezTo>
                  <a:pt x="155" y="0"/>
                  <a:pt x="184" y="29"/>
                  <a:pt x="184" y="64"/>
                </a:cubicBezTo>
                <a:lnTo>
                  <a:pt x="184" y="219"/>
                </a:lnTo>
                <a:lnTo>
                  <a:pt x="120" y="155"/>
                </a:lnTo>
                <a:lnTo>
                  <a:pt x="454" y="155"/>
                </a:lnTo>
                <a:lnTo>
                  <a:pt x="454" y="283"/>
                </a:lnTo>
                <a:lnTo>
                  <a:pt x="120" y="283"/>
                </a:lnTo>
                <a:cubicBezTo>
                  <a:pt x="84" y="283"/>
                  <a:pt x="56" y="254"/>
                  <a:pt x="56" y="219"/>
                </a:cubicBezTo>
                <a:lnTo>
                  <a:pt x="56" y="64"/>
                </a:lnTo>
                <a:lnTo>
                  <a:pt x="120" y="128"/>
                </a:lnTo>
                <a:lnTo>
                  <a:pt x="0" y="128"/>
                </a:lnTo>
                <a:lnTo>
                  <a:pt x="0" y="0"/>
                </a:lnTo>
                <a:close/>
                <a:moveTo>
                  <a:pt x="390" y="91"/>
                </a:moveTo>
                <a:lnTo>
                  <a:pt x="646" y="219"/>
                </a:lnTo>
                <a:lnTo>
                  <a:pt x="390" y="347"/>
                </a:lnTo>
                <a:lnTo>
                  <a:pt x="390" y="9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446"/>
          <p:cNvGrpSpPr>
            <a:grpSpLocks/>
          </p:cNvGrpSpPr>
          <p:nvPr/>
        </p:nvGrpSpPr>
        <p:grpSpPr bwMode="auto">
          <a:xfrm>
            <a:off x="6613525" y="5811838"/>
            <a:ext cx="1908175" cy="911225"/>
            <a:chOff x="4166" y="3661"/>
            <a:chExt cx="1202" cy="574"/>
          </a:xfrm>
        </p:grpSpPr>
        <p:sp>
          <p:nvSpPr>
            <p:cNvPr id="410014" name="Rectangle 414"/>
            <p:cNvSpPr>
              <a:spLocks noChangeArrowheads="1"/>
            </p:cNvSpPr>
            <p:nvPr/>
          </p:nvSpPr>
          <p:spPr bwMode="auto">
            <a:xfrm>
              <a:off x="4693" y="3885"/>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5" name="Rectangle 415"/>
            <p:cNvSpPr>
              <a:spLocks noChangeArrowheads="1"/>
            </p:cNvSpPr>
            <p:nvPr/>
          </p:nvSpPr>
          <p:spPr bwMode="auto">
            <a:xfrm>
              <a:off x="5051" y="3887"/>
              <a:ext cx="317"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10016" name="Freeform 416"/>
            <p:cNvSpPr>
              <a:spLocks noEditPoints="1"/>
            </p:cNvSpPr>
            <p:nvPr/>
          </p:nvSpPr>
          <p:spPr bwMode="auto">
            <a:xfrm>
              <a:off x="4247" y="3661"/>
              <a:ext cx="1116"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7" name="Freeform 417"/>
            <p:cNvSpPr>
              <a:spLocks/>
            </p:cNvSpPr>
            <p:nvPr/>
          </p:nvSpPr>
          <p:spPr bwMode="auto">
            <a:xfrm>
              <a:off x="4297" y="3917"/>
              <a:ext cx="73"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8" name="Freeform 418"/>
            <p:cNvSpPr>
              <a:spLocks noEditPoints="1"/>
            </p:cNvSpPr>
            <p:nvPr/>
          </p:nvSpPr>
          <p:spPr bwMode="auto">
            <a:xfrm>
              <a:off x="4293" y="3914"/>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9" name="Freeform 419"/>
            <p:cNvSpPr>
              <a:spLocks/>
            </p:cNvSpPr>
            <p:nvPr/>
          </p:nvSpPr>
          <p:spPr bwMode="auto">
            <a:xfrm>
              <a:off x="4442" y="37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0" name="Freeform 420"/>
            <p:cNvSpPr>
              <a:spLocks noEditPoints="1"/>
            </p:cNvSpPr>
            <p:nvPr/>
          </p:nvSpPr>
          <p:spPr bwMode="auto">
            <a:xfrm>
              <a:off x="4438" y="37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1" name="Freeform 421"/>
            <p:cNvSpPr>
              <a:spLocks/>
            </p:cNvSpPr>
            <p:nvPr/>
          </p:nvSpPr>
          <p:spPr bwMode="auto">
            <a:xfrm>
              <a:off x="4687" y="3734"/>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2" name="Freeform 422"/>
            <p:cNvSpPr>
              <a:spLocks noEditPoints="1"/>
            </p:cNvSpPr>
            <p:nvPr/>
          </p:nvSpPr>
          <p:spPr bwMode="auto">
            <a:xfrm>
              <a:off x="4683" y="373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3" name="Freeform 423"/>
            <p:cNvSpPr>
              <a:spLocks/>
            </p:cNvSpPr>
            <p:nvPr/>
          </p:nvSpPr>
          <p:spPr bwMode="auto">
            <a:xfrm>
              <a:off x="4660" y="4101"/>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4" name="Freeform 424"/>
            <p:cNvSpPr>
              <a:spLocks noEditPoints="1"/>
            </p:cNvSpPr>
            <p:nvPr/>
          </p:nvSpPr>
          <p:spPr bwMode="auto">
            <a:xfrm>
              <a:off x="4655" y="4097"/>
              <a:ext cx="83"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5" name="Rectangle 425"/>
            <p:cNvSpPr>
              <a:spLocks noChangeArrowheads="1"/>
            </p:cNvSpPr>
            <p:nvPr/>
          </p:nvSpPr>
          <p:spPr bwMode="auto">
            <a:xfrm>
              <a:off x="4454" y="4038"/>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26" name="Freeform 426"/>
            <p:cNvSpPr>
              <a:spLocks noEditPoints="1"/>
            </p:cNvSpPr>
            <p:nvPr/>
          </p:nvSpPr>
          <p:spPr bwMode="auto">
            <a:xfrm>
              <a:off x="4358" y="3849"/>
              <a:ext cx="94" cy="82"/>
            </a:xfrm>
            <a:custGeom>
              <a:avLst/>
              <a:gdLst/>
              <a:ahLst/>
              <a:cxnLst>
                <a:cxn ang="0">
                  <a:pos x="0" y="76"/>
                </a:cxn>
                <a:cxn ang="0">
                  <a:pos x="65" y="19"/>
                </a:cxn>
                <a:cxn ang="0">
                  <a:pos x="72" y="24"/>
                </a:cxn>
                <a:cxn ang="0">
                  <a:pos x="6" y="82"/>
                </a:cxn>
                <a:cxn ang="0">
                  <a:pos x="0" y="76"/>
                </a:cxn>
                <a:cxn ang="0">
                  <a:pos x="43" y="15"/>
                </a:cxn>
                <a:cxn ang="0">
                  <a:pos x="94" y="0"/>
                </a:cxn>
                <a:cxn ang="0">
                  <a:pos x="78" y="44"/>
                </a:cxn>
                <a:cxn ang="0">
                  <a:pos x="43" y="15"/>
                </a:cxn>
              </a:cxnLst>
              <a:rect l="0" t="0" r="r" b="b"/>
              <a:pathLst>
                <a:path w="94" h="82">
                  <a:moveTo>
                    <a:pt x="0" y="76"/>
                  </a:moveTo>
                  <a:lnTo>
                    <a:pt x="65" y="19"/>
                  </a:lnTo>
                  <a:lnTo>
                    <a:pt x="72" y="24"/>
                  </a:lnTo>
                  <a:lnTo>
                    <a:pt x="6" y="82"/>
                  </a:lnTo>
                  <a:lnTo>
                    <a:pt x="0" y="76"/>
                  </a:lnTo>
                  <a:close/>
                  <a:moveTo>
                    <a:pt x="43" y="15"/>
                  </a:moveTo>
                  <a:lnTo>
                    <a:pt x="94" y="0"/>
                  </a:lnTo>
                  <a:lnTo>
                    <a:pt x="78" y="44"/>
                  </a:lnTo>
                  <a:lnTo>
                    <a:pt x="43" y="15"/>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7" name="Freeform 427"/>
            <p:cNvSpPr>
              <a:spLocks noEditPoints="1"/>
            </p:cNvSpPr>
            <p:nvPr/>
          </p:nvSpPr>
          <p:spPr bwMode="auto">
            <a:xfrm>
              <a:off x="4504" y="3846"/>
              <a:ext cx="176" cy="89"/>
            </a:xfrm>
            <a:custGeom>
              <a:avLst/>
              <a:gdLst/>
              <a:ahLst/>
              <a:cxnLst>
                <a:cxn ang="0">
                  <a:pos x="5" y="0"/>
                </a:cxn>
                <a:cxn ang="0">
                  <a:pos x="147" y="70"/>
                </a:cxn>
                <a:cxn ang="0">
                  <a:pos x="142" y="77"/>
                </a:cxn>
                <a:cxn ang="0">
                  <a:pos x="0" y="6"/>
                </a:cxn>
                <a:cxn ang="0">
                  <a:pos x="5" y="0"/>
                </a:cxn>
                <a:cxn ang="0">
                  <a:pos x="146" y="51"/>
                </a:cxn>
                <a:cxn ang="0">
                  <a:pos x="176" y="89"/>
                </a:cxn>
                <a:cxn ang="0">
                  <a:pos x="122" y="86"/>
                </a:cxn>
                <a:cxn ang="0">
                  <a:pos x="146" y="51"/>
                </a:cxn>
              </a:cxnLst>
              <a:rect l="0" t="0" r="r" b="b"/>
              <a:pathLst>
                <a:path w="176" h="89">
                  <a:moveTo>
                    <a:pt x="5" y="0"/>
                  </a:moveTo>
                  <a:lnTo>
                    <a:pt x="147" y="70"/>
                  </a:lnTo>
                  <a:lnTo>
                    <a:pt x="142" y="77"/>
                  </a:lnTo>
                  <a:lnTo>
                    <a:pt x="0" y="6"/>
                  </a:lnTo>
                  <a:lnTo>
                    <a:pt x="5" y="0"/>
                  </a:lnTo>
                  <a:close/>
                  <a:moveTo>
                    <a:pt x="146" y="51"/>
                  </a:moveTo>
                  <a:lnTo>
                    <a:pt x="176" y="89"/>
                  </a:lnTo>
                  <a:lnTo>
                    <a:pt x="122" y="86"/>
                  </a:lnTo>
                  <a:lnTo>
                    <a:pt x="146" y="5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8" name="Freeform 428"/>
            <p:cNvSpPr>
              <a:spLocks noEditPoints="1"/>
            </p:cNvSpPr>
            <p:nvPr/>
          </p:nvSpPr>
          <p:spPr bwMode="auto">
            <a:xfrm>
              <a:off x="4357" y="3969"/>
              <a:ext cx="93" cy="100"/>
            </a:xfrm>
            <a:custGeom>
              <a:avLst/>
              <a:gdLst/>
              <a:ahLst/>
              <a:cxnLst>
                <a:cxn ang="0">
                  <a:pos x="8" y="0"/>
                </a:cxn>
                <a:cxn ang="0">
                  <a:pos x="74" y="74"/>
                </a:cxn>
                <a:cxn ang="0">
                  <a:pos x="67" y="78"/>
                </a:cxn>
                <a:cxn ang="0">
                  <a:pos x="0" y="4"/>
                </a:cxn>
                <a:cxn ang="0">
                  <a:pos x="8" y="0"/>
                </a:cxn>
                <a:cxn ang="0">
                  <a:pos x="83" y="56"/>
                </a:cxn>
                <a:cxn ang="0">
                  <a:pos x="93" y="100"/>
                </a:cxn>
                <a:cxn ang="0">
                  <a:pos x="44" y="80"/>
                </a:cxn>
                <a:cxn ang="0">
                  <a:pos x="83" y="56"/>
                </a:cxn>
              </a:cxnLst>
              <a:rect l="0" t="0" r="r" b="b"/>
              <a:pathLst>
                <a:path w="93" h="100">
                  <a:moveTo>
                    <a:pt x="8" y="0"/>
                  </a:moveTo>
                  <a:lnTo>
                    <a:pt x="74" y="74"/>
                  </a:lnTo>
                  <a:lnTo>
                    <a:pt x="67" y="78"/>
                  </a:lnTo>
                  <a:lnTo>
                    <a:pt x="0" y="4"/>
                  </a:lnTo>
                  <a:lnTo>
                    <a:pt x="8" y="0"/>
                  </a:lnTo>
                  <a:close/>
                  <a:moveTo>
                    <a:pt x="83" y="56"/>
                  </a:moveTo>
                  <a:lnTo>
                    <a:pt x="93" y="100"/>
                  </a:lnTo>
                  <a:lnTo>
                    <a:pt x="44" y="80"/>
                  </a:lnTo>
                  <a:lnTo>
                    <a:pt x="83" y="56"/>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9" name="Freeform 429"/>
            <p:cNvSpPr>
              <a:spLocks noEditPoints="1"/>
            </p:cNvSpPr>
            <p:nvPr/>
          </p:nvSpPr>
          <p:spPr bwMode="auto">
            <a:xfrm>
              <a:off x="4505" y="4103"/>
              <a:ext cx="159" cy="40"/>
            </a:xfrm>
            <a:custGeom>
              <a:avLst/>
              <a:gdLst/>
              <a:ahLst/>
              <a:cxnLst>
                <a:cxn ang="0">
                  <a:pos x="2" y="2"/>
                </a:cxn>
                <a:cxn ang="0">
                  <a:pos x="124" y="18"/>
                </a:cxn>
                <a:cxn ang="0">
                  <a:pos x="123" y="25"/>
                </a:cxn>
                <a:cxn ang="0">
                  <a:pos x="0" y="10"/>
                </a:cxn>
                <a:cxn ang="0">
                  <a:pos x="2" y="2"/>
                </a:cxn>
                <a:cxn ang="0">
                  <a:pos x="115" y="0"/>
                </a:cxn>
                <a:cxn ang="0">
                  <a:pos x="159" y="26"/>
                </a:cxn>
                <a:cxn ang="0">
                  <a:pos x="107" y="40"/>
                </a:cxn>
                <a:cxn ang="0">
                  <a:pos x="115" y="0"/>
                </a:cxn>
              </a:cxnLst>
              <a:rect l="0" t="0" r="r" b="b"/>
              <a:pathLst>
                <a:path w="159" h="40">
                  <a:moveTo>
                    <a:pt x="2" y="2"/>
                  </a:moveTo>
                  <a:lnTo>
                    <a:pt x="124" y="18"/>
                  </a:lnTo>
                  <a:lnTo>
                    <a:pt x="123" y="25"/>
                  </a:lnTo>
                  <a:lnTo>
                    <a:pt x="0" y="10"/>
                  </a:lnTo>
                  <a:lnTo>
                    <a:pt x="2" y="2"/>
                  </a:lnTo>
                  <a:close/>
                  <a:moveTo>
                    <a:pt x="115" y="0"/>
                  </a:moveTo>
                  <a:lnTo>
                    <a:pt x="159" y="26"/>
                  </a:lnTo>
                  <a:lnTo>
                    <a:pt x="107" y="40"/>
                  </a:lnTo>
                  <a:lnTo>
                    <a:pt x="115"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0" name="Freeform 430"/>
            <p:cNvSpPr>
              <a:spLocks/>
            </p:cNvSpPr>
            <p:nvPr/>
          </p:nvSpPr>
          <p:spPr bwMode="auto">
            <a:xfrm>
              <a:off x="4878" y="385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1" name="Freeform 431"/>
            <p:cNvSpPr>
              <a:spLocks noEditPoints="1"/>
            </p:cNvSpPr>
            <p:nvPr/>
          </p:nvSpPr>
          <p:spPr bwMode="auto">
            <a:xfrm>
              <a:off x="4873" y="385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2" name="Freeform 432"/>
            <p:cNvSpPr>
              <a:spLocks/>
            </p:cNvSpPr>
            <p:nvPr/>
          </p:nvSpPr>
          <p:spPr bwMode="auto">
            <a:xfrm>
              <a:off x="4878" y="4040"/>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3" name="Freeform 433"/>
            <p:cNvSpPr>
              <a:spLocks noEditPoints="1"/>
            </p:cNvSpPr>
            <p:nvPr/>
          </p:nvSpPr>
          <p:spPr bwMode="auto">
            <a:xfrm>
              <a:off x="4873" y="403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4" name="Freeform 434"/>
            <p:cNvSpPr>
              <a:spLocks noEditPoints="1"/>
            </p:cNvSpPr>
            <p:nvPr/>
          </p:nvSpPr>
          <p:spPr bwMode="auto">
            <a:xfrm>
              <a:off x="4505" y="3755"/>
              <a:ext cx="184" cy="53"/>
            </a:xfrm>
            <a:custGeom>
              <a:avLst/>
              <a:gdLst/>
              <a:ahLst/>
              <a:cxnLst>
                <a:cxn ang="0">
                  <a:pos x="0" y="45"/>
                </a:cxn>
                <a:cxn ang="0">
                  <a:pos x="148" y="14"/>
                </a:cxn>
                <a:cxn ang="0">
                  <a:pos x="150" y="21"/>
                </a:cxn>
                <a:cxn ang="0">
                  <a:pos x="2" y="53"/>
                </a:cxn>
                <a:cxn ang="0">
                  <a:pos x="0" y="45"/>
                </a:cxn>
                <a:cxn ang="0">
                  <a:pos x="131" y="0"/>
                </a:cxn>
                <a:cxn ang="0">
                  <a:pos x="184" y="9"/>
                </a:cxn>
                <a:cxn ang="0">
                  <a:pos x="143" y="39"/>
                </a:cxn>
                <a:cxn ang="0">
                  <a:pos x="131" y="0"/>
                </a:cxn>
              </a:cxnLst>
              <a:rect l="0" t="0" r="r" b="b"/>
              <a:pathLst>
                <a:path w="184" h="53">
                  <a:moveTo>
                    <a:pt x="0" y="45"/>
                  </a:moveTo>
                  <a:lnTo>
                    <a:pt x="148" y="14"/>
                  </a:lnTo>
                  <a:lnTo>
                    <a:pt x="150" y="21"/>
                  </a:lnTo>
                  <a:lnTo>
                    <a:pt x="2" y="53"/>
                  </a:lnTo>
                  <a:lnTo>
                    <a:pt x="0" y="45"/>
                  </a:lnTo>
                  <a:close/>
                  <a:moveTo>
                    <a:pt x="131" y="0"/>
                  </a:moveTo>
                  <a:lnTo>
                    <a:pt x="184" y="9"/>
                  </a:lnTo>
                  <a:lnTo>
                    <a:pt x="143" y="39"/>
                  </a:lnTo>
                  <a:lnTo>
                    <a:pt x="131"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5" name="Freeform 435"/>
            <p:cNvSpPr>
              <a:spLocks noEditPoints="1"/>
            </p:cNvSpPr>
            <p:nvPr/>
          </p:nvSpPr>
          <p:spPr bwMode="auto">
            <a:xfrm>
              <a:off x="4731" y="4070"/>
              <a:ext cx="147" cy="65"/>
            </a:xfrm>
            <a:custGeom>
              <a:avLst/>
              <a:gdLst/>
              <a:ahLst/>
              <a:cxnLst>
                <a:cxn ang="0">
                  <a:pos x="0" y="58"/>
                </a:cxn>
                <a:cxn ang="0">
                  <a:pos x="113" y="11"/>
                </a:cxn>
                <a:cxn ang="0">
                  <a:pos x="117" y="18"/>
                </a:cxn>
                <a:cxn ang="0">
                  <a:pos x="4" y="65"/>
                </a:cxn>
                <a:cxn ang="0">
                  <a:pos x="0" y="58"/>
                </a:cxn>
                <a:cxn ang="0">
                  <a:pos x="93" y="0"/>
                </a:cxn>
                <a:cxn ang="0">
                  <a:pos x="147" y="0"/>
                </a:cxn>
                <a:cxn ang="0">
                  <a:pos x="114" y="37"/>
                </a:cxn>
                <a:cxn ang="0">
                  <a:pos x="93" y="0"/>
                </a:cxn>
              </a:cxnLst>
              <a:rect l="0" t="0" r="r" b="b"/>
              <a:pathLst>
                <a:path w="147" h="65">
                  <a:moveTo>
                    <a:pt x="0" y="58"/>
                  </a:moveTo>
                  <a:lnTo>
                    <a:pt x="113" y="11"/>
                  </a:lnTo>
                  <a:lnTo>
                    <a:pt x="117" y="18"/>
                  </a:lnTo>
                  <a:lnTo>
                    <a:pt x="4" y="65"/>
                  </a:lnTo>
                  <a:lnTo>
                    <a:pt x="0" y="58"/>
                  </a:lnTo>
                  <a:close/>
                  <a:moveTo>
                    <a:pt x="93" y="0"/>
                  </a:moveTo>
                  <a:lnTo>
                    <a:pt x="147" y="0"/>
                  </a:lnTo>
                  <a:lnTo>
                    <a:pt x="114" y="37"/>
                  </a:lnTo>
                  <a:lnTo>
                    <a:pt x="93"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6" name="Freeform 436"/>
            <p:cNvSpPr>
              <a:spLocks noEditPoints="1"/>
            </p:cNvSpPr>
            <p:nvPr/>
          </p:nvSpPr>
          <p:spPr bwMode="auto">
            <a:xfrm>
              <a:off x="4739" y="3887"/>
              <a:ext cx="141" cy="72"/>
            </a:xfrm>
            <a:custGeom>
              <a:avLst/>
              <a:gdLst/>
              <a:ahLst/>
              <a:cxnLst>
                <a:cxn ang="0">
                  <a:pos x="0" y="65"/>
                </a:cxn>
                <a:cxn ang="0">
                  <a:pos x="107" y="12"/>
                </a:cxn>
                <a:cxn ang="0">
                  <a:pos x="111" y="19"/>
                </a:cxn>
                <a:cxn ang="0">
                  <a:pos x="5" y="72"/>
                </a:cxn>
                <a:cxn ang="0">
                  <a:pos x="0" y="65"/>
                </a:cxn>
                <a:cxn ang="0">
                  <a:pos x="86" y="3"/>
                </a:cxn>
                <a:cxn ang="0">
                  <a:pos x="141" y="0"/>
                </a:cxn>
                <a:cxn ang="0">
                  <a:pos x="111" y="39"/>
                </a:cxn>
                <a:cxn ang="0">
                  <a:pos x="86" y="3"/>
                </a:cxn>
              </a:cxnLst>
              <a:rect l="0" t="0" r="r" b="b"/>
              <a:pathLst>
                <a:path w="141" h="72">
                  <a:moveTo>
                    <a:pt x="0" y="65"/>
                  </a:moveTo>
                  <a:lnTo>
                    <a:pt x="107" y="12"/>
                  </a:lnTo>
                  <a:lnTo>
                    <a:pt x="111" y="19"/>
                  </a:lnTo>
                  <a:lnTo>
                    <a:pt x="5" y="72"/>
                  </a:lnTo>
                  <a:lnTo>
                    <a:pt x="0" y="65"/>
                  </a:lnTo>
                  <a:close/>
                  <a:moveTo>
                    <a:pt x="86" y="3"/>
                  </a:moveTo>
                  <a:lnTo>
                    <a:pt x="141" y="0"/>
                  </a:lnTo>
                  <a:lnTo>
                    <a:pt x="111" y="39"/>
                  </a:lnTo>
                  <a:lnTo>
                    <a:pt x="86" y="3"/>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7" name="Freeform 437"/>
            <p:cNvSpPr>
              <a:spLocks/>
            </p:cNvSpPr>
            <p:nvPr/>
          </p:nvSpPr>
          <p:spPr bwMode="auto">
            <a:xfrm>
              <a:off x="4905" y="372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8" name="Freeform 438"/>
            <p:cNvSpPr>
              <a:spLocks noEditPoints="1"/>
            </p:cNvSpPr>
            <p:nvPr/>
          </p:nvSpPr>
          <p:spPr bwMode="auto">
            <a:xfrm>
              <a:off x="4900" y="372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9" name="Freeform 439"/>
            <p:cNvSpPr>
              <a:spLocks noEditPoints="1"/>
            </p:cNvSpPr>
            <p:nvPr/>
          </p:nvSpPr>
          <p:spPr bwMode="auto">
            <a:xfrm>
              <a:off x="4760" y="3740"/>
              <a:ext cx="143" cy="41"/>
            </a:xfrm>
            <a:custGeom>
              <a:avLst/>
              <a:gdLst/>
              <a:ahLst/>
              <a:cxnLst>
                <a:cxn ang="0">
                  <a:pos x="0" y="24"/>
                </a:cxn>
                <a:cxn ang="0">
                  <a:pos x="106" y="16"/>
                </a:cxn>
                <a:cxn ang="0">
                  <a:pos x="107" y="24"/>
                </a:cxn>
                <a:cxn ang="0">
                  <a:pos x="0" y="32"/>
                </a:cxn>
                <a:cxn ang="0">
                  <a:pos x="0" y="24"/>
                </a:cxn>
                <a:cxn ang="0">
                  <a:pos x="92" y="0"/>
                </a:cxn>
                <a:cxn ang="0">
                  <a:pos x="143" y="17"/>
                </a:cxn>
                <a:cxn ang="0">
                  <a:pos x="97" y="41"/>
                </a:cxn>
                <a:cxn ang="0">
                  <a:pos x="92" y="0"/>
                </a:cxn>
              </a:cxnLst>
              <a:rect l="0" t="0" r="r" b="b"/>
              <a:pathLst>
                <a:path w="143" h="41">
                  <a:moveTo>
                    <a:pt x="0" y="24"/>
                  </a:moveTo>
                  <a:lnTo>
                    <a:pt x="106" y="16"/>
                  </a:lnTo>
                  <a:lnTo>
                    <a:pt x="107" y="24"/>
                  </a:lnTo>
                  <a:lnTo>
                    <a:pt x="0" y="32"/>
                  </a:lnTo>
                  <a:lnTo>
                    <a:pt x="0" y="24"/>
                  </a:lnTo>
                  <a:close/>
                  <a:moveTo>
                    <a:pt x="92" y="0"/>
                  </a:moveTo>
                  <a:lnTo>
                    <a:pt x="143" y="17"/>
                  </a:lnTo>
                  <a:lnTo>
                    <a:pt x="97" y="41"/>
                  </a:lnTo>
                  <a:lnTo>
                    <a:pt x="92"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0" name="Freeform 440"/>
            <p:cNvSpPr>
              <a:spLocks noEditPoints="1"/>
            </p:cNvSpPr>
            <p:nvPr/>
          </p:nvSpPr>
          <p:spPr bwMode="auto">
            <a:xfrm>
              <a:off x="4948" y="3883"/>
              <a:ext cx="91" cy="44"/>
            </a:xfrm>
            <a:custGeom>
              <a:avLst/>
              <a:gdLst/>
              <a:ahLst/>
              <a:cxnLst>
                <a:cxn ang="0">
                  <a:pos x="4" y="0"/>
                </a:cxn>
                <a:cxn ang="0">
                  <a:pos x="61" y="26"/>
                </a:cxn>
                <a:cxn ang="0">
                  <a:pos x="57" y="33"/>
                </a:cxn>
                <a:cxn ang="0">
                  <a:pos x="0" y="8"/>
                </a:cxn>
                <a:cxn ang="0">
                  <a:pos x="4" y="0"/>
                </a:cxn>
                <a:cxn ang="0">
                  <a:pos x="60" y="7"/>
                </a:cxn>
                <a:cxn ang="0">
                  <a:pos x="91" y="44"/>
                </a:cxn>
                <a:cxn ang="0">
                  <a:pos x="37" y="43"/>
                </a:cxn>
                <a:cxn ang="0">
                  <a:pos x="60" y="7"/>
                </a:cxn>
              </a:cxnLst>
              <a:rect l="0" t="0" r="r" b="b"/>
              <a:pathLst>
                <a:path w="91" h="44">
                  <a:moveTo>
                    <a:pt x="4" y="0"/>
                  </a:moveTo>
                  <a:lnTo>
                    <a:pt x="61" y="26"/>
                  </a:lnTo>
                  <a:lnTo>
                    <a:pt x="57" y="33"/>
                  </a:lnTo>
                  <a:lnTo>
                    <a:pt x="0" y="8"/>
                  </a:lnTo>
                  <a:lnTo>
                    <a:pt x="4" y="0"/>
                  </a:lnTo>
                  <a:close/>
                  <a:moveTo>
                    <a:pt x="60" y="7"/>
                  </a:moveTo>
                  <a:lnTo>
                    <a:pt x="91" y="44"/>
                  </a:lnTo>
                  <a:lnTo>
                    <a:pt x="37" y="43"/>
                  </a:lnTo>
                  <a:lnTo>
                    <a:pt x="60" y="7"/>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1" name="Freeform 441"/>
            <p:cNvSpPr>
              <a:spLocks noEditPoints="1"/>
            </p:cNvSpPr>
            <p:nvPr/>
          </p:nvSpPr>
          <p:spPr bwMode="auto">
            <a:xfrm>
              <a:off x="4938" y="3948"/>
              <a:ext cx="113" cy="103"/>
            </a:xfrm>
            <a:custGeom>
              <a:avLst/>
              <a:gdLst/>
              <a:ahLst/>
              <a:cxnLst>
                <a:cxn ang="0">
                  <a:pos x="0" y="98"/>
                </a:cxn>
                <a:cxn ang="0">
                  <a:pos x="85" y="20"/>
                </a:cxn>
                <a:cxn ang="0">
                  <a:pos x="91" y="25"/>
                </a:cxn>
                <a:cxn ang="0">
                  <a:pos x="6" y="103"/>
                </a:cxn>
                <a:cxn ang="0">
                  <a:pos x="0" y="98"/>
                </a:cxn>
                <a:cxn ang="0">
                  <a:pos x="63" y="16"/>
                </a:cxn>
                <a:cxn ang="0">
                  <a:pos x="113" y="0"/>
                </a:cxn>
                <a:cxn ang="0">
                  <a:pos x="98" y="44"/>
                </a:cxn>
                <a:cxn ang="0">
                  <a:pos x="63" y="16"/>
                </a:cxn>
              </a:cxnLst>
              <a:rect l="0" t="0" r="r" b="b"/>
              <a:pathLst>
                <a:path w="113" h="103">
                  <a:moveTo>
                    <a:pt x="0" y="98"/>
                  </a:moveTo>
                  <a:lnTo>
                    <a:pt x="85" y="20"/>
                  </a:lnTo>
                  <a:lnTo>
                    <a:pt x="91" y="25"/>
                  </a:lnTo>
                  <a:lnTo>
                    <a:pt x="6" y="103"/>
                  </a:lnTo>
                  <a:lnTo>
                    <a:pt x="0" y="98"/>
                  </a:lnTo>
                  <a:close/>
                  <a:moveTo>
                    <a:pt x="63" y="16"/>
                  </a:moveTo>
                  <a:lnTo>
                    <a:pt x="113" y="0"/>
                  </a:lnTo>
                  <a:lnTo>
                    <a:pt x="98" y="44"/>
                  </a:lnTo>
                  <a:lnTo>
                    <a:pt x="63" y="16"/>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2" name="Freeform 442"/>
            <p:cNvSpPr>
              <a:spLocks noEditPoints="1"/>
            </p:cNvSpPr>
            <p:nvPr/>
          </p:nvSpPr>
          <p:spPr bwMode="auto">
            <a:xfrm>
              <a:off x="4965" y="3770"/>
              <a:ext cx="114" cy="124"/>
            </a:xfrm>
            <a:custGeom>
              <a:avLst/>
              <a:gdLst/>
              <a:ahLst/>
              <a:cxnLst>
                <a:cxn ang="0">
                  <a:pos x="7" y="0"/>
                </a:cxn>
                <a:cxn ang="0">
                  <a:pos x="96" y="97"/>
                </a:cxn>
                <a:cxn ang="0">
                  <a:pos x="88" y="102"/>
                </a:cxn>
                <a:cxn ang="0">
                  <a:pos x="0" y="4"/>
                </a:cxn>
                <a:cxn ang="0">
                  <a:pos x="7" y="0"/>
                </a:cxn>
                <a:cxn ang="0">
                  <a:pos x="104" y="79"/>
                </a:cxn>
                <a:cxn ang="0">
                  <a:pos x="114" y="124"/>
                </a:cxn>
                <a:cxn ang="0">
                  <a:pos x="65" y="104"/>
                </a:cxn>
                <a:cxn ang="0">
                  <a:pos x="104" y="79"/>
                </a:cxn>
              </a:cxnLst>
              <a:rect l="0" t="0" r="r" b="b"/>
              <a:pathLst>
                <a:path w="114" h="124">
                  <a:moveTo>
                    <a:pt x="7" y="0"/>
                  </a:moveTo>
                  <a:lnTo>
                    <a:pt x="96" y="97"/>
                  </a:lnTo>
                  <a:lnTo>
                    <a:pt x="88" y="102"/>
                  </a:lnTo>
                  <a:lnTo>
                    <a:pt x="0" y="4"/>
                  </a:lnTo>
                  <a:lnTo>
                    <a:pt x="7" y="0"/>
                  </a:lnTo>
                  <a:close/>
                  <a:moveTo>
                    <a:pt x="104" y="79"/>
                  </a:moveTo>
                  <a:lnTo>
                    <a:pt x="114" y="124"/>
                  </a:lnTo>
                  <a:lnTo>
                    <a:pt x="65" y="104"/>
                  </a:lnTo>
                  <a:lnTo>
                    <a:pt x="104" y="79"/>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3" name="Freeform 443"/>
            <p:cNvSpPr>
              <a:spLocks/>
            </p:cNvSpPr>
            <p:nvPr/>
          </p:nvSpPr>
          <p:spPr bwMode="auto">
            <a:xfrm>
              <a:off x="4170" y="3772"/>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4" name="Freeform 444"/>
            <p:cNvSpPr>
              <a:spLocks noEditPoints="1"/>
            </p:cNvSpPr>
            <p:nvPr/>
          </p:nvSpPr>
          <p:spPr bwMode="auto">
            <a:xfrm>
              <a:off x="4166" y="3768"/>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5" name="Freeform 445"/>
            <p:cNvSpPr>
              <a:spLocks noEditPoints="1"/>
            </p:cNvSpPr>
            <p:nvPr/>
          </p:nvSpPr>
          <p:spPr bwMode="auto">
            <a:xfrm>
              <a:off x="4221" y="3824"/>
              <a:ext cx="86" cy="104"/>
            </a:xfrm>
            <a:custGeom>
              <a:avLst/>
              <a:gdLst/>
              <a:ahLst/>
              <a:cxnLst>
                <a:cxn ang="0">
                  <a:pos x="8" y="0"/>
                </a:cxn>
                <a:cxn ang="0">
                  <a:pos x="69" y="76"/>
                </a:cxn>
                <a:cxn ang="0">
                  <a:pos x="62" y="80"/>
                </a:cxn>
                <a:cxn ang="0">
                  <a:pos x="0" y="4"/>
                </a:cxn>
                <a:cxn ang="0">
                  <a:pos x="8" y="0"/>
                </a:cxn>
                <a:cxn ang="0">
                  <a:pos x="79" y="58"/>
                </a:cxn>
                <a:cxn ang="0">
                  <a:pos x="86" y="104"/>
                </a:cxn>
                <a:cxn ang="0">
                  <a:pos x="38" y="81"/>
                </a:cxn>
                <a:cxn ang="0">
                  <a:pos x="79" y="58"/>
                </a:cxn>
              </a:cxnLst>
              <a:rect l="0" t="0" r="r" b="b"/>
              <a:pathLst>
                <a:path w="86" h="104">
                  <a:moveTo>
                    <a:pt x="8" y="0"/>
                  </a:moveTo>
                  <a:lnTo>
                    <a:pt x="69" y="76"/>
                  </a:lnTo>
                  <a:lnTo>
                    <a:pt x="62" y="80"/>
                  </a:lnTo>
                  <a:lnTo>
                    <a:pt x="0" y="4"/>
                  </a:lnTo>
                  <a:lnTo>
                    <a:pt x="8" y="0"/>
                  </a:lnTo>
                  <a:close/>
                  <a:moveTo>
                    <a:pt x="79" y="58"/>
                  </a:moveTo>
                  <a:lnTo>
                    <a:pt x="86" y="104"/>
                  </a:lnTo>
                  <a:lnTo>
                    <a:pt x="38" y="81"/>
                  </a:lnTo>
                  <a:lnTo>
                    <a:pt x="79" y="58"/>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0047" name="Rectangle 447"/>
          <p:cNvSpPr>
            <a:spLocks noChangeArrowheads="1"/>
          </p:cNvSpPr>
          <p:nvPr/>
        </p:nvSpPr>
        <p:spPr bwMode="auto">
          <a:xfrm>
            <a:off x="5611813" y="5773738"/>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10048" name="Rectangle 448"/>
          <p:cNvSpPr>
            <a:spLocks noChangeArrowheads="1"/>
          </p:cNvSpPr>
          <p:nvPr/>
        </p:nvSpPr>
        <p:spPr bwMode="auto">
          <a:xfrm>
            <a:off x="5507038" y="6015038"/>
            <a:ext cx="11191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missing and </a:t>
            </a:r>
            <a:endParaRPr kumimoji="0" lang="en-US" sz="1800" b="0" i="0" u="none" strike="noStrike" cap="none" normalizeH="0" baseline="0" smtClean="0">
              <a:ln>
                <a:noFill/>
              </a:ln>
              <a:solidFill>
                <a:schemeClr val="tx1"/>
              </a:solidFill>
              <a:effectLst/>
              <a:latin typeface="Arial" pitchFamily="34" charset="0"/>
            </a:endParaRPr>
          </a:p>
        </p:txBody>
      </p:sp>
      <p:sp>
        <p:nvSpPr>
          <p:cNvPr id="410049" name="Rectangle 449"/>
          <p:cNvSpPr>
            <a:spLocks noChangeArrowheads="1"/>
          </p:cNvSpPr>
          <p:nvPr/>
        </p:nvSpPr>
        <p:spPr bwMode="auto">
          <a:xfrm>
            <a:off x="5370513" y="6257925"/>
            <a:ext cx="143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extra 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10050" name="Rectangle 450"/>
          <p:cNvSpPr>
            <a:spLocks noChangeArrowheads="1"/>
          </p:cNvSpPr>
          <p:nvPr/>
        </p:nvSpPr>
        <p:spPr bwMode="auto">
          <a:xfrm>
            <a:off x="5627688" y="6499225"/>
            <a:ext cx="8620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a:t>
            </a:r>
            <a:endParaRPr kumimoji="0" lang="en-US" sz="1800" b="0" i="0" u="none" strike="noStrike" cap="none" normalizeH="0" baseline="0" smtClean="0">
              <a:ln>
                <a:noFill/>
              </a:ln>
              <a:solidFill>
                <a:schemeClr val="tx1"/>
              </a:solidFill>
              <a:effectLst/>
              <a:latin typeface="Arial" pitchFamily="34" charset="0"/>
            </a:endParaRPr>
          </a:p>
        </p:txBody>
      </p:sp>
      <p:pic>
        <p:nvPicPr>
          <p:cNvPr id="410051" name="Picture 451"/>
          <p:cNvPicPr>
            <a:picLocks noChangeAspect="1" noChangeArrowheads="1"/>
          </p:cNvPicPr>
          <p:nvPr/>
        </p:nvPicPr>
        <p:blipFill>
          <a:blip r:embed="rId4"/>
          <a:srcRect/>
          <a:stretch>
            <a:fillRect/>
          </a:stretch>
        </p:blipFill>
        <p:spPr bwMode="auto">
          <a:xfrm>
            <a:off x="6046788" y="4095750"/>
            <a:ext cx="498475" cy="500062"/>
          </a:xfrm>
          <a:prstGeom prst="rect">
            <a:avLst/>
          </a:prstGeom>
          <a:noFill/>
          <a:ln w="9525">
            <a:noFill/>
            <a:miter lim="800000"/>
            <a:headEnd/>
            <a:tailEnd/>
          </a:ln>
        </p:spPr>
      </p:pic>
      <p:pic>
        <p:nvPicPr>
          <p:cNvPr id="410052" name="Picture 452"/>
          <p:cNvPicPr>
            <a:picLocks noChangeAspect="1" noChangeArrowheads="1"/>
          </p:cNvPicPr>
          <p:nvPr/>
        </p:nvPicPr>
        <p:blipFill>
          <a:blip r:embed="rId5"/>
          <a:srcRect/>
          <a:stretch>
            <a:fillRect/>
          </a:stretch>
        </p:blipFill>
        <p:spPr bwMode="auto">
          <a:xfrm>
            <a:off x="6046788" y="4095750"/>
            <a:ext cx="498475" cy="500062"/>
          </a:xfrm>
          <a:prstGeom prst="rect">
            <a:avLst/>
          </a:prstGeom>
          <a:noFill/>
          <a:ln w="9525">
            <a:noFill/>
            <a:miter lim="800000"/>
            <a:headEnd/>
            <a:tailEnd/>
          </a:ln>
        </p:spPr>
      </p:pic>
      <p:sp>
        <p:nvSpPr>
          <p:cNvPr id="410053" name="Rectangle 453"/>
          <p:cNvSpPr>
            <a:spLocks noChangeArrowheads="1"/>
          </p:cNvSpPr>
          <p:nvPr/>
        </p:nvSpPr>
        <p:spPr bwMode="auto">
          <a:xfrm>
            <a:off x="6000750"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4" name="Rectangle 454"/>
          <p:cNvSpPr>
            <a:spLocks noChangeArrowheads="1"/>
          </p:cNvSpPr>
          <p:nvPr/>
        </p:nvSpPr>
        <p:spPr bwMode="auto">
          <a:xfrm>
            <a:off x="6061075" y="3925888"/>
            <a:ext cx="604837"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A</a:t>
            </a:r>
            <a:endParaRPr kumimoji="0" lang="en-US" sz="1800" b="0" i="0" u="none" strike="noStrike" cap="none" normalizeH="0" baseline="0" smtClean="0">
              <a:ln>
                <a:noFill/>
              </a:ln>
              <a:solidFill>
                <a:schemeClr val="tx1"/>
              </a:solidFill>
              <a:effectLst/>
              <a:latin typeface="Arial" pitchFamily="34" charset="0"/>
            </a:endParaRPr>
          </a:p>
        </p:txBody>
      </p:sp>
      <p:pic>
        <p:nvPicPr>
          <p:cNvPr id="410055" name="Picture 455"/>
          <p:cNvPicPr>
            <a:picLocks noChangeAspect="1" noChangeArrowheads="1"/>
          </p:cNvPicPr>
          <p:nvPr/>
        </p:nvPicPr>
        <p:blipFill>
          <a:blip r:embed="rId6"/>
          <a:srcRect/>
          <a:stretch>
            <a:fillRect/>
          </a:stretch>
        </p:blipFill>
        <p:spPr bwMode="auto">
          <a:xfrm>
            <a:off x="6985000" y="4095750"/>
            <a:ext cx="498475" cy="500062"/>
          </a:xfrm>
          <a:prstGeom prst="rect">
            <a:avLst/>
          </a:prstGeom>
          <a:noFill/>
          <a:ln w="9525">
            <a:noFill/>
            <a:miter lim="800000"/>
            <a:headEnd/>
            <a:tailEnd/>
          </a:ln>
        </p:spPr>
      </p:pic>
      <p:pic>
        <p:nvPicPr>
          <p:cNvPr id="410056" name="Picture 456"/>
          <p:cNvPicPr>
            <a:picLocks noChangeAspect="1" noChangeArrowheads="1"/>
          </p:cNvPicPr>
          <p:nvPr/>
        </p:nvPicPr>
        <p:blipFill>
          <a:blip r:embed="rId7"/>
          <a:srcRect/>
          <a:stretch>
            <a:fillRect/>
          </a:stretch>
        </p:blipFill>
        <p:spPr bwMode="auto">
          <a:xfrm>
            <a:off x="6985000" y="4095750"/>
            <a:ext cx="498475" cy="500062"/>
          </a:xfrm>
          <a:prstGeom prst="rect">
            <a:avLst/>
          </a:prstGeom>
          <a:noFill/>
          <a:ln w="9525">
            <a:noFill/>
            <a:miter lim="800000"/>
            <a:headEnd/>
            <a:tailEnd/>
          </a:ln>
        </p:spPr>
      </p:pic>
      <p:sp>
        <p:nvSpPr>
          <p:cNvPr id="410057" name="Rectangle 457"/>
          <p:cNvSpPr>
            <a:spLocks noChangeArrowheads="1"/>
          </p:cNvSpPr>
          <p:nvPr/>
        </p:nvSpPr>
        <p:spPr bwMode="auto">
          <a:xfrm>
            <a:off x="6938963"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8" name="Rectangle 458"/>
          <p:cNvSpPr>
            <a:spLocks noChangeArrowheads="1"/>
          </p:cNvSpPr>
          <p:nvPr/>
        </p:nvSpPr>
        <p:spPr bwMode="auto">
          <a:xfrm>
            <a:off x="6999288"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B</a:t>
            </a:r>
            <a:endParaRPr kumimoji="0" lang="en-US" sz="1800" b="0" i="0" u="none" strike="noStrike" cap="none" normalizeH="0" baseline="0" smtClean="0">
              <a:ln>
                <a:noFill/>
              </a:ln>
              <a:solidFill>
                <a:schemeClr val="tx1"/>
              </a:solidFill>
              <a:effectLst/>
              <a:latin typeface="Arial" pitchFamily="34" charset="0"/>
            </a:endParaRPr>
          </a:p>
        </p:txBody>
      </p:sp>
      <p:pic>
        <p:nvPicPr>
          <p:cNvPr id="410059" name="Picture 459"/>
          <p:cNvPicPr>
            <a:picLocks noChangeAspect="1" noChangeArrowheads="1"/>
          </p:cNvPicPr>
          <p:nvPr/>
        </p:nvPicPr>
        <p:blipFill>
          <a:blip r:embed="rId8"/>
          <a:srcRect/>
          <a:stretch>
            <a:fillRect/>
          </a:stretch>
        </p:blipFill>
        <p:spPr bwMode="auto">
          <a:xfrm>
            <a:off x="7786688" y="4095750"/>
            <a:ext cx="498475" cy="500062"/>
          </a:xfrm>
          <a:prstGeom prst="rect">
            <a:avLst/>
          </a:prstGeom>
          <a:noFill/>
          <a:ln w="9525">
            <a:noFill/>
            <a:miter lim="800000"/>
            <a:headEnd/>
            <a:tailEnd/>
          </a:ln>
        </p:spPr>
      </p:pic>
      <p:pic>
        <p:nvPicPr>
          <p:cNvPr id="410060" name="Picture 460"/>
          <p:cNvPicPr>
            <a:picLocks noChangeAspect="1" noChangeArrowheads="1"/>
          </p:cNvPicPr>
          <p:nvPr/>
        </p:nvPicPr>
        <p:blipFill>
          <a:blip r:embed="rId9"/>
          <a:srcRect/>
          <a:stretch>
            <a:fillRect/>
          </a:stretch>
        </p:blipFill>
        <p:spPr bwMode="auto">
          <a:xfrm>
            <a:off x="7786688" y="4095750"/>
            <a:ext cx="498475" cy="500062"/>
          </a:xfrm>
          <a:prstGeom prst="rect">
            <a:avLst/>
          </a:prstGeom>
          <a:noFill/>
          <a:ln w="9525">
            <a:noFill/>
            <a:miter lim="800000"/>
            <a:headEnd/>
            <a:tailEnd/>
          </a:ln>
        </p:spPr>
      </p:pic>
      <p:sp>
        <p:nvSpPr>
          <p:cNvPr id="410061" name="Rectangle 461"/>
          <p:cNvSpPr>
            <a:spLocks noChangeArrowheads="1"/>
          </p:cNvSpPr>
          <p:nvPr/>
        </p:nvSpPr>
        <p:spPr bwMode="auto">
          <a:xfrm>
            <a:off x="7589838" y="3729038"/>
            <a:ext cx="1089025"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Nonessential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62" name="Rectangle 462"/>
          <p:cNvSpPr>
            <a:spLocks noChangeArrowheads="1"/>
          </p:cNvSpPr>
          <p:nvPr/>
        </p:nvSpPr>
        <p:spPr bwMode="auto">
          <a:xfrm>
            <a:off x="7800975"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C</a:t>
            </a:r>
            <a:endParaRPr kumimoji="0" lang="en-US" sz="1800" b="0" i="0" u="none" strike="noStrike" cap="none" normalizeH="0" baseline="0" smtClean="0">
              <a:ln>
                <a:noFill/>
              </a:ln>
              <a:solidFill>
                <a:schemeClr val="tx1"/>
              </a:solidFill>
              <a:effectLst/>
              <a:latin typeface="Arial" pitchFamily="34" charset="0"/>
            </a:endParaRPr>
          </a:p>
        </p:txBody>
      </p:sp>
      <p:sp>
        <p:nvSpPr>
          <p:cNvPr id="410063" name="Rectangle 463"/>
          <p:cNvSpPr>
            <a:spLocks noChangeArrowheads="1"/>
          </p:cNvSpPr>
          <p:nvPr/>
        </p:nvSpPr>
        <p:spPr bwMode="auto">
          <a:xfrm>
            <a:off x="6842125" y="5440363"/>
            <a:ext cx="68103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Reaction</a:t>
            </a:r>
            <a:endParaRPr kumimoji="0" lang="en-US" sz="1800" b="0" i="0" u="none" strike="noStrike" cap="none" normalizeH="0" baseline="0" smtClean="0">
              <a:ln>
                <a:noFill/>
              </a:ln>
              <a:solidFill>
                <a:schemeClr val="tx1"/>
              </a:solidFill>
              <a:effectLst/>
              <a:latin typeface="Arial" pitchFamily="34" charset="0"/>
            </a:endParaRPr>
          </a:p>
        </p:txBody>
      </p:sp>
      <p:sp>
        <p:nvSpPr>
          <p:cNvPr id="410064" name="Freeform 464"/>
          <p:cNvSpPr>
            <a:spLocks/>
          </p:cNvSpPr>
          <p:nvPr/>
        </p:nvSpPr>
        <p:spPr bwMode="auto">
          <a:xfrm>
            <a:off x="6242050"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5" name="Freeform 465"/>
          <p:cNvSpPr>
            <a:spLocks noEditPoints="1"/>
          </p:cNvSpPr>
          <p:nvPr/>
        </p:nvSpPr>
        <p:spPr bwMode="auto">
          <a:xfrm>
            <a:off x="62198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6" name="Freeform 466"/>
          <p:cNvSpPr>
            <a:spLocks/>
          </p:cNvSpPr>
          <p:nvPr/>
        </p:nvSpPr>
        <p:spPr bwMode="auto">
          <a:xfrm>
            <a:off x="7180263"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7" name="Freeform 467"/>
          <p:cNvSpPr>
            <a:spLocks noEditPoints="1"/>
          </p:cNvSpPr>
          <p:nvPr/>
        </p:nvSpPr>
        <p:spPr bwMode="auto">
          <a:xfrm>
            <a:off x="7158038"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8" name="Freeform 468"/>
          <p:cNvSpPr>
            <a:spLocks/>
          </p:cNvSpPr>
          <p:nvPr/>
        </p:nvSpPr>
        <p:spPr bwMode="auto">
          <a:xfrm>
            <a:off x="7983538" y="4883150"/>
            <a:ext cx="120650"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9" name="Freeform 469"/>
          <p:cNvSpPr>
            <a:spLocks noEditPoints="1"/>
          </p:cNvSpPr>
          <p:nvPr/>
        </p:nvSpPr>
        <p:spPr bwMode="auto">
          <a:xfrm>
            <a:off x="79597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0" name="Freeform 470"/>
          <p:cNvSpPr>
            <a:spLocks noEditPoints="1"/>
          </p:cNvSpPr>
          <p:nvPr/>
        </p:nvSpPr>
        <p:spPr bwMode="auto">
          <a:xfrm>
            <a:off x="6264275"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1" name="Freeform 471"/>
          <p:cNvSpPr>
            <a:spLocks noEditPoints="1"/>
          </p:cNvSpPr>
          <p:nvPr/>
        </p:nvSpPr>
        <p:spPr bwMode="auto">
          <a:xfrm>
            <a:off x="7202488"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2" name="Freeform 472"/>
          <p:cNvSpPr>
            <a:spLocks noEditPoints="1"/>
          </p:cNvSpPr>
          <p:nvPr/>
        </p:nvSpPr>
        <p:spPr bwMode="auto">
          <a:xfrm>
            <a:off x="8004175" y="4595813"/>
            <a:ext cx="80962" cy="287337"/>
          </a:xfrm>
          <a:custGeom>
            <a:avLst/>
            <a:gdLst/>
            <a:ahLst/>
            <a:cxnLst>
              <a:cxn ang="0">
                <a:pos x="31" y="0"/>
              </a:cxn>
              <a:cxn ang="0">
                <a:pos x="30" y="143"/>
              </a:cxn>
              <a:cxn ang="0">
                <a:pos x="21"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1"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3" name="Freeform 473"/>
          <p:cNvSpPr>
            <a:spLocks noEditPoints="1"/>
          </p:cNvSpPr>
          <p:nvPr/>
        </p:nvSpPr>
        <p:spPr bwMode="auto">
          <a:xfrm>
            <a:off x="7131050" y="5002213"/>
            <a:ext cx="117475" cy="365125"/>
          </a:xfrm>
          <a:custGeom>
            <a:avLst/>
            <a:gdLst/>
            <a:ahLst/>
            <a:cxnLst>
              <a:cxn ang="0">
                <a:pos x="74" y="2"/>
              </a:cxn>
              <a:cxn ang="0">
                <a:pos x="27" y="194"/>
              </a:cxn>
              <a:cxn ang="0">
                <a:pos x="17" y="192"/>
              </a:cxn>
              <a:cxn ang="0">
                <a:pos x="65" y="0"/>
              </a:cxn>
              <a:cxn ang="0">
                <a:pos x="74" y="2"/>
              </a:cxn>
              <a:cxn ang="0">
                <a:pos x="50" y="187"/>
              </a:cxn>
              <a:cxn ang="0">
                <a:pos x="12" y="230"/>
              </a:cxn>
              <a:cxn ang="0">
                <a:pos x="0" y="174"/>
              </a:cxn>
              <a:cxn ang="0">
                <a:pos x="50" y="187"/>
              </a:cxn>
            </a:cxnLst>
            <a:rect l="0" t="0" r="r" b="b"/>
            <a:pathLst>
              <a:path w="74" h="230">
                <a:moveTo>
                  <a:pt x="74" y="2"/>
                </a:moveTo>
                <a:lnTo>
                  <a:pt x="27" y="194"/>
                </a:lnTo>
                <a:lnTo>
                  <a:pt x="17" y="192"/>
                </a:lnTo>
                <a:lnTo>
                  <a:pt x="65" y="0"/>
                </a:lnTo>
                <a:lnTo>
                  <a:pt x="74" y="2"/>
                </a:lnTo>
                <a:close/>
                <a:moveTo>
                  <a:pt x="50" y="187"/>
                </a:moveTo>
                <a:lnTo>
                  <a:pt x="12" y="230"/>
                </a:lnTo>
                <a:lnTo>
                  <a:pt x="0" y="174"/>
                </a:lnTo>
                <a:lnTo>
                  <a:pt x="50" y="187"/>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4" name="Freeform 474"/>
          <p:cNvSpPr>
            <a:spLocks noEditPoints="1"/>
          </p:cNvSpPr>
          <p:nvPr/>
        </p:nvSpPr>
        <p:spPr bwMode="auto">
          <a:xfrm>
            <a:off x="6343650" y="4984750"/>
            <a:ext cx="517525" cy="555625"/>
          </a:xfrm>
          <a:custGeom>
            <a:avLst/>
            <a:gdLst/>
            <a:ahLst/>
            <a:cxnLst>
              <a:cxn ang="0">
                <a:pos x="7" y="0"/>
              </a:cxn>
              <a:cxn ang="0">
                <a:pos x="303" y="319"/>
              </a:cxn>
              <a:cxn ang="0">
                <a:pos x="296" y="326"/>
              </a:cxn>
              <a:cxn ang="0">
                <a:pos x="0" y="6"/>
              </a:cxn>
              <a:cxn ang="0">
                <a:pos x="7" y="0"/>
              </a:cxn>
              <a:cxn ang="0">
                <a:pos x="310" y="296"/>
              </a:cxn>
              <a:cxn ang="0">
                <a:pos x="326" y="350"/>
              </a:cxn>
              <a:cxn ang="0">
                <a:pos x="272" y="331"/>
              </a:cxn>
              <a:cxn ang="0">
                <a:pos x="310" y="296"/>
              </a:cxn>
            </a:cxnLst>
            <a:rect l="0" t="0" r="r" b="b"/>
            <a:pathLst>
              <a:path w="326" h="350">
                <a:moveTo>
                  <a:pt x="7" y="0"/>
                </a:moveTo>
                <a:lnTo>
                  <a:pt x="303" y="319"/>
                </a:lnTo>
                <a:lnTo>
                  <a:pt x="296" y="326"/>
                </a:lnTo>
                <a:lnTo>
                  <a:pt x="0" y="6"/>
                </a:lnTo>
                <a:lnTo>
                  <a:pt x="7" y="0"/>
                </a:lnTo>
                <a:close/>
                <a:moveTo>
                  <a:pt x="310" y="296"/>
                </a:moveTo>
                <a:lnTo>
                  <a:pt x="326" y="350"/>
                </a:lnTo>
                <a:lnTo>
                  <a:pt x="272" y="331"/>
                </a:lnTo>
                <a:lnTo>
                  <a:pt x="310" y="296"/>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5" name="Freeform 475"/>
          <p:cNvSpPr>
            <a:spLocks noEditPoints="1"/>
          </p:cNvSpPr>
          <p:nvPr/>
        </p:nvSpPr>
        <p:spPr bwMode="auto">
          <a:xfrm>
            <a:off x="7437438" y="4984750"/>
            <a:ext cx="566737" cy="555625"/>
          </a:xfrm>
          <a:custGeom>
            <a:avLst/>
            <a:gdLst/>
            <a:ahLst/>
            <a:cxnLst>
              <a:cxn ang="0">
                <a:pos x="357" y="6"/>
              </a:cxn>
              <a:cxn ang="0">
                <a:pos x="31" y="327"/>
              </a:cxn>
              <a:cxn ang="0">
                <a:pos x="24" y="321"/>
              </a:cxn>
              <a:cxn ang="0">
                <a:pos x="350" y="0"/>
              </a:cxn>
              <a:cxn ang="0">
                <a:pos x="357" y="6"/>
              </a:cxn>
              <a:cxn ang="0">
                <a:pos x="55" y="333"/>
              </a:cxn>
              <a:cxn ang="0">
                <a:pos x="0" y="350"/>
              </a:cxn>
              <a:cxn ang="0">
                <a:pos x="19" y="297"/>
              </a:cxn>
              <a:cxn ang="0">
                <a:pos x="55" y="333"/>
              </a:cxn>
            </a:cxnLst>
            <a:rect l="0" t="0" r="r" b="b"/>
            <a:pathLst>
              <a:path w="357" h="350">
                <a:moveTo>
                  <a:pt x="357" y="6"/>
                </a:moveTo>
                <a:lnTo>
                  <a:pt x="31" y="327"/>
                </a:lnTo>
                <a:lnTo>
                  <a:pt x="24" y="321"/>
                </a:lnTo>
                <a:lnTo>
                  <a:pt x="350" y="0"/>
                </a:lnTo>
                <a:lnTo>
                  <a:pt x="357" y="6"/>
                </a:lnTo>
                <a:close/>
                <a:moveTo>
                  <a:pt x="55" y="333"/>
                </a:moveTo>
                <a:lnTo>
                  <a:pt x="0" y="350"/>
                </a:lnTo>
                <a:lnTo>
                  <a:pt x="19" y="297"/>
                </a:lnTo>
                <a:lnTo>
                  <a:pt x="55" y="333"/>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6" name="Freeform 476"/>
          <p:cNvSpPr>
            <a:spLocks/>
          </p:cNvSpPr>
          <p:nvPr/>
        </p:nvSpPr>
        <p:spPr bwMode="auto">
          <a:xfrm>
            <a:off x="6681788" y="5124450"/>
            <a:ext cx="120650" cy="122237"/>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3333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7" name="Freeform 477"/>
          <p:cNvSpPr>
            <a:spLocks noEditPoints="1"/>
          </p:cNvSpPr>
          <p:nvPr/>
        </p:nvSpPr>
        <p:spPr bwMode="auto">
          <a:xfrm>
            <a:off x="6659563" y="5102225"/>
            <a:ext cx="166687" cy="166687"/>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8" name="Freeform 478"/>
          <p:cNvSpPr>
            <a:spLocks noEditPoints="1"/>
          </p:cNvSpPr>
          <p:nvPr/>
        </p:nvSpPr>
        <p:spPr bwMode="auto">
          <a:xfrm>
            <a:off x="6788150" y="4591050"/>
            <a:ext cx="468312" cy="552450"/>
          </a:xfrm>
          <a:custGeom>
            <a:avLst/>
            <a:gdLst/>
            <a:ahLst/>
            <a:cxnLst>
              <a:cxn ang="0">
                <a:pos x="295" y="6"/>
              </a:cxn>
              <a:cxn ang="0">
                <a:pos x="28" y="321"/>
              </a:cxn>
              <a:cxn ang="0">
                <a:pos x="21" y="315"/>
              </a:cxn>
              <a:cxn ang="0">
                <a:pos x="287" y="0"/>
              </a:cxn>
              <a:cxn ang="0">
                <a:pos x="295" y="6"/>
              </a:cxn>
              <a:cxn ang="0">
                <a:pos x="52" y="325"/>
              </a:cxn>
              <a:cxn ang="0">
                <a:pos x="0" y="348"/>
              </a:cxn>
              <a:cxn ang="0">
                <a:pos x="13" y="292"/>
              </a:cxn>
              <a:cxn ang="0">
                <a:pos x="52" y="325"/>
              </a:cxn>
            </a:cxnLst>
            <a:rect l="0" t="0" r="r" b="b"/>
            <a:pathLst>
              <a:path w="295" h="348">
                <a:moveTo>
                  <a:pt x="295" y="6"/>
                </a:moveTo>
                <a:lnTo>
                  <a:pt x="28" y="321"/>
                </a:lnTo>
                <a:lnTo>
                  <a:pt x="21" y="315"/>
                </a:lnTo>
                <a:lnTo>
                  <a:pt x="287" y="0"/>
                </a:lnTo>
                <a:lnTo>
                  <a:pt x="295" y="6"/>
                </a:lnTo>
                <a:close/>
                <a:moveTo>
                  <a:pt x="52" y="325"/>
                </a:moveTo>
                <a:lnTo>
                  <a:pt x="0" y="348"/>
                </a:lnTo>
                <a:lnTo>
                  <a:pt x="13" y="292"/>
                </a:lnTo>
                <a:lnTo>
                  <a:pt x="52" y="325"/>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9" name="Freeform 479"/>
          <p:cNvSpPr>
            <a:spLocks noEditPoints="1"/>
          </p:cNvSpPr>
          <p:nvPr/>
        </p:nvSpPr>
        <p:spPr bwMode="auto">
          <a:xfrm>
            <a:off x="6297613" y="4591050"/>
            <a:ext cx="396875" cy="552450"/>
          </a:xfrm>
          <a:custGeom>
            <a:avLst/>
            <a:gdLst/>
            <a:ahLst/>
            <a:cxnLst>
              <a:cxn ang="0">
                <a:pos x="8" y="0"/>
              </a:cxn>
              <a:cxn ang="0">
                <a:pos x="232" y="314"/>
              </a:cxn>
              <a:cxn ang="0">
                <a:pos x="224" y="320"/>
              </a:cxn>
              <a:cxn ang="0">
                <a:pos x="0" y="6"/>
              </a:cxn>
              <a:cxn ang="0">
                <a:pos x="8" y="0"/>
              </a:cxn>
              <a:cxn ang="0">
                <a:pos x="241" y="292"/>
              </a:cxn>
              <a:cxn ang="0">
                <a:pos x="250" y="348"/>
              </a:cxn>
              <a:cxn ang="0">
                <a:pos x="200" y="321"/>
              </a:cxn>
              <a:cxn ang="0">
                <a:pos x="241" y="292"/>
              </a:cxn>
            </a:cxnLst>
            <a:rect l="0" t="0" r="r" b="b"/>
            <a:pathLst>
              <a:path w="250" h="348">
                <a:moveTo>
                  <a:pt x="8" y="0"/>
                </a:moveTo>
                <a:lnTo>
                  <a:pt x="232" y="314"/>
                </a:lnTo>
                <a:lnTo>
                  <a:pt x="224" y="320"/>
                </a:lnTo>
                <a:lnTo>
                  <a:pt x="0" y="6"/>
                </a:lnTo>
                <a:lnTo>
                  <a:pt x="8" y="0"/>
                </a:lnTo>
                <a:close/>
                <a:moveTo>
                  <a:pt x="241" y="292"/>
                </a:moveTo>
                <a:lnTo>
                  <a:pt x="250" y="348"/>
                </a:lnTo>
                <a:lnTo>
                  <a:pt x="200" y="321"/>
                </a:lnTo>
                <a:lnTo>
                  <a:pt x="241" y="292"/>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0" name="Freeform 480"/>
          <p:cNvSpPr>
            <a:spLocks noEditPoints="1"/>
          </p:cNvSpPr>
          <p:nvPr/>
        </p:nvSpPr>
        <p:spPr bwMode="auto">
          <a:xfrm>
            <a:off x="6784975" y="5224463"/>
            <a:ext cx="373062" cy="155575"/>
          </a:xfrm>
          <a:custGeom>
            <a:avLst/>
            <a:gdLst/>
            <a:ahLst/>
            <a:cxnLst>
              <a:cxn ang="0">
                <a:pos x="3" y="0"/>
              </a:cxn>
              <a:cxn ang="0">
                <a:pos x="201" y="74"/>
              </a:cxn>
              <a:cxn ang="0">
                <a:pos x="198" y="83"/>
              </a:cxn>
              <a:cxn ang="0">
                <a:pos x="0" y="9"/>
              </a:cxn>
              <a:cxn ang="0">
                <a:pos x="3" y="0"/>
              </a:cxn>
              <a:cxn ang="0">
                <a:pos x="196" y="50"/>
              </a:cxn>
              <a:cxn ang="0">
                <a:pos x="235" y="92"/>
              </a:cxn>
              <a:cxn ang="0">
                <a:pos x="179" y="98"/>
              </a:cxn>
              <a:cxn ang="0">
                <a:pos x="196" y="50"/>
              </a:cxn>
            </a:cxnLst>
            <a:rect l="0" t="0" r="r" b="b"/>
            <a:pathLst>
              <a:path w="235" h="98">
                <a:moveTo>
                  <a:pt x="3" y="0"/>
                </a:moveTo>
                <a:lnTo>
                  <a:pt x="201" y="74"/>
                </a:lnTo>
                <a:lnTo>
                  <a:pt x="198" y="83"/>
                </a:lnTo>
                <a:lnTo>
                  <a:pt x="0" y="9"/>
                </a:lnTo>
                <a:lnTo>
                  <a:pt x="3" y="0"/>
                </a:lnTo>
                <a:close/>
                <a:moveTo>
                  <a:pt x="196" y="50"/>
                </a:moveTo>
                <a:lnTo>
                  <a:pt x="235" y="92"/>
                </a:lnTo>
                <a:lnTo>
                  <a:pt x="179" y="98"/>
                </a:lnTo>
                <a:lnTo>
                  <a:pt x="196" y="50"/>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1" name="Rectangle 481"/>
          <p:cNvSpPr>
            <a:spLocks noChangeArrowheads="1"/>
          </p:cNvSpPr>
          <p:nvPr/>
        </p:nvSpPr>
        <p:spPr bwMode="auto">
          <a:xfrm>
            <a:off x="7312025" y="4562475"/>
            <a:ext cx="7731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Original </a:t>
            </a:r>
            <a:endParaRPr kumimoji="0" lang="en-US" sz="1800" b="0" i="0" u="none" strike="noStrike" cap="none" normalizeH="0" baseline="0" smtClean="0">
              <a:ln>
                <a:noFill/>
              </a:ln>
              <a:solidFill>
                <a:schemeClr val="tx1"/>
              </a:solidFill>
              <a:effectLst/>
              <a:latin typeface="Arial" pitchFamily="34" charset="0"/>
            </a:endParaRPr>
          </a:p>
        </p:txBody>
      </p:sp>
      <p:sp>
        <p:nvSpPr>
          <p:cNvPr id="410082" name="Rectangle 482"/>
          <p:cNvSpPr>
            <a:spLocks noChangeArrowheads="1"/>
          </p:cNvSpPr>
          <p:nvPr/>
        </p:nvSpPr>
        <p:spPr bwMode="auto">
          <a:xfrm>
            <a:off x="7462838" y="4803775"/>
            <a:ext cx="4397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3" name="Rectangle 483"/>
          <p:cNvSpPr>
            <a:spLocks noChangeArrowheads="1"/>
          </p:cNvSpPr>
          <p:nvPr/>
        </p:nvSpPr>
        <p:spPr bwMode="auto">
          <a:xfrm>
            <a:off x="6343650" y="4491038"/>
            <a:ext cx="9382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Corrected </a:t>
            </a:r>
            <a:endParaRPr kumimoji="0" lang="en-US" sz="1800" b="0" i="0" u="none" strike="noStrike" cap="none" normalizeH="0" baseline="0" smtClean="0">
              <a:ln>
                <a:noFill/>
              </a:ln>
              <a:solidFill>
                <a:schemeClr val="tx1"/>
              </a:solidFill>
              <a:effectLst/>
              <a:latin typeface="Arial" pitchFamily="34" charset="0"/>
            </a:endParaRPr>
          </a:p>
        </p:txBody>
      </p:sp>
      <p:sp>
        <p:nvSpPr>
          <p:cNvPr id="410084" name="Rectangle 484"/>
          <p:cNvSpPr>
            <a:spLocks noChangeArrowheads="1"/>
          </p:cNvSpPr>
          <p:nvPr/>
        </p:nvSpPr>
        <p:spPr bwMode="auto">
          <a:xfrm>
            <a:off x="6586538" y="4733925"/>
            <a:ext cx="439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5" name="Freeform 485"/>
          <p:cNvSpPr>
            <a:spLocks/>
          </p:cNvSpPr>
          <p:nvPr/>
        </p:nvSpPr>
        <p:spPr bwMode="auto">
          <a:xfrm>
            <a:off x="7575550" y="5935663"/>
            <a:ext cx="255587" cy="149225"/>
          </a:xfrm>
          <a:custGeom>
            <a:avLst/>
            <a:gdLst/>
            <a:ahLst/>
            <a:cxnLst>
              <a:cxn ang="0">
                <a:pos x="9" y="0"/>
              </a:cxn>
              <a:cxn ang="0">
                <a:pos x="161" y="77"/>
              </a:cxn>
              <a:cxn ang="0">
                <a:pos x="152" y="94"/>
              </a:cxn>
              <a:cxn ang="0">
                <a:pos x="0" y="18"/>
              </a:cxn>
              <a:cxn ang="0">
                <a:pos x="9" y="0"/>
              </a:cxn>
            </a:cxnLst>
            <a:rect l="0" t="0" r="r" b="b"/>
            <a:pathLst>
              <a:path w="161" h="94">
                <a:moveTo>
                  <a:pt x="9" y="0"/>
                </a:moveTo>
                <a:lnTo>
                  <a:pt x="161" y="77"/>
                </a:lnTo>
                <a:lnTo>
                  <a:pt x="152" y="94"/>
                </a:lnTo>
                <a:lnTo>
                  <a:pt x="0" y="18"/>
                </a:lnTo>
                <a:lnTo>
                  <a:pt x="9" y="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6" name="Freeform 486"/>
          <p:cNvSpPr>
            <a:spLocks/>
          </p:cNvSpPr>
          <p:nvPr/>
        </p:nvSpPr>
        <p:spPr bwMode="auto">
          <a:xfrm>
            <a:off x="7559675" y="5935663"/>
            <a:ext cx="257175" cy="149225"/>
          </a:xfrm>
          <a:custGeom>
            <a:avLst/>
            <a:gdLst/>
            <a:ahLst/>
            <a:cxnLst>
              <a:cxn ang="0">
                <a:pos x="162" y="18"/>
              </a:cxn>
              <a:cxn ang="0">
                <a:pos x="9" y="94"/>
              </a:cxn>
              <a:cxn ang="0">
                <a:pos x="0" y="77"/>
              </a:cxn>
              <a:cxn ang="0">
                <a:pos x="153" y="0"/>
              </a:cxn>
              <a:cxn ang="0">
                <a:pos x="162" y="18"/>
              </a:cxn>
            </a:cxnLst>
            <a:rect l="0" t="0" r="r" b="b"/>
            <a:pathLst>
              <a:path w="162" h="94">
                <a:moveTo>
                  <a:pt x="162" y="18"/>
                </a:moveTo>
                <a:lnTo>
                  <a:pt x="9" y="94"/>
                </a:lnTo>
                <a:lnTo>
                  <a:pt x="0" y="77"/>
                </a:lnTo>
                <a:lnTo>
                  <a:pt x="153" y="0"/>
                </a:lnTo>
                <a:lnTo>
                  <a:pt x="162" y="18"/>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7" name="Rectangle 487"/>
          <p:cNvSpPr>
            <a:spLocks noChangeArrowheads="1"/>
          </p:cNvSpPr>
          <p:nvPr/>
        </p:nvSpPr>
        <p:spPr bwMode="auto">
          <a:xfrm>
            <a:off x="6905625" y="2216150"/>
            <a:ext cx="2127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5" name="Freeform 495"/>
          <p:cNvSpPr>
            <a:spLocks noEditPoints="1"/>
          </p:cNvSpPr>
          <p:nvPr/>
        </p:nvSpPr>
        <p:spPr bwMode="auto">
          <a:xfrm>
            <a:off x="5251450" y="2468563"/>
            <a:ext cx="496887" cy="936625"/>
          </a:xfrm>
          <a:custGeom>
            <a:avLst/>
            <a:gdLst/>
            <a:ahLst/>
            <a:cxnLst>
              <a:cxn ang="0">
                <a:pos x="0" y="862"/>
              </a:cxn>
              <a:cxn ang="0">
                <a:pos x="146" y="862"/>
              </a:cxn>
              <a:cxn ang="0">
                <a:pos x="82" y="926"/>
              </a:cxn>
              <a:cxn ang="0">
                <a:pos x="82" y="128"/>
              </a:cxn>
              <a:cxn ang="0">
                <a:pos x="146" y="64"/>
              </a:cxn>
              <a:cxn ang="0">
                <a:pos x="334" y="64"/>
              </a:cxn>
              <a:cxn ang="0">
                <a:pos x="334" y="192"/>
              </a:cxn>
              <a:cxn ang="0">
                <a:pos x="146" y="192"/>
              </a:cxn>
              <a:cxn ang="0">
                <a:pos x="210" y="128"/>
              </a:cxn>
              <a:cxn ang="0">
                <a:pos x="210" y="926"/>
              </a:cxn>
              <a:cxn ang="0">
                <a:pos x="146" y="990"/>
              </a:cxn>
              <a:cxn ang="0">
                <a:pos x="0" y="990"/>
              </a:cxn>
              <a:cxn ang="0">
                <a:pos x="0" y="862"/>
              </a:cxn>
              <a:cxn ang="0">
                <a:pos x="270" y="0"/>
              </a:cxn>
              <a:cxn ang="0">
                <a:pos x="526" y="128"/>
              </a:cxn>
              <a:cxn ang="0">
                <a:pos x="270" y="256"/>
              </a:cxn>
              <a:cxn ang="0">
                <a:pos x="270" y="0"/>
              </a:cxn>
            </a:cxnLst>
            <a:rect l="0" t="0" r="r" b="b"/>
            <a:pathLst>
              <a:path w="526" h="990">
                <a:moveTo>
                  <a:pt x="0" y="862"/>
                </a:moveTo>
                <a:lnTo>
                  <a:pt x="146" y="862"/>
                </a:lnTo>
                <a:lnTo>
                  <a:pt x="82" y="926"/>
                </a:lnTo>
                <a:lnTo>
                  <a:pt x="82" y="128"/>
                </a:lnTo>
                <a:cubicBezTo>
                  <a:pt x="82" y="93"/>
                  <a:pt x="110" y="64"/>
                  <a:pt x="146" y="64"/>
                </a:cubicBezTo>
                <a:lnTo>
                  <a:pt x="334" y="64"/>
                </a:lnTo>
                <a:lnTo>
                  <a:pt x="334" y="192"/>
                </a:lnTo>
                <a:lnTo>
                  <a:pt x="146" y="192"/>
                </a:lnTo>
                <a:lnTo>
                  <a:pt x="210" y="128"/>
                </a:lnTo>
                <a:lnTo>
                  <a:pt x="210" y="926"/>
                </a:lnTo>
                <a:cubicBezTo>
                  <a:pt x="210" y="961"/>
                  <a:pt x="181" y="990"/>
                  <a:pt x="146" y="990"/>
                </a:cubicBezTo>
                <a:lnTo>
                  <a:pt x="0" y="990"/>
                </a:lnTo>
                <a:lnTo>
                  <a:pt x="0" y="862"/>
                </a:lnTo>
                <a:close/>
                <a:moveTo>
                  <a:pt x="270" y="0"/>
                </a:moveTo>
                <a:lnTo>
                  <a:pt x="526" y="128"/>
                </a:lnTo>
                <a:lnTo>
                  <a:pt x="270" y="256"/>
                </a:lnTo>
                <a:lnTo>
                  <a:pt x="270"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
        <p:nvSpPr>
          <p:cNvPr id="410103" name="Freeform 503"/>
          <p:cNvSpPr>
            <a:spLocks noEditPoints="1"/>
          </p:cNvSpPr>
          <p:nvPr/>
        </p:nvSpPr>
        <p:spPr bwMode="auto">
          <a:xfrm>
            <a:off x="2286000" y="3786188"/>
            <a:ext cx="933450" cy="241300"/>
          </a:xfrm>
          <a:custGeom>
            <a:avLst/>
            <a:gdLst/>
            <a:ahLst/>
            <a:cxnLst>
              <a:cxn ang="0">
                <a:pos x="588" y="114"/>
              </a:cxn>
              <a:cxn ang="0">
                <a:pos x="114" y="114"/>
              </a:cxn>
              <a:cxn ang="0">
                <a:pos x="114" y="38"/>
              </a:cxn>
              <a:cxn ang="0">
                <a:pos x="588" y="38"/>
              </a:cxn>
              <a:cxn ang="0">
                <a:pos x="588" y="114"/>
              </a:cxn>
              <a:cxn ang="0">
                <a:pos x="152" y="152"/>
              </a:cxn>
              <a:cxn ang="0">
                <a:pos x="0" y="76"/>
              </a:cxn>
              <a:cxn ang="0">
                <a:pos x="152" y="0"/>
              </a:cxn>
              <a:cxn ang="0">
                <a:pos x="152" y="152"/>
              </a:cxn>
            </a:cxnLst>
            <a:rect l="0" t="0" r="r" b="b"/>
            <a:pathLst>
              <a:path w="588" h="152">
                <a:moveTo>
                  <a:pt x="588" y="114"/>
                </a:moveTo>
                <a:lnTo>
                  <a:pt x="114" y="114"/>
                </a:lnTo>
                <a:lnTo>
                  <a:pt x="114" y="38"/>
                </a:lnTo>
                <a:lnTo>
                  <a:pt x="588" y="38"/>
                </a:lnTo>
                <a:lnTo>
                  <a:pt x="588" y="114"/>
                </a:lnTo>
                <a:close/>
                <a:moveTo>
                  <a:pt x="152" y="152"/>
                </a:moveTo>
                <a:lnTo>
                  <a:pt x="0" y="76"/>
                </a:lnTo>
                <a:lnTo>
                  <a:pt x="152" y="0"/>
                </a:lnTo>
                <a:lnTo>
                  <a:pt x="152" y="15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4" name="Freeform 504"/>
          <p:cNvSpPr>
            <a:spLocks/>
          </p:cNvSpPr>
          <p:nvPr/>
        </p:nvSpPr>
        <p:spPr bwMode="auto">
          <a:xfrm>
            <a:off x="3216275" y="3687763"/>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5" name="Freeform 505"/>
          <p:cNvSpPr>
            <a:spLocks noEditPoints="1"/>
          </p:cNvSpPr>
          <p:nvPr/>
        </p:nvSpPr>
        <p:spPr bwMode="auto">
          <a:xfrm>
            <a:off x="3194050" y="3663950"/>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2"/>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6" name="Rectangle 506"/>
          <p:cNvSpPr>
            <a:spLocks noChangeArrowheads="1"/>
          </p:cNvSpPr>
          <p:nvPr/>
        </p:nvSpPr>
        <p:spPr bwMode="auto">
          <a:xfrm>
            <a:off x="3481388" y="3676650"/>
            <a:ext cx="164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Biolog consistency </a:t>
            </a:r>
            <a:endParaRPr kumimoji="0" lang="en-US" sz="1800" b="0" i="0" u="none" strike="noStrike" cap="none" normalizeH="0" baseline="0" smtClean="0">
              <a:ln>
                <a:noFill/>
              </a:ln>
              <a:solidFill>
                <a:schemeClr val="tx1"/>
              </a:solidFill>
              <a:effectLst/>
              <a:latin typeface="Arial" pitchFamily="34" charset="0"/>
            </a:endParaRPr>
          </a:p>
        </p:txBody>
      </p:sp>
      <p:sp>
        <p:nvSpPr>
          <p:cNvPr id="410107" name="Rectangle 507"/>
          <p:cNvSpPr>
            <a:spLocks noChangeArrowheads="1"/>
          </p:cNvSpPr>
          <p:nvPr/>
        </p:nvSpPr>
        <p:spPr bwMode="auto">
          <a:xfrm>
            <a:off x="3919538" y="3919538"/>
            <a:ext cx="7413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2400"/>
            <a:ext cx="8228013" cy="485775"/>
          </a:xfrm>
          <a:prstGeom prst="rect">
            <a:avLst/>
          </a:prstGeom>
        </p:spPr>
        <p:txBody>
          <a:bodyPr/>
          <a:lstStyle/>
          <a:p>
            <a:pPr algn="ctr">
              <a:defRPr/>
            </a:pPr>
            <a:r>
              <a:rPr lang="en-US" sz="2600" kern="0" dirty="0">
                <a:latin typeface="+mj-lt"/>
                <a:ea typeface="+mj-ea"/>
                <a:cs typeface="+mj-cs"/>
              </a:rPr>
              <a:t>Model Optimization: Gap Generation</a:t>
            </a:r>
          </a:p>
        </p:txBody>
      </p:sp>
      <p:sp>
        <p:nvSpPr>
          <p:cNvPr id="29700" name="TextBox 12"/>
          <p:cNvSpPr txBox="1">
            <a:spLocks noChangeArrowheads="1"/>
          </p:cNvSpPr>
          <p:nvPr/>
        </p:nvSpPr>
        <p:spPr bwMode="auto">
          <a:xfrm>
            <a:off x="0" y="571500"/>
            <a:ext cx="2530475" cy="342900"/>
          </a:xfrm>
          <a:prstGeom prst="rect">
            <a:avLst/>
          </a:prstGeom>
          <a:noFill/>
          <a:ln w="9525">
            <a:noFill/>
            <a:miter lim="800000"/>
            <a:headEnd/>
            <a:tailEnd/>
          </a:ln>
        </p:spPr>
        <p:txBody>
          <a:bodyPr wrap="none" lIns="84908" tIns="42454" rIns="84908" bIns="42454">
            <a:spAutoFit/>
          </a:bodyPr>
          <a:lstStyle/>
          <a:p>
            <a:pPr eaLnBrk="0">
              <a:spcBef>
                <a:spcPct val="50000"/>
              </a:spcBef>
            </a:pPr>
            <a:r>
              <a:rPr lang="en-US" b="1">
                <a:cs typeface="Arial" pitchFamily="34" charset="0"/>
              </a:rPr>
              <a:t>Additional gap filling:</a:t>
            </a:r>
          </a:p>
        </p:txBody>
      </p:sp>
      <p:sp>
        <p:nvSpPr>
          <p:cNvPr id="29701" name="TextBox 11"/>
          <p:cNvSpPr txBox="1">
            <a:spLocks noChangeArrowheads="1"/>
          </p:cNvSpPr>
          <p:nvPr/>
        </p:nvSpPr>
        <p:spPr bwMode="auto">
          <a:xfrm>
            <a:off x="0" y="4724400"/>
            <a:ext cx="3214688" cy="1927225"/>
          </a:xfrm>
          <a:prstGeom prst="rect">
            <a:avLst/>
          </a:prstGeom>
          <a:noFill/>
          <a:ln w="9525">
            <a:noFill/>
            <a:miter lim="800000"/>
            <a:headEnd/>
            <a:tailEnd/>
          </a:ln>
        </p:spPr>
        <p:txBody>
          <a:bodyPr lIns="84908" tIns="42454" rIns="84908" bIns="42454">
            <a:spAutoFit/>
          </a:bodyPr>
          <a:lstStyle/>
          <a:p>
            <a:pPr eaLnBrk="0">
              <a:spcBef>
                <a:spcPct val="50000"/>
              </a:spcBef>
            </a:pPr>
            <a:r>
              <a:rPr lang="en-US" b="1">
                <a:cs typeface="Arial" pitchFamily="34" charset="0"/>
              </a:rPr>
              <a:t>Biolog accuracy</a:t>
            </a:r>
          </a:p>
          <a:p>
            <a:pPr eaLnBrk="0">
              <a:spcBef>
                <a:spcPct val="50000"/>
              </a:spcBef>
              <a:buFont typeface="Arial" pitchFamily="34" charset="0"/>
              <a:buChar char="•"/>
            </a:pPr>
            <a:r>
              <a:rPr lang="en-US">
                <a:cs typeface="Arial" pitchFamily="34" charset="0"/>
              </a:rPr>
              <a:t>Average accuracy: 88%</a:t>
            </a:r>
          </a:p>
          <a:p>
            <a:pPr eaLnBrk="0">
              <a:spcBef>
                <a:spcPct val="50000"/>
              </a:spcBef>
            </a:pPr>
            <a:r>
              <a:rPr lang="en-US" b="1">
                <a:cs typeface="Arial" pitchFamily="34" charset="0"/>
              </a:rPr>
              <a:t>Essentiality accuracy</a:t>
            </a:r>
          </a:p>
          <a:p>
            <a:pPr eaLnBrk="0">
              <a:spcBef>
                <a:spcPct val="50000"/>
              </a:spcBef>
              <a:buFont typeface="Arial" pitchFamily="34" charset="0"/>
              <a:buChar char="•"/>
            </a:pPr>
            <a:r>
              <a:rPr lang="en-US">
                <a:cs typeface="Arial" pitchFamily="34" charset="0"/>
              </a:rPr>
              <a:t>Average accuracy: 85%</a:t>
            </a:r>
            <a:endParaRPr lang="en-US" b="1">
              <a:cs typeface="Arial" pitchFamily="34" charset="0"/>
            </a:endParaRPr>
          </a:p>
          <a:p>
            <a:pPr eaLnBrk="0">
              <a:spcBef>
                <a:spcPct val="50000"/>
              </a:spcBef>
            </a:pPr>
            <a:r>
              <a:rPr lang="en-US" b="1">
                <a:cs typeface="Arial" pitchFamily="34" charset="0"/>
              </a:rPr>
              <a:t>Overall accuracy: 87%</a:t>
            </a:r>
          </a:p>
        </p:txBody>
      </p:sp>
      <p:sp>
        <p:nvSpPr>
          <p:cNvPr id="29702" name="Rectangle 12"/>
          <p:cNvSpPr>
            <a:spLocks noChangeArrowheads="1"/>
          </p:cNvSpPr>
          <p:nvPr/>
        </p:nvSpPr>
        <p:spPr bwMode="auto">
          <a:xfrm>
            <a:off x="1830388" y="1682750"/>
            <a:ext cx="1066800" cy="990600"/>
          </a:xfrm>
          <a:prstGeom prst="rect">
            <a:avLst/>
          </a:prstGeom>
          <a:noFill/>
          <a:ln w="38100" algn="ctr">
            <a:solidFill>
              <a:srgbClr val="FF0000"/>
            </a:solidFill>
            <a:round/>
            <a:headEnd/>
            <a:tailEnd type="arrow" w="med" len="med"/>
          </a:ln>
        </p:spPr>
        <p:txBody>
          <a:bodyPr/>
          <a:lstStyle/>
          <a:p>
            <a:endParaRPr lang="en-US">
              <a:ea typeface="Arial Unicode MS" pitchFamily="34" charset="-128"/>
              <a:cs typeface="Arial Unicode MS" pitchFamily="34" charset="-128"/>
            </a:endParaRPr>
          </a:p>
        </p:txBody>
      </p:sp>
      <p:sp>
        <p:nvSpPr>
          <p:cNvPr id="29703" name="TextBox 13"/>
          <p:cNvSpPr txBox="1">
            <a:spLocks noChangeArrowheads="1"/>
          </p:cNvSpPr>
          <p:nvPr/>
        </p:nvSpPr>
        <p:spPr bwMode="auto">
          <a:xfrm>
            <a:off x="1878013" y="1327150"/>
            <a:ext cx="990600" cy="349250"/>
          </a:xfrm>
          <a:prstGeom prst="rect">
            <a:avLst/>
          </a:prstGeom>
          <a:noFill/>
          <a:ln w="9525">
            <a:noFill/>
            <a:miter lim="800000"/>
            <a:headEnd/>
            <a:tailEnd/>
          </a:ln>
        </p:spPr>
        <p:txBody>
          <a:bodyPr>
            <a:spAutoFit/>
          </a:bodyPr>
          <a:lstStyle/>
          <a:p>
            <a:r>
              <a:rPr lang="en-US"/>
              <a:t>Growth</a:t>
            </a:r>
          </a:p>
        </p:txBody>
      </p:sp>
      <p:sp>
        <p:nvSpPr>
          <p:cNvPr id="29704" name="Rectangle 14"/>
          <p:cNvSpPr>
            <a:spLocks noChangeArrowheads="1"/>
          </p:cNvSpPr>
          <p:nvPr/>
        </p:nvSpPr>
        <p:spPr bwMode="auto">
          <a:xfrm>
            <a:off x="762000" y="1682750"/>
            <a:ext cx="1066800" cy="990600"/>
          </a:xfrm>
          <a:prstGeom prst="rect">
            <a:avLst/>
          </a:prstGeom>
          <a:solidFill>
            <a:srgbClr val="008000"/>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29705" name="Rectangle 15"/>
          <p:cNvSpPr>
            <a:spLocks noChangeArrowheads="1"/>
          </p:cNvSpPr>
          <p:nvPr/>
        </p:nvSpPr>
        <p:spPr bwMode="auto">
          <a:xfrm>
            <a:off x="1830388" y="2667000"/>
            <a:ext cx="1066800" cy="990600"/>
          </a:xfrm>
          <a:prstGeom prst="rect">
            <a:avLst/>
          </a:prstGeom>
          <a:solidFill>
            <a:srgbClr val="008000"/>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sp>
        <p:nvSpPr>
          <p:cNvPr id="29706" name="Rectangle 16"/>
          <p:cNvSpPr>
            <a:spLocks noChangeArrowheads="1"/>
          </p:cNvSpPr>
          <p:nvPr/>
        </p:nvSpPr>
        <p:spPr bwMode="auto">
          <a:xfrm>
            <a:off x="762000" y="2667000"/>
            <a:ext cx="1066800" cy="990600"/>
          </a:xfrm>
          <a:prstGeom prst="rect">
            <a:avLst/>
          </a:prstGeom>
          <a:noFill/>
          <a:ln w="38100" algn="ctr">
            <a:solidFill>
              <a:srgbClr val="FF0000"/>
            </a:solidFill>
            <a:round/>
            <a:headEnd/>
            <a:tailEnd type="arrow" w="med" len="med"/>
          </a:ln>
        </p:spPr>
        <p:txBody>
          <a:bodyPr/>
          <a:lstStyle/>
          <a:p>
            <a:endParaRPr lang="en-US">
              <a:ea typeface="Arial Unicode MS" pitchFamily="34" charset="-128"/>
              <a:cs typeface="Arial Unicode MS" pitchFamily="34" charset="-128"/>
            </a:endParaRPr>
          </a:p>
        </p:txBody>
      </p:sp>
      <p:sp>
        <p:nvSpPr>
          <p:cNvPr id="29707" name="TextBox 17"/>
          <p:cNvSpPr txBox="1">
            <a:spLocks noChangeArrowheads="1"/>
          </p:cNvSpPr>
          <p:nvPr/>
        </p:nvSpPr>
        <p:spPr bwMode="auto">
          <a:xfrm>
            <a:off x="685800" y="1327150"/>
            <a:ext cx="1265238" cy="349250"/>
          </a:xfrm>
          <a:prstGeom prst="rect">
            <a:avLst/>
          </a:prstGeom>
          <a:noFill/>
          <a:ln w="9525">
            <a:noFill/>
            <a:miter lim="800000"/>
            <a:headEnd/>
            <a:tailEnd/>
          </a:ln>
        </p:spPr>
        <p:txBody>
          <a:bodyPr>
            <a:spAutoFit/>
          </a:bodyPr>
          <a:lstStyle/>
          <a:p>
            <a:r>
              <a:rPr lang="en-US"/>
              <a:t>No growth</a:t>
            </a:r>
          </a:p>
        </p:txBody>
      </p:sp>
      <p:sp>
        <p:nvSpPr>
          <p:cNvPr id="29708" name="TextBox 18"/>
          <p:cNvSpPr txBox="1">
            <a:spLocks noChangeArrowheads="1"/>
          </p:cNvSpPr>
          <p:nvPr/>
        </p:nvSpPr>
        <p:spPr bwMode="auto">
          <a:xfrm>
            <a:off x="1371600" y="990600"/>
            <a:ext cx="990600" cy="349250"/>
          </a:xfrm>
          <a:prstGeom prst="rect">
            <a:avLst/>
          </a:prstGeom>
          <a:noFill/>
          <a:ln w="9525">
            <a:noFill/>
            <a:miter lim="800000"/>
            <a:headEnd/>
            <a:tailEnd/>
          </a:ln>
        </p:spPr>
        <p:txBody>
          <a:bodyPr>
            <a:spAutoFit/>
          </a:bodyPr>
          <a:lstStyle/>
          <a:p>
            <a:r>
              <a:rPr lang="en-US" i="1"/>
              <a:t>In vivo</a:t>
            </a:r>
          </a:p>
        </p:txBody>
      </p:sp>
      <p:sp>
        <p:nvSpPr>
          <p:cNvPr id="29709" name="TextBox 19"/>
          <p:cNvSpPr txBox="1">
            <a:spLocks noChangeArrowheads="1"/>
          </p:cNvSpPr>
          <p:nvPr/>
        </p:nvSpPr>
        <p:spPr bwMode="auto">
          <a:xfrm rot="-5400000">
            <a:off x="-396875" y="2500313"/>
            <a:ext cx="990600" cy="349250"/>
          </a:xfrm>
          <a:prstGeom prst="rect">
            <a:avLst/>
          </a:prstGeom>
          <a:noFill/>
          <a:ln w="9525">
            <a:noFill/>
            <a:miter lim="800000"/>
            <a:headEnd/>
            <a:tailEnd/>
          </a:ln>
        </p:spPr>
        <p:txBody>
          <a:bodyPr>
            <a:spAutoFit/>
          </a:bodyPr>
          <a:lstStyle/>
          <a:p>
            <a:r>
              <a:rPr lang="en-US" i="1"/>
              <a:t>In silico</a:t>
            </a:r>
          </a:p>
        </p:txBody>
      </p:sp>
      <p:sp>
        <p:nvSpPr>
          <p:cNvPr id="29710" name="TextBox 20"/>
          <p:cNvSpPr txBox="1">
            <a:spLocks noChangeArrowheads="1"/>
          </p:cNvSpPr>
          <p:nvPr/>
        </p:nvSpPr>
        <p:spPr bwMode="auto">
          <a:xfrm rot="-5400000">
            <a:off x="-57944" y="1962944"/>
            <a:ext cx="1265238" cy="349250"/>
          </a:xfrm>
          <a:prstGeom prst="rect">
            <a:avLst/>
          </a:prstGeom>
          <a:noFill/>
          <a:ln w="9525">
            <a:noFill/>
            <a:miter lim="800000"/>
            <a:headEnd/>
            <a:tailEnd/>
          </a:ln>
        </p:spPr>
        <p:txBody>
          <a:bodyPr>
            <a:spAutoFit/>
          </a:bodyPr>
          <a:lstStyle/>
          <a:p>
            <a:r>
              <a:rPr lang="en-US"/>
              <a:t>No growth</a:t>
            </a:r>
          </a:p>
        </p:txBody>
      </p:sp>
      <p:sp>
        <p:nvSpPr>
          <p:cNvPr id="29711" name="TextBox 21"/>
          <p:cNvSpPr txBox="1">
            <a:spLocks noChangeArrowheads="1"/>
          </p:cNvSpPr>
          <p:nvPr/>
        </p:nvSpPr>
        <p:spPr bwMode="auto">
          <a:xfrm rot="-5400000">
            <a:off x="-57944" y="2820194"/>
            <a:ext cx="1265238" cy="349250"/>
          </a:xfrm>
          <a:prstGeom prst="rect">
            <a:avLst/>
          </a:prstGeom>
          <a:noFill/>
          <a:ln w="9525">
            <a:noFill/>
            <a:miter lim="800000"/>
            <a:headEnd/>
            <a:tailEnd/>
          </a:ln>
        </p:spPr>
        <p:txBody>
          <a:bodyPr>
            <a:spAutoFit/>
          </a:bodyPr>
          <a:lstStyle/>
          <a:p>
            <a:r>
              <a:rPr lang="en-US"/>
              <a:t>Growth</a:t>
            </a:r>
          </a:p>
        </p:txBody>
      </p:sp>
      <p:cxnSp>
        <p:nvCxnSpPr>
          <p:cNvPr id="29712" name="Straight Connector 22"/>
          <p:cNvCxnSpPr>
            <a:cxnSpLocks noChangeShapeType="1"/>
          </p:cNvCxnSpPr>
          <p:nvPr/>
        </p:nvCxnSpPr>
        <p:spPr bwMode="auto">
          <a:xfrm>
            <a:off x="762000" y="2667000"/>
            <a:ext cx="1066800" cy="990600"/>
          </a:xfrm>
          <a:prstGeom prst="line">
            <a:avLst/>
          </a:prstGeom>
          <a:noFill/>
          <a:ln w="25400" algn="ctr">
            <a:solidFill>
              <a:srgbClr val="FF0000"/>
            </a:solidFill>
            <a:round/>
            <a:headEnd/>
            <a:tailEnd/>
          </a:ln>
        </p:spPr>
      </p:cxnSp>
      <p:cxnSp>
        <p:nvCxnSpPr>
          <p:cNvPr id="29713" name="Straight Connector 23"/>
          <p:cNvCxnSpPr>
            <a:cxnSpLocks noChangeShapeType="1"/>
          </p:cNvCxnSpPr>
          <p:nvPr/>
        </p:nvCxnSpPr>
        <p:spPr bwMode="auto">
          <a:xfrm flipV="1">
            <a:off x="762000" y="2667000"/>
            <a:ext cx="1066800" cy="990600"/>
          </a:xfrm>
          <a:prstGeom prst="line">
            <a:avLst/>
          </a:prstGeom>
          <a:noFill/>
          <a:ln w="25400" algn="ctr">
            <a:solidFill>
              <a:srgbClr val="FF0000"/>
            </a:solidFill>
            <a:round/>
            <a:headEnd/>
            <a:tailEnd/>
          </a:ln>
        </p:spPr>
      </p:cxnSp>
      <p:sp>
        <p:nvSpPr>
          <p:cNvPr id="29714" name="TextBox 11"/>
          <p:cNvSpPr txBox="1">
            <a:spLocks noChangeArrowheads="1"/>
          </p:cNvSpPr>
          <p:nvPr/>
        </p:nvSpPr>
        <p:spPr bwMode="auto">
          <a:xfrm>
            <a:off x="0" y="3810000"/>
            <a:ext cx="3048000" cy="858838"/>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pPr>
            <a:r>
              <a:rPr lang="en-US">
                <a:cs typeface="Arial" pitchFamily="34" charset="0"/>
              </a:rPr>
              <a:t>Fix false positive predictions by removing reactions from models</a:t>
            </a:r>
          </a:p>
        </p:txBody>
      </p:sp>
      <p:sp>
        <p:nvSpPr>
          <p:cNvPr id="29715" name="TextBox 8"/>
          <p:cNvSpPr txBox="1">
            <a:spLocks noChangeArrowheads="1"/>
          </p:cNvSpPr>
          <p:nvPr/>
        </p:nvSpPr>
        <p:spPr bwMode="auto">
          <a:xfrm rot="-5400000">
            <a:off x="2632869" y="4242594"/>
            <a:ext cx="2457450"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Essentiality prediction accuracy</a:t>
            </a:r>
          </a:p>
        </p:txBody>
      </p:sp>
      <p:sp>
        <p:nvSpPr>
          <p:cNvPr id="29716" name="TextBox 9"/>
          <p:cNvSpPr txBox="1">
            <a:spLocks noChangeArrowheads="1"/>
          </p:cNvSpPr>
          <p:nvPr/>
        </p:nvSpPr>
        <p:spPr bwMode="auto">
          <a:xfrm rot="-5400000">
            <a:off x="2632075" y="1282701"/>
            <a:ext cx="2459037" cy="639762"/>
          </a:xfrm>
          <a:prstGeom prst="rect">
            <a:avLst/>
          </a:prstGeom>
          <a:noFill/>
          <a:ln w="9525">
            <a:noFill/>
            <a:miter lim="800000"/>
            <a:headEnd/>
            <a:tailEnd/>
          </a:ln>
        </p:spPr>
        <p:txBody>
          <a:bodyPr lIns="84908" tIns="42454" rIns="84908" bIns="42454">
            <a:spAutoFit/>
          </a:bodyPr>
          <a:lstStyle/>
          <a:p>
            <a:pPr algn="ctr" eaLnBrk="0">
              <a:spcBef>
                <a:spcPct val="50000"/>
              </a:spcBef>
            </a:pPr>
            <a:r>
              <a:rPr lang="en-US">
                <a:latin typeface="Calibri" pitchFamily="34" charset="0"/>
              </a:rPr>
              <a:t>Biolog prediction accuracy</a:t>
            </a:r>
          </a:p>
        </p:txBody>
      </p:sp>
      <p:pic>
        <p:nvPicPr>
          <p:cNvPr id="29717" name="Picture 2"/>
          <p:cNvPicPr>
            <a:picLocks noChangeAspect="1" noChangeArrowheads="1"/>
          </p:cNvPicPr>
          <p:nvPr/>
        </p:nvPicPr>
        <p:blipFill>
          <a:blip r:embed="rId2"/>
          <a:srcRect/>
          <a:stretch>
            <a:fillRect/>
          </a:stretch>
        </p:blipFill>
        <p:spPr bwMode="auto">
          <a:xfrm>
            <a:off x="4057650" y="3505200"/>
            <a:ext cx="4267200" cy="3098800"/>
          </a:xfrm>
          <a:prstGeom prst="rect">
            <a:avLst/>
          </a:prstGeom>
          <a:noFill/>
          <a:ln w="9525">
            <a:noFill/>
            <a:miter lim="800000"/>
            <a:headEnd/>
            <a:tailEnd/>
          </a:ln>
        </p:spPr>
      </p:pic>
      <p:pic>
        <p:nvPicPr>
          <p:cNvPr id="29718" name="Picture 3"/>
          <p:cNvPicPr>
            <a:picLocks noChangeAspect="1" noChangeArrowheads="1"/>
          </p:cNvPicPr>
          <p:nvPr/>
        </p:nvPicPr>
        <p:blipFill>
          <a:blip r:embed="rId3"/>
          <a:srcRect/>
          <a:stretch>
            <a:fillRect/>
          </a:stretch>
        </p:blipFill>
        <p:spPr bwMode="auto">
          <a:xfrm>
            <a:off x="4048125" y="609600"/>
            <a:ext cx="4333875" cy="3148013"/>
          </a:xfrm>
          <a:prstGeom prst="rect">
            <a:avLst/>
          </a:prstGeom>
          <a:noFill/>
          <a:ln w="9525">
            <a:noFill/>
            <a:miter lim="800000"/>
            <a:headEnd/>
            <a:tailEnd/>
          </a:ln>
        </p:spPr>
      </p:pic>
      <p:sp>
        <p:nvSpPr>
          <p:cNvPr id="23"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409603" name="AutoShape 3"/>
          <p:cNvSpPr>
            <a:spLocks noChangeAspect="1" noChangeArrowheads="1" noTextEdit="1"/>
          </p:cNvSpPr>
          <p:nvPr/>
        </p:nvSpPr>
        <p:spPr bwMode="auto">
          <a:xfrm>
            <a:off x="84138" y="569913"/>
            <a:ext cx="8958262" cy="6189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 name="Group 266"/>
          <p:cNvGrpSpPr>
            <a:grpSpLocks/>
          </p:cNvGrpSpPr>
          <p:nvPr/>
        </p:nvGrpSpPr>
        <p:grpSpPr bwMode="auto">
          <a:xfrm>
            <a:off x="315913" y="4160838"/>
            <a:ext cx="2000250" cy="1160462"/>
            <a:chOff x="199" y="2621"/>
            <a:chExt cx="1260" cy="731"/>
          </a:xfrm>
        </p:grpSpPr>
        <p:grpSp>
          <p:nvGrpSpPr>
            <p:cNvPr id="3" name="Group 205"/>
            <p:cNvGrpSpPr>
              <a:grpSpLocks/>
            </p:cNvGrpSpPr>
            <p:nvPr/>
          </p:nvGrpSpPr>
          <p:grpSpPr bwMode="auto">
            <a:xfrm>
              <a:off x="211" y="2792"/>
              <a:ext cx="1248" cy="446"/>
              <a:chOff x="211" y="2792"/>
              <a:chExt cx="1248" cy="446"/>
            </a:xfrm>
          </p:grpSpPr>
          <p:sp>
            <p:nvSpPr>
              <p:cNvPr id="409605" name="Rectangle 5"/>
              <p:cNvSpPr>
                <a:spLocks noChangeArrowheads="1"/>
              </p:cNvSpPr>
              <p:nvPr/>
            </p:nvSpPr>
            <p:spPr bwMode="auto">
              <a:xfrm>
                <a:off x="48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06" name="Freeform 6"/>
              <p:cNvSpPr>
                <a:spLocks noEditPoints="1"/>
              </p:cNvSpPr>
              <p:nvPr/>
            </p:nvSpPr>
            <p:spPr bwMode="auto">
              <a:xfrm>
                <a:off x="48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7" name="Freeform 7"/>
              <p:cNvSpPr>
                <a:spLocks/>
              </p:cNvSpPr>
              <p:nvPr/>
            </p:nvSpPr>
            <p:spPr bwMode="auto">
              <a:xfrm>
                <a:off x="487"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8" name="Freeform 8"/>
              <p:cNvSpPr>
                <a:spLocks noEditPoints="1"/>
              </p:cNvSpPr>
              <p:nvPr/>
            </p:nvSpPr>
            <p:spPr bwMode="auto">
              <a:xfrm>
                <a:off x="484"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09" name="Freeform 9"/>
              <p:cNvSpPr>
                <a:spLocks/>
              </p:cNvSpPr>
              <p:nvPr/>
            </p:nvSpPr>
            <p:spPr bwMode="auto">
              <a:xfrm>
                <a:off x="511"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0" name="Freeform 10"/>
              <p:cNvSpPr>
                <a:spLocks noEditPoints="1"/>
              </p:cNvSpPr>
              <p:nvPr/>
            </p:nvSpPr>
            <p:spPr bwMode="auto">
              <a:xfrm>
                <a:off x="508"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1" name="Freeform 11"/>
              <p:cNvSpPr>
                <a:spLocks/>
              </p:cNvSpPr>
              <p:nvPr/>
            </p:nvSpPr>
            <p:spPr bwMode="auto">
              <a:xfrm>
                <a:off x="541"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2" name="Freeform 12"/>
              <p:cNvSpPr>
                <a:spLocks noEditPoints="1"/>
              </p:cNvSpPr>
              <p:nvPr/>
            </p:nvSpPr>
            <p:spPr bwMode="auto">
              <a:xfrm>
                <a:off x="538"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3" name="Freeform 13"/>
              <p:cNvSpPr>
                <a:spLocks/>
              </p:cNvSpPr>
              <p:nvPr/>
            </p:nvSpPr>
            <p:spPr bwMode="auto">
              <a:xfrm>
                <a:off x="57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4" name="Freeform 14"/>
              <p:cNvSpPr>
                <a:spLocks noEditPoints="1"/>
              </p:cNvSpPr>
              <p:nvPr/>
            </p:nvSpPr>
            <p:spPr bwMode="auto">
              <a:xfrm>
                <a:off x="56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5" name="Freeform 15"/>
              <p:cNvSpPr>
                <a:spLocks/>
              </p:cNvSpPr>
              <p:nvPr/>
            </p:nvSpPr>
            <p:spPr bwMode="auto">
              <a:xfrm>
                <a:off x="60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6" name="Freeform 16"/>
              <p:cNvSpPr>
                <a:spLocks noEditPoints="1"/>
              </p:cNvSpPr>
              <p:nvPr/>
            </p:nvSpPr>
            <p:spPr bwMode="auto">
              <a:xfrm>
                <a:off x="59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7" name="Freeform 17"/>
              <p:cNvSpPr>
                <a:spLocks/>
              </p:cNvSpPr>
              <p:nvPr/>
            </p:nvSpPr>
            <p:spPr bwMode="auto">
              <a:xfrm>
                <a:off x="632"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8" name="Freeform 18"/>
              <p:cNvSpPr>
                <a:spLocks noEditPoints="1"/>
              </p:cNvSpPr>
              <p:nvPr/>
            </p:nvSpPr>
            <p:spPr bwMode="auto">
              <a:xfrm>
                <a:off x="629"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19" name="Freeform 19"/>
              <p:cNvSpPr>
                <a:spLocks/>
              </p:cNvSpPr>
              <p:nvPr/>
            </p:nvSpPr>
            <p:spPr bwMode="auto">
              <a:xfrm>
                <a:off x="487"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0" name="Freeform 20"/>
              <p:cNvSpPr>
                <a:spLocks noEditPoints="1"/>
              </p:cNvSpPr>
              <p:nvPr/>
            </p:nvSpPr>
            <p:spPr bwMode="auto">
              <a:xfrm>
                <a:off x="484"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1" name="Freeform 21"/>
              <p:cNvSpPr>
                <a:spLocks/>
              </p:cNvSpPr>
              <p:nvPr/>
            </p:nvSpPr>
            <p:spPr bwMode="auto">
              <a:xfrm>
                <a:off x="511"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2" name="Freeform 22"/>
              <p:cNvSpPr>
                <a:spLocks noEditPoints="1"/>
              </p:cNvSpPr>
              <p:nvPr/>
            </p:nvSpPr>
            <p:spPr bwMode="auto">
              <a:xfrm>
                <a:off x="508"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3" name="Freeform 23"/>
              <p:cNvSpPr>
                <a:spLocks/>
              </p:cNvSpPr>
              <p:nvPr/>
            </p:nvSpPr>
            <p:spPr bwMode="auto">
              <a:xfrm>
                <a:off x="541"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4" name="Freeform 24"/>
              <p:cNvSpPr>
                <a:spLocks noEditPoints="1"/>
              </p:cNvSpPr>
              <p:nvPr/>
            </p:nvSpPr>
            <p:spPr bwMode="auto">
              <a:xfrm>
                <a:off x="538"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5" name="Freeform 25"/>
              <p:cNvSpPr>
                <a:spLocks/>
              </p:cNvSpPr>
              <p:nvPr/>
            </p:nvSpPr>
            <p:spPr bwMode="auto">
              <a:xfrm>
                <a:off x="57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6" name="Freeform 26"/>
              <p:cNvSpPr>
                <a:spLocks noEditPoints="1"/>
              </p:cNvSpPr>
              <p:nvPr/>
            </p:nvSpPr>
            <p:spPr bwMode="auto">
              <a:xfrm>
                <a:off x="56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7" name="Freeform 27"/>
              <p:cNvSpPr>
                <a:spLocks/>
              </p:cNvSpPr>
              <p:nvPr/>
            </p:nvSpPr>
            <p:spPr bwMode="auto">
              <a:xfrm>
                <a:off x="60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8" name="Freeform 28"/>
              <p:cNvSpPr>
                <a:spLocks noEditPoints="1"/>
              </p:cNvSpPr>
              <p:nvPr/>
            </p:nvSpPr>
            <p:spPr bwMode="auto">
              <a:xfrm>
                <a:off x="59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29" name="Freeform 29"/>
              <p:cNvSpPr>
                <a:spLocks/>
              </p:cNvSpPr>
              <p:nvPr/>
            </p:nvSpPr>
            <p:spPr bwMode="auto">
              <a:xfrm>
                <a:off x="632"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0" name="Freeform 30"/>
              <p:cNvSpPr>
                <a:spLocks noEditPoints="1"/>
              </p:cNvSpPr>
              <p:nvPr/>
            </p:nvSpPr>
            <p:spPr bwMode="auto">
              <a:xfrm>
                <a:off x="629"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1" name="Rectangle 31"/>
              <p:cNvSpPr>
                <a:spLocks noChangeArrowheads="1"/>
              </p:cNvSpPr>
              <p:nvPr/>
            </p:nvSpPr>
            <p:spPr bwMode="auto">
              <a:xfrm>
                <a:off x="517"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2" name="Freeform 32"/>
              <p:cNvSpPr>
                <a:spLocks noEditPoints="1"/>
              </p:cNvSpPr>
              <p:nvPr/>
            </p:nvSpPr>
            <p:spPr bwMode="auto">
              <a:xfrm>
                <a:off x="514"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3" name="Rectangle 33"/>
              <p:cNvSpPr>
                <a:spLocks noChangeArrowheads="1"/>
              </p:cNvSpPr>
              <p:nvPr/>
            </p:nvSpPr>
            <p:spPr bwMode="auto">
              <a:xfrm>
                <a:off x="547"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4" name="Freeform 34"/>
              <p:cNvSpPr>
                <a:spLocks noEditPoints="1"/>
              </p:cNvSpPr>
              <p:nvPr/>
            </p:nvSpPr>
            <p:spPr bwMode="auto">
              <a:xfrm>
                <a:off x="544"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5" name="Rectangle 35"/>
              <p:cNvSpPr>
                <a:spLocks noChangeArrowheads="1"/>
              </p:cNvSpPr>
              <p:nvPr/>
            </p:nvSpPr>
            <p:spPr bwMode="auto">
              <a:xfrm>
                <a:off x="57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6" name="Freeform 36"/>
              <p:cNvSpPr>
                <a:spLocks noEditPoints="1"/>
              </p:cNvSpPr>
              <p:nvPr/>
            </p:nvSpPr>
            <p:spPr bwMode="auto">
              <a:xfrm>
                <a:off x="57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7" name="Rectangle 37"/>
              <p:cNvSpPr>
                <a:spLocks noChangeArrowheads="1"/>
              </p:cNvSpPr>
              <p:nvPr/>
            </p:nvSpPr>
            <p:spPr bwMode="auto">
              <a:xfrm>
                <a:off x="60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38" name="Freeform 38"/>
              <p:cNvSpPr>
                <a:spLocks noEditPoints="1"/>
              </p:cNvSpPr>
              <p:nvPr/>
            </p:nvSpPr>
            <p:spPr bwMode="auto">
              <a:xfrm>
                <a:off x="60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39" name="Rectangle 39"/>
              <p:cNvSpPr>
                <a:spLocks noChangeArrowheads="1"/>
              </p:cNvSpPr>
              <p:nvPr/>
            </p:nvSpPr>
            <p:spPr bwMode="auto">
              <a:xfrm>
                <a:off x="638"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0" name="Freeform 40"/>
              <p:cNvSpPr>
                <a:spLocks noEditPoints="1"/>
              </p:cNvSpPr>
              <p:nvPr/>
            </p:nvSpPr>
            <p:spPr bwMode="auto">
              <a:xfrm>
                <a:off x="635"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1" name="Freeform 41"/>
              <p:cNvSpPr>
                <a:spLocks/>
              </p:cNvSpPr>
              <p:nvPr/>
            </p:nvSpPr>
            <p:spPr bwMode="auto">
              <a:xfrm>
                <a:off x="638" y="2812"/>
                <a:ext cx="55"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2" name="Freeform 42"/>
              <p:cNvSpPr>
                <a:spLocks noEditPoints="1"/>
              </p:cNvSpPr>
              <p:nvPr/>
            </p:nvSpPr>
            <p:spPr bwMode="auto">
              <a:xfrm>
                <a:off x="631" y="2805"/>
                <a:ext cx="71"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3" name="Rectangle 43"/>
              <p:cNvSpPr>
                <a:spLocks noChangeArrowheads="1"/>
              </p:cNvSpPr>
              <p:nvPr/>
            </p:nvSpPr>
            <p:spPr bwMode="auto">
              <a:xfrm>
                <a:off x="753"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44" name="Freeform 44"/>
              <p:cNvSpPr>
                <a:spLocks noEditPoints="1"/>
              </p:cNvSpPr>
              <p:nvPr/>
            </p:nvSpPr>
            <p:spPr bwMode="auto">
              <a:xfrm>
                <a:off x="750"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5" name="Freeform 45"/>
              <p:cNvSpPr>
                <a:spLocks/>
              </p:cNvSpPr>
              <p:nvPr/>
            </p:nvSpPr>
            <p:spPr bwMode="auto">
              <a:xfrm>
                <a:off x="753" y="2824"/>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6" name="Freeform 46"/>
              <p:cNvSpPr>
                <a:spLocks noEditPoints="1"/>
              </p:cNvSpPr>
              <p:nvPr/>
            </p:nvSpPr>
            <p:spPr bwMode="auto">
              <a:xfrm>
                <a:off x="750" y="2821"/>
                <a:ext cx="31"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7" name="Freeform 47"/>
              <p:cNvSpPr>
                <a:spLocks/>
              </p:cNvSpPr>
              <p:nvPr/>
            </p:nvSpPr>
            <p:spPr bwMode="auto">
              <a:xfrm>
                <a:off x="77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8" name="Freeform 48"/>
              <p:cNvSpPr>
                <a:spLocks noEditPoints="1"/>
              </p:cNvSpPr>
              <p:nvPr/>
            </p:nvSpPr>
            <p:spPr bwMode="auto">
              <a:xfrm>
                <a:off x="77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49" name="Freeform 49"/>
              <p:cNvSpPr>
                <a:spLocks/>
              </p:cNvSpPr>
              <p:nvPr/>
            </p:nvSpPr>
            <p:spPr bwMode="auto">
              <a:xfrm>
                <a:off x="80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0" name="Freeform 50"/>
              <p:cNvSpPr>
                <a:spLocks noEditPoints="1"/>
              </p:cNvSpPr>
              <p:nvPr/>
            </p:nvSpPr>
            <p:spPr bwMode="auto">
              <a:xfrm>
                <a:off x="80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1" name="Freeform 51"/>
              <p:cNvSpPr>
                <a:spLocks/>
              </p:cNvSpPr>
              <p:nvPr/>
            </p:nvSpPr>
            <p:spPr bwMode="auto">
              <a:xfrm>
                <a:off x="838"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2" name="Freeform 52"/>
              <p:cNvSpPr>
                <a:spLocks noEditPoints="1"/>
              </p:cNvSpPr>
              <p:nvPr/>
            </p:nvSpPr>
            <p:spPr bwMode="auto">
              <a:xfrm>
                <a:off x="835"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3" name="Freeform 53"/>
              <p:cNvSpPr>
                <a:spLocks/>
              </p:cNvSpPr>
              <p:nvPr/>
            </p:nvSpPr>
            <p:spPr bwMode="auto">
              <a:xfrm>
                <a:off x="868"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4" name="Freeform 54"/>
              <p:cNvSpPr>
                <a:spLocks noEditPoints="1"/>
              </p:cNvSpPr>
              <p:nvPr/>
            </p:nvSpPr>
            <p:spPr bwMode="auto">
              <a:xfrm>
                <a:off x="865"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5" name="Freeform 55"/>
              <p:cNvSpPr>
                <a:spLocks/>
              </p:cNvSpPr>
              <p:nvPr/>
            </p:nvSpPr>
            <p:spPr bwMode="auto">
              <a:xfrm>
                <a:off x="89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6" name="Freeform 56"/>
              <p:cNvSpPr>
                <a:spLocks noEditPoints="1"/>
              </p:cNvSpPr>
              <p:nvPr/>
            </p:nvSpPr>
            <p:spPr bwMode="auto">
              <a:xfrm>
                <a:off x="89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7" name="Freeform 57"/>
              <p:cNvSpPr>
                <a:spLocks/>
              </p:cNvSpPr>
              <p:nvPr/>
            </p:nvSpPr>
            <p:spPr bwMode="auto">
              <a:xfrm>
                <a:off x="753" y="3011"/>
                <a:ext cx="25"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8" name="Freeform 58"/>
              <p:cNvSpPr>
                <a:spLocks noEditPoints="1"/>
              </p:cNvSpPr>
              <p:nvPr/>
            </p:nvSpPr>
            <p:spPr bwMode="auto">
              <a:xfrm>
                <a:off x="750" y="3008"/>
                <a:ext cx="31"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59" name="Freeform 59"/>
              <p:cNvSpPr>
                <a:spLocks/>
              </p:cNvSpPr>
              <p:nvPr/>
            </p:nvSpPr>
            <p:spPr bwMode="auto">
              <a:xfrm>
                <a:off x="77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0" name="Freeform 60"/>
              <p:cNvSpPr>
                <a:spLocks noEditPoints="1"/>
              </p:cNvSpPr>
              <p:nvPr/>
            </p:nvSpPr>
            <p:spPr bwMode="auto">
              <a:xfrm>
                <a:off x="77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1" name="Freeform 61"/>
              <p:cNvSpPr>
                <a:spLocks/>
              </p:cNvSpPr>
              <p:nvPr/>
            </p:nvSpPr>
            <p:spPr bwMode="auto">
              <a:xfrm>
                <a:off x="80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2" name="Freeform 62"/>
              <p:cNvSpPr>
                <a:spLocks noEditPoints="1"/>
              </p:cNvSpPr>
              <p:nvPr/>
            </p:nvSpPr>
            <p:spPr bwMode="auto">
              <a:xfrm>
                <a:off x="80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3" name="Freeform 63"/>
              <p:cNvSpPr>
                <a:spLocks/>
              </p:cNvSpPr>
              <p:nvPr/>
            </p:nvSpPr>
            <p:spPr bwMode="auto">
              <a:xfrm>
                <a:off x="838"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4" name="Freeform 64"/>
              <p:cNvSpPr>
                <a:spLocks noEditPoints="1"/>
              </p:cNvSpPr>
              <p:nvPr/>
            </p:nvSpPr>
            <p:spPr bwMode="auto">
              <a:xfrm>
                <a:off x="835"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5" name="Freeform 65"/>
              <p:cNvSpPr>
                <a:spLocks/>
              </p:cNvSpPr>
              <p:nvPr/>
            </p:nvSpPr>
            <p:spPr bwMode="auto">
              <a:xfrm>
                <a:off x="868"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6" name="Freeform 66"/>
              <p:cNvSpPr>
                <a:spLocks noEditPoints="1"/>
              </p:cNvSpPr>
              <p:nvPr/>
            </p:nvSpPr>
            <p:spPr bwMode="auto">
              <a:xfrm>
                <a:off x="865"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7" name="Freeform 67"/>
              <p:cNvSpPr>
                <a:spLocks/>
              </p:cNvSpPr>
              <p:nvPr/>
            </p:nvSpPr>
            <p:spPr bwMode="auto">
              <a:xfrm>
                <a:off x="89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8" name="Freeform 68"/>
              <p:cNvSpPr>
                <a:spLocks noEditPoints="1"/>
              </p:cNvSpPr>
              <p:nvPr/>
            </p:nvSpPr>
            <p:spPr bwMode="auto">
              <a:xfrm>
                <a:off x="89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69" name="Rectangle 69"/>
              <p:cNvSpPr>
                <a:spLocks noChangeArrowheads="1"/>
              </p:cNvSpPr>
              <p:nvPr/>
            </p:nvSpPr>
            <p:spPr bwMode="auto">
              <a:xfrm>
                <a:off x="78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0" name="Freeform 70"/>
              <p:cNvSpPr>
                <a:spLocks noEditPoints="1"/>
              </p:cNvSpPr>
              <p:nvPr/>
            </p:nvSpPr>
            <p:spPr bwMode="auto">
              <a:xfrm>
                <a:off x="78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1" name="Rectangle 71"/>
              <p:cNvSpPr>
                <a:spLocks noChangeArrowheads="1"/>
              </p:cNvSpPr>
              <p:nvPr/>
            </p:nvSpPr>
            <p:spPr bwMode="auto">
              <a:xfrm>
                <a:off x="81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2" name="Freeform 72"/>
              <p:cNvSpPr>
                <a:spLocks noEditPoints="1"/>
              </p:cNvSpPr>
              <p:nvPr/>
            </p:nvSpPr>
            <p:spPr bwMode="auto">
              <a:xfrm>
                <a:off x="81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3" name="Rectangle 73"/>
              <p:cNvSpPr>
                <a:spLocks noChangeArrowheads="1"/>
              </p:cNvSpPr>
              <p:nvPr/>
            </p:nvSpPr>
            <p:spPr bwMode="auto">
              <a:xfrm>
                <a:off x="844"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4" name="Freeform 74"/>
              <p:cNvSpPr>
                <a:spLocks noEditPoints="1"/>
              </p:cNvSpPr>
              <p:nvPr/>
            </p:nvSpPr>
            <p:spPr bwMode="auto">
              <a:xfrm>
                <a:off x="841"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5" name="Rectangle 75"/>
              <p:cNvSpPr>
                <a:spLocks noChangeArrowheads="1"/>
              </p:cNvSpPr>
              <p:nvPr/>
            </p:nvSpPr>
            <p:spPr bwMode="auto">
              <a:xfrm>
                <a:off x="874"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6" name="Freeform 76"/>
              <p:cNvSpPr>
                <a:spLocks noEditPoints="1"/>
              </p:cNvSpPr>
              <p:nvPr/>
            </p:nvSpPr>
            <p:spPr bwMode="auto">
              <a:xfrm>
                <a:off x="871"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7" name="Rectangle 77"/>
              <p:cNvSpPr>
                <a:spLocks noChangeArrowheads="1"/>
              </p:cNvSpPr>
              <p:nvPr/>
            </p:nvSpPr>
            <p:spPr bwMode="auto">
              <a:xfrm>
                <a:off x="905"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78" name="Freeform 78"/>
              <p:cNvSpPr>
                <a:spLocks noEditPoints="1"/>
              </p:cNvSpPr>
              <p:nvPr/>
            </p:nvSpPr>
            <p:spPr bwMode="auto">
              <a:xfrm>
                <a:off x="902"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79" name="Freeform 79"/>
              <p:cNvSpPr>
                <a:spLocks/>
              </p:cNvSpPr>
              <p:nvPr/>
            </p:nvSpPr>
            <p:spPr bwMode="auto">
              <a:xfrm>
                <a:off x="717"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0" name="Freeform 80"/>
              <p:cNvSpPr>
                <a:spLocks noEditPoints="1"/>
              </p:cNvSpPr>
              <p:nvPr/>
            </p:nvSpPr>
            <p:spPr bwMode="auto">
              <a:xfrm>
                <a:off x="708"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1" name="Rectangle 81"/>
              <p:cNvSpPr>
                <a:spLocks noChangeArrowheads="1"/>
              </p:cNvSpPr>
              <p:nvPr/>
            </p:nvSpPr>
            <p:spPr bwMode="auto">
              <a:xfrm>
                <a:off x="10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82" name="Freeform 82"/>
              <p:cNvSpPr>
                <a:spLocks noEditPoints="1"/>
              </p:cNvSpPr>
              <p:nvPr/>
            </p:nvSpPr>
            <p:spPr bwMode="auto">
              <a:xfrm>
                <a:off x="10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3" name="Freeform 83"/>
              <p:cNvSpPr>
                <a:spLocks/>
              </p:cNvSpPr>
              <p:nvPr/>
            </p:nvSpPr>
            <p:spPr bwMode="auto">
              <a:xfrm>
                <a:off x="10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4" name="Freeform 84"/>
              <p:cNvSpPr>
                <a:spLocks noEditPoints="1"/>
              </p:cNvSpPr>
              <p:nvPr/>
            </p:nvSpPr>
            <p:spPr bwMode="auto">
              <a:xfrm>
                <a:off x="10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5" name="Freeform 85"/>
              <p:cNvSpPr>
                <a:spLocks/>
              </p:cNvSpPr>
              <p:nvPr/>
            </p:nvSpPr>
            <p:spPr bwMode="auto">
              <a:xfrm>
                <a:off x="104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6" name="Freeform 86"/>
              <p:cNvSpPr>
                <a:spLocks noEditPoints="1"/>
              </p:cNvSpPr>
              <p:nvPr/>
            </p:nvSpPr>
            <p:spPr bwMode="auto">
              <a:xfrm>
                <a:off x="104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7" name="Freeform 87"/>
              <p:cNvSpPr>
                <a:spLocks/>
              </p:cNvSpPr>
              <p:nvPr/>
            </p:nvSpPr>
            <p:spPr bwMode="auto">
              <a:xfrm>
                <a:off x="107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8" name="Freeform 88"/>
              <p:cNvSpPr>
                <a:spLocks noEditPoints="1"/>
              </p:cNvSpPr>
              <p:nvPr/>
            </p:nvSpPr>
            <p:spPr bwMode="auto">
              <a:xfrm>
                <a:off x="107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89" name="Freeform 89"/>
              <p:cNvSpPr>
                <a:spLocks/>
              </p:cNvSpPr>
              <p:nvPr/>
            </p:nvSpPr>
            <p:spPr bwMode="auto">
              <a:xfrm>
                <a:off x="1105" y="2824"/>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0" name="Freeform 90"/>
              <p:cNvSpPr>
                <a:spLocks noEditPoints="1"/>
              </p:cNvSpPr>
              <p:nvPr/>
            </p:nvSpPr>
            <p:spPr bwMode="auto">
              <a:xfrm>
                <a:off x="1102" y="2821"/>
                <a:ext cx="30" cy="54"/>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1" name="Freeform 91"/>
              <p:cNvSpPr>
                <a:spLocks/>
              </p:cNvSpPr>
              <p:nvPr/>
            </p:nvSpPr>
            <p:spPr bwMode="auto">
              <a:xfrm>
                <a:off x="1129"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2" name="Freeform 92"/>
              <p:cNvSpPr>
                <a:spLocks noEditPoints="1"/>
              </p:cNvSpPr>
              <p:nvPr/>
            </p:nvSpPr>
            <p:spPr bwMode="auto">
              <a:xfrm>
                <a:off x="1126"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3" name="Freeform 93"/>
              <p:cNvSpPr>
                <a:spLocks/>
              </p:cNvSpPr>
              <p:nvPr/>
            </p:nvSpPr>
            <p:spPr bwMode="auto">
              <a:xfrm>
                <a:off x="1159"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4" name="Freeform 94"/>
              <p:cNvSpPr>
                <a:spLocks noEditPoints="1"/>
              </p:cNvSpPr>
              <p:nvPr/>
            </p:nvSpPr>
            <p:spPr bwMode="auto">
              <a:xfrm>
                <a:off x="1156"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5" name="Freeform 95"/>
              <p:cNvSpPr>
                <a:spLocks/>
              </p:cNvSpPr>
              <p:nvPr/>
            </p:nvSpPr>
            <p:spPr bwMode="auto">
              <a:xfrm>
                <a:off x="10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6" name="Freeform 96"/>
              <p:cNvSpPr>
                <a:spLocks noEditPoints="1"/>
              </p:cNvSpPr>
              <p:nvPr/>
            </p:nvSpPr>
            <p:spPr bwMode="auto">
              <a:xfrm>
                <a:off x="10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7" name="Freeform 97"/>
              <p:cNvSpPr>
                <a:spLocks/>
              </p:cNvSpPr>
              <p:nvPr/>
            </p:nvSpPr>
            <p:spPr bwMode="auto">
              <a:xfrm>
                <a:off x="104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8" name="Freeform 98"/>
              <p:cNvSpPr>
                <a:spLocks noEditPoints="1"/>
              </p:cNvSpPr>
              <p:nvPr/>
            </p:nvSpPr>
            <p:spPr bwMode="auto">
              <a:xfrm>
                <a:off x="104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699" name="Freeform 99"/>
              <p:cNvSpPr>
                <a:spLocks/>
              </p:cNvSpPr>
              <p:nvPr/>
            </p:nvSpPr>
            <p:spPr bwMode="auto">
              <a:xfrm>
                <a:off x="107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0" name="Freeform 100"/>
              <p:cNvSpPr>
                <a:spLocks noEditPoints="1"/>
              </p:cNvSpPr>
              <p:nvPr/>
            </p:nvSpPr>
            <p:spPr bwMode="auto">
              <a:xfrm>
                <a:off x="107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1" name="Freeform 101"/>
              <p:cNvSpPr>
                <a:spLocks/>
              </p:cNvSpPr>
              <p:nvPr/>
            </p:nvSpPr>
            <p:spPr bwMode="auto">
              <a:xfrm>
                <a:off x="1105" y="3011"/>
                <a:ext cx="24" cy="48"/>
              </a:xfrm>
              <a:custGeom>
                <a:avLst/>
                <a:gdLst/>
                <a:ahLst/>
                <a:cxnLst>
                  <a:cxn ang="0">
                    <a:pos x="0" y="64"/>
                  </a:cxn>
                  <a:cxn ang="0">
                    <a:pos x="32" y="0"/>
                  </a:cxn>
                  <a:cxn ang="0">
                    <a:pos x="32" y="0"/>
                  </a:cxn>
                  <a:cxn ang="0">
                    <a:pos x="32" y="0"/>
                  </a:cxn>
                  <a:cxn ang="0">
                    <a:pos x="64" y="64"/>
                  </a:cxn>
                  <a:cxn ang="0">
                    <a:pos x="64" y="64"/>
                  </a:cxn>
                  <a:cxn ang="0">
                    <a:pos x="32" y="128"/>
                  </a:cxn>
                  <a:cxn ang="0">
                    <a:pos x="32" y="128"/>
                  </a:cxn>
                  <a:cxn ang="0">
                    <a:pos x="32" y="128"/>
                  </a:cxn>
                  <a:cxn ang="0">
                    <a:pos x="0" y="64"/>
                  </a:cxn>
                </a:cxnLst>
                <a:rect l="0" t="0" r="r" b="b"/>
                <a:pathLst>
                  <a:path w="64" h="128">
                    <a:moveTo>
                      <a:pt x="0" y="64"/>
                    </a:moveTo>
                    <a:cubicBezTo>
                      <a:pt x="0" y="29"/>
                      <a:pt x="15" y="0"/>
                      <a:pt x="32" y="0"/>
                    </a:cubicBezTo>
                    <a:cubicBezTo>
                      <a:pt x="32" y="0"/>
                      <a:pt x="32" y="0"/>
                      <a:pt x="32" y="0"/>
                    </a:cubicBezTo>
                    <a:lnTo>
                      <a:pt x="32" y="0"/>
                    </a:lnTo>
                    <a:cubicBezTo>
                      <a:pt x="50" y="0"/>
                      <a:pt x="64" y="29"/>
                      <a:pt x="64" y="64"/>
                    </a:cubicBezTo>
                    <a:lnTo>
                      <a:pt x="64" y="64"/>
                    </a:lnTo>
                    <a:cubicBezTo>
                      <a:pt x="64" y="100"/>
                      <a:pt x="50" y="128"/>
                      <a:pt x="32" y="128"/>
                    </a:cubicBezTo>
                    <a:cubicBezTo>
                      <a:pt x="32" y="128"/>
                      <a:pt x="32" y="128"/>
                      <a:pt x="32" y="128"/>
                    </a:cubicBezTo>
                    <a:lnTo>
                      <a:pt x="32" y="128"/>
                    </a:lnTo>
                    <a:cubicBezTo>
                      <a:pt x="15"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2" name="Freeform 102"/>
              <p:cNvSpPr>
                <a:spLocks noEditPoints="1"/>
              </p:cNvSpPr>
              <p:nvPr/>
            </p:nvSpPr>
            <p:spPr bwMode="auto">
              <a:xfrm>
                <a:off x="1102" y="3008"/>
                <a:ext cx="30" cy="55"/>
              </a:xfrm>
              <a:custGeom>
                <a:avLst/>
                <a:gdLst/>
                <a:ahLst/>
                <a:cxnLst>
                  <a:cxn ang="0">
                    <a:pos x="1" y="72"/>
                  </a:cxn>
                  <a:cxn ang="0">
                    <a:pos x="4" y="45"/>
                  </a:cxn>
                  <a:cxn ang="0">
                    <a:pos x="12" y="23"/>
                  </a:cxn>
                  <a:cxn ang="0">
                    <a:pos x="25" y="6"/>
                  </a:cxn>
                  <a:cxn ang="0">
                    <a:pos x="43" y="1"/>
                  </a:cxn>
                  <a:cxn ang="0">
                    <a:pos x="60" y="9"/>
                  </a:cxn>
                  <a:cxn ang="0">
                    <a:pos x="71" y="25"/>
                  </a:cxn>
                  <a:cxn ang="0">
                    <a:pos x="78" y="47"/>
                  </a:cxn>
                  <a:cxn ang="0">
                    <a:pos x="80" y="73"/>
                  </a:cxn>
                  <a:cxn ang="0">
                    <a:pos x="78" y="100"/>
                  </a:cxn>
                  <a:cxn ang="0">
                    <a:pos x="70" y="123"/>
                  </a:cxn>
                  <a:cxn ang="0">
                    <a:pos x="56" y="139"/>
                  </a:cxn>
                  <a:cxn ang="0">
                    <a:pos x="37" y="144"/>
                  </a:cxn>
                  <a:cxn ang="0">
                    <a:pos x="22" y="136"/>
                  </a:cxn>
                  <a:cxn ang="0">
                    <a:pos x="11" y="121"/>
                  </a:cxn>
                  <a:cxn ang="0">
                    <a:pos x="4" y="98"/>
                  </a:cxn>
                  <a:cxn ang="0">
                    <a:pos x="19" y="97"/>
                  </a:cxn>
                  <a:cxn ang="0">
                    <a:pos x="26" y="116"/>
                  </a:cxn>
                  <a:cxn ang="0">
                    <a:pos x="35" y="127"/>
                  </a:cxn>
                  <a:cxn ang="0">
                    <a:pos x="44" y="129"/>
                  </a:cxn>
                  <a:cxn ang="0">
                    <a:pos x="51" y="124"/>
                  </a:cxn>
                  <a:cxn ang="0">
                    <a:pos x="57" y="114"/>
                  </a:cxn>
                  <a:cxn ang="0">
                    <a:pos x="63" y="95"/>
                  </a:cxn>
                  <a:cxn ang="0">
                    <a:pos x="64" y="72"/>
                  </a:cxn>
                  <a:cxn ang="0">
                    <a:pos x="62" y="48"/>
                  </a:cxn>
                  <a:cxn ang="0">
                    <a:pos x="56" y="30"/>
                  </a:cxn>
                  <a:cxn ang="0">
                    <a:pos x="47" y="18"/>
                  </a:cxn>
                  <a:cxn ang="0">
                    <a:pos x="38" y="16"/>
                  </a:cxn>
                  <a:cxn ang="0">
                    <a:pos x="32" y="21"/>
                  </a:cxn>
                  <a:cxn ang="0">
                    <a:pos x="25" y="32"/>
                  </a:cxn>
                  <a:cxn ang="0">
                    <a:pos x="19" y="50"/>
                  </a:cxn>
                  <a:cxn ang="0">
                    <a:pos x="16" y="73"/>
                  </a:cxn>
                  <a:cxn ang="0">
                    <a:pos x="19" y="97"/>
                  </a:cxn>
                </a:cxnLst>
                <a:rect l="0" t="0" r="r" b="b"/>
                <a:pathLst>
                  <a:path w="80" h="145">
                    <a:moveTo>
                      <a:pt x="1" y="73"/>
                    </a:moveTo>
                    <a:cubicBezTo>
                      <a:pt x="0" y="73"/>
                      <a:pt x="0" y="72"/>
                      <a:pt x="1" y="72"/>
                    </a:cubicBezTo>
                    <a:lnTo>
                      <a:pt x="4" y="47"/>
                    </a:lnTo>
                    <a:cubicBezTo>
                      <a:pt x="4" y="46"/>
                      <a:pt x="4" y="45"/>
                      <a:pt x="4" y="45"/>
                    </a:cubicBezTo>
                    <a:lnTo>
                      <a:pt x="11" y="25"/>
                    </a:lnTo>
                    <a:cubicBezTo>
                      <a:pt x="11" y="24"/>
                      <a:pt x="12" y="23"/>
                      <a:pt x="12" y="23"/>
                    </a:cubicBezTo>
                    <a:lnTo>
                      <a:pt x="22" y="9"/>
                    </a:lnTo>
                    <a:cubicBezTo>
                      <a:pt x="23" y="8"/>
                      <a:pt x="24" y="7"/>
                      <a:pt x="25" y="6"/>
                    </a:cubicBezTo>
                    <a:lnTo>
                      <a:pt x="37" y="1"/>
                    </a:lnTo>
                    <a:cubicBezTo>
                      <a:pt x="39" y="0"/>
                      <a:pt x="41" y="0"/>
                      <a:pt x="43" y="1"/>
                    </a:cubicBezTo>
                    <a:lnTo>
                      <a:pt x="56" y="6"/>
                    </a:lnTo>
                    <a:cubicBezTo>
                      <a:pt x="58" y="7"/>
                      <a:pt x="59" y="8"/>
                      <a:pt x="60" y="9"/>
                    </a:cubicBezTo>
                    <a:lnTo>
                      <a:pt x="70" y="23"/>
                    </a:lnTo>
                    <a:cubicBezTo>
                      <a:pt x="70" y="23"/>
                      <a:pt x="71" y="24"/>
                      <a:pt x="71" y="25"/>
                    </a:cubicBezTo>
                    <a:lnTo>
                      <a:pt x="78" y="45"/>
                    </a:lnTo>
                    <a:cubicBezTo>
                      <a:pt x="78" y="45"/>
                      <a:pt x="78" y="46"/>
                      <a:pt x="78" y="47"/>
                    </a:cubicBezTo>
                    <a:lnTo>
                      <a:pt x="80" y="72"/>
                    </a:lnTo>
                    <a:cubicBezTo>
                      <a:pt x="80" y="72"/>
                      <a:pt x="80" y="73"/>
                      <a:pt x="80" y="73"/>
                    </a:cubicBezTo>
                    <a:lnTo>
                      <a:pt x="78" y="98"/>
                    </a:lnTo>
                    <a:cubicBezTo>
                      <a:pt x="78" y="99"/>
                      <a:pt x="78" y="99"/>
                      <a:pt x="78" y="100"/>
                    </a:cubicBezTo>
                    <a:lnTo>
                      <a:pt x="71" y="121"/>
                    </a:lnTo>
                    <a:cubicBezTo>
                      <a:pt x="71" y="122"/>
                      <a:pt x="70" y="123"/>
                      <a:pt x="70" y="123"/>
                    </a:cubicBezTo>
                    <a:lnTo>
                      <a:pt x="60" y="136"/>
                    </a:lnTo>
                    <a:cubicBezTo>
                      <a:pt x="59" y="138"/>
                      <a:pt x="58" y="138"/>
                      <a:pt x="56" y="139"/>
                    </a:cubicBezTo>
                    <a:lnTo>
                      <a:pt x="43" y="144"/>
                    </a:lnTo>
                    <a:cubicBezTo>
                      <a:pt x="41" y="145"/>
                      <a:pt x="39" y="145"/>
                      <a:pt x="37" y="144"/>
                    </a:cubicBezTo>
                    <a:lnTo>
                      <a:pt x="25" y="139"/>
                    </a:lnTo>
                    <a:cubicBezTo>
                      <a:pt x="24" y="138"/>
                      <a:pt x="23" y="137"/>
                      <a:pt x="22" y="136"/>
                    </a:cubicBezTo>
                    <a:lnTo>
                      <a:pt x="12" y="123"/>
                    </a:lnTo>
                    <a:cubicBezTo>
                      <a:pt x="12" y="123"/>
                      <a:pt x="11" y="122"/>
                      <a:pt x="11" y="121"/>
                    </a:cubicBezTo>
                    <a:lnTo>
                      <a:pt x="4" y="100"/>
                    </a:lnTo>
                    <a:cubicBezTo>
                      <a:pt x="4" y="99"/>
                      <a:pt x="4" y="99"/>
                      <a:pt x="4" y="98"/>
                    </a:cubicBezTo>
                    <a:lnTo>
                      <a:pt x="1" y="73"/>
                    </a:lnTo>
                    <a:close/>
                    <a:moveTo>
                      <a:pt x="19" y="97"/>
                    </a:moveTo>
                    <a:lnTo>
                      <a:pt x="19" y="95"/>
                    </a:lnTo>
                    <a:lnTo>
                      <a:pt x="26" y="116"/>
                    </a:lnTo>
                    <a:lnTo>
                      <a:pt x="25" y="114"/>
                    </a:lnTo>
                    <a:lnTo>
                      <a:pt x="35" y="127"/>
                    </a:lnTo>
                    <a:lnTo>
                      <a:pt x="32" y="124"/>
                    </a:lnTo>
                    <a:lnTo>
                      <a:pt x="44" y="129"/>
                    </a:lnTo>
                    <a:lnTo>
                      <a:pt x="38" y="129"/>
                    </a:lnTo>
                    <a:lnTo>
                      <a:pt x="51" y="124"/>
                    </a:lnTo>
                    <a:lnTo>
                      <a:pt x="47" y="127"/>
                    </a:lnTo>
                    <a:lnTo>
                      <a:pt x="57" y="114"/>
                    </a:lnTo>
                    <a:lnTo>
                      <a:pt x="56" y="116"/>
                    </a:lnTo>
                    <a:lnTo>
                      <a:pt x="63" y="95"/>
                    </a:lnTo>
                    <a:lnTo>
                      <a:pt x="62" y="97"/>
                    </a:lnTo>
                    <a:lnTo>
                      <a:pt x="64" y="72"/>
                    </a:lnTo>
                    <a:lnTo>
                      <a:pt x="64" y="73"/>
                    </a:lnTo>
                    <a:lnTo>
                      <a:pt x="62" y="48"/>
                    </a:lnTo>
                    <a:lnTo>
                      <a:pt x="63" y="50"/>
                    </a:lnTo>
                    <a:lnTo>
                      <a:pt x="56" y="30"/>
                    </a:lnTo>
                    <a:lnTo>
                      <a:pt x="57" y="32"/>
                    </a:lnTo>
                    <a:lnTo>
                      <a:pt x="47" y="18"/>
                    </a:lnTo>
                    <a:lnTo>
                      <a:pt x="51" y="21"/>
                    </a:lnTo>
                    <a:lnTo>
                      <a:pt x="38" y="16"/>
                    </a:lnTo>
                    <a:lnTo>
                      <a:pt x="44" y="16"/>
                    </a:lnTo>
                    <a:lnTo>
                      <a:pt x="32" y="21"/>
                    </a:lnTo>
                    <a:lnTo>
                      <a:pt x="35" y="18"/>
                    </a:lnTo>
                    <a:lnTo>
                      <a:pt x="25" y="32"/>
                    </a:lnTo>
                    <a:lnTo>
                      <a:pt x="26" y="30"/>
                    </a:lnTo>
                    <a:lnTo>
                      <a:pt x="19" y="50"/>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3" name="Freeform 103"/>
              <p:cNvSpPr>
                <a:spLocks/>
              </p:cNvSpPr>
              <p:nvPr/>
            </p:nvSpPr>
            <p:spPr bwMode="auto">
              <a:xfrm>
                <a:off x="1129"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4" name="Freeform 104"/>
              <p:cNvSpPr>
                <a:spLocks noEditPoints="1"/>
              </p:cNvSpPr>
              <p:nvPr/>
            </p:nvSpPr>
            <p:spPr bwMode="auto">
              <a:xfrm>
                <a:off x="1126"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5" name="Freeform 105"/>
              <p:cNvSpPr>
                <a:spLocks/>
              </p:cNvSpPr>
              <p:nvPr/>
            </p:nvSpPr>
            <p:spPr bwMode="auto">
              <a:xfrm>
                <a:off x="1159"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6" name="Freeform 106"/>
              <p:cNvSpPr>
                <a:spLocks noEditPoints="1"/>
              </p:cNvSpPr>
              <p:nvPr/>
            </p:nvSpPr>
            <p:spPr bwMode="auto">
              <a:xfrm>
                <a:off x="1156"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7" name="Rectangle 107"/>
              <p:cNvSpPr>
                <a:spLocks noChangeArrowheads="1"/>
              </p:cNvSpPr>
              <p:nvPr/>
            </p:nvSpPr>
            <p:spPr bwMode="auto">
              <a:xfrm>
                <a:off x="105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08" name="Freeform 108"/>
              <p:cNvSpPr>
                <a:spLocks noEditPoints="1"/>
              </p:cNvSpPr>
              <p:nvPr/>
            </p:nvSpPr>
            <p:spPr bwMode="auto">
              <a:xfrm>
                <a:off x="104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09" name="Rectangle 109"/>
              <p:cNvSpPr>
                <a:spLocks noChangeArrowheads="1"/>
              </p:cNvSpPr>
              <p:nvPr/>
            </p:nvSpPr>
            <p:spPr bwMode="auto">
              <a:xfrm>
                <a:off x="10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0" name="Freeform 110"/>
              <p:cNvSpPr>
                <a:spLocks noEditPoints="1"/>
              </p:cNvSpPr>
              <p:nvPr/>
            </p:nvSpPr>
            <p:spPr bwMode="auto">
              <a:xfrm>
                <a:off x="10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1" name="Rectangle 111"/>
              <p:cNvSpPr>
                <a:spLocks noChangeArrowheads="1"/>
              </p:cNvSpPr>
              <p:nvPr/>
            </p:nvSpPr>
            <p:spPr bwMode="auto">
              <a:xfrm>
                <a:off x="111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2" name="Freeform 112"/>
              <p:cNvSpPr>
                <a:spLocks noEditPoints="1"/>
              </p:cNvSpPr>
              <p:nvPr/>
            </p:nvSpPr>
            <p:spPr bwMode="auto">
              <a:xfrm>
                <a:off x="110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3" name="Rectangle 113"/>
              <p:cNvSpPr>
                <a:spLocks noChangeArrowheads="1"/>
              </p:cNvSpPr>
              <p:nvPr/>
            </p:nvSpPr>
            <p:spPr bwMode="auto">
              <a:xfrm>
                <a:off x="114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4" name="Freeform 114"/>
              <p:cNvSpPr>
                <a:spLocks noEditPoints="1"/>
              </p:cNvSpPr>
              <p:nvPr/>
            </p:nvSpPr>
            <p:spPr bwMode="auto">
              <a:xfrm>
                <a:off x="113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5" name="Rectangle 115"/>
              <p:cNvSpPr>
                <a:spLocks noChangeArrowheads="1"/>
              </p:cNvSpPr>
              <p:nvPr/>
            </p:nvSpPr>
            <p:spPr bwMode="auto">
              <a:xfrm>
                <a:off x="1171" y="2866"/>
                <a:ext cx="12"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16" name="Freeform 116"/>
              <p:cNvSpPr>
                <a:spLocks noEditPoints="1"/>
              </p:cNvSpPr>
              <p:nvPr/>
            </p:nvSpPr>
            <p:spPr bwMode="auto">
              <a:xfrm>
                <a:off x="1168" y="2863"/>
                <a:ext cx="18" cy="151"/>
              </a:xfrm>
              <a:custGeom>
                <a:avLst/>
                <a:gdLst/>
                <a:ahLst/>
                <a:cxnLst>
                  <a:cxn ang="0">
                    <a:pos x="0" y="8"/>
                  </a:cxn>
                  <a:cxn ang="0">
                    <a:pos x="8" y="0"/>
                  </a:cxn>
                  <a:cxn ang="0">
                    <a:pos x="40" y="0"/>
                  </a:cxn>
                  <a:cxn ang="0">
                    <a:pos x="48" y="8"/>
                  </a:cxn>
                  <a:cxn ang="0">
                    <a:pos x="48" y="392"/>
                  </a:cxn>
                  <a:cxn ang="0">
                    <a:pos x="40" y="400"/>
                  </a:cxn>
                  <a:cxn ang="0">
                    <a:pos x="8" y="400"/>
                  </a:cxn>
                  <a:cxn ang="0">
                    <a:pos x="0" y="392"/>
                  </a:cxn>
                  <a:cxn ang="0">
                    <a:pos x="0" y="8"/>
                  </a:cxn>
                  <a:cxn ang="0">
                    <a:pos x="16" y="392"/>
                  </a:cxn>
                  <a:cxn ang="0">
                    <a:pos x="8" y="384"/>
                  </a:cxn>
                  <a:cxn ang="0">
                    <a:pos x="40" y="384"/>
                  </a:cxn>
                  <a:cxn ang="0">
                    <a:pos x="32" y="392"/>
                  </a:cxn>
                  <a:cxn ang="0">
                    <a:pos x="32" y="8"/>
                  </a:cxn>
                  <a:cxn ang="0">
                    <a:pos x="40" y="16"/>
                  </a:cxn>
                  <a:cxn ang="0">
                    <a:pos x="8" y="16"/>
                  </a:cxn>
                  <a:cxn ang="0">
                    <a:pos x="16" y="8"/>
                  </a:cxn>
                  <a:cxn ang="0">
                    <a:pos x="16" y="392"/>
                  </a:cxn>
                </a:cxnLst>
                <a:rect l="0" t="0" r="r" b="b"/>
                <a:pathLst>
                  <a:path w="48" h="400">
                    <a:moveTo>
                      <a:pt x="0" y="8"/>
                    </a:moveTo>
                    <a:cubicBezTo>
                      <a:pt x="0" y="4"/>
                      <a:pt x="4" y="0"/>
                      <a:pt x="8" y="0"/>
                    </a:cubicBezTo>
                    <a:lnTo>
                      <a:pt x="40" y="0"/>
                    </a:lnTo>
                    <a:cubicBezTo>
                      <a:pt x="45" y="0"/>
                      <a:pt x="48" y="4"/>
                      <a:pt x="48" y="8"/>
                    </a:cubicBezTo>
                    <a:lnTo>
                      <a:pt x="48" y="392"/>
                    </a:lnTo>
                    <a:cubicBezTo>
                      <a:pt x="48" y="397"/>
                      <a:pt x="45" y="400"/>
                      <a:pt x="40" y="400"/>
                    </a:cubicBezTo>
                    <a:lnTo>
                      <a:pt x="8" y="400"/>
                    </a:lnTo>
                    <a:cubicBezTo>
                      <a:pt x="4" y="400"/>
                      <a:pt x="0" y="397"/>
                      <a:pt x="0" y="392"/>
                    </a:cubicBezTo>
                    <a:lnTo>
                      <a:pt x="0" y="8"/>
                    </a:lnTo>
                    <a:close/>
                    <a:moveTo>
                      <a:pt x="16" y="392"/>
                    </a:moveTo>
                    <a:lnTo>
                      <a:pt x="8" y="384"/>
                    </a:lnTo>
                    <a:lnTo>
                      <a:pt x="40" y="384"/>
                    </a:lnTo>
                    <a:lnTo>
                      <a:pt x="32" y="392"/>
                    </a:lnTo>
                    <a:lnTo>
                      <a:pt x="32" y="8"/>
                    </a:lnTo>
                    <a:lnTo>
                      <a:pt x="40"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7" name="Freeform 117"/>
              <p:cNvSpPr>
                <a:spLocks/>
              </p:cNvSpPr>
              <p:nvPr/>
            </p:nvSpPr>
            <p:spPr bwMode="auto">
              <a:xfrm>
                <a:off x="984" y="2800"/>
                <a:ext cx="54"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8" name="Freeform 118"/>
              <p:cNvSpPr>
                <a:spLocks noEditPoints="1"/>
              </p:cNvSpPr>
              <p:nvPr/>
            </p:nvSpPr>
            <p:spPr bwMode="auto">
              <a:xfrm>
                <a:off x="974"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3"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19" name="Freeform 119"/>
              <p:cNvSpPr>
                <a:spLocks/>
              </p:cNvSpPr>
              <p:nvPr/>
            </p:nvSpPr>
            <p:spPr bwMode="auto">
              <a:xfrm>
                <a:off x="905" y="2812"/>
                <a:ext cx="54" cy="278"/>
              </a:xfrm>
              <a:custGeom>
                <a:avLst/>
                <a:gdLst/>
                <a:ahLst/>
                <a:cxnLst>
                  <a:cxn ang="0">
                    <a:pos x="33" y="6"/>
                  </a:cxn>
                  <a:cxn ang="0">
                    <a:pos x="72" y="106"/>
                  </a:cxn>
                  <a:cxn ang="0">
                    <a:pos x="72" y="230"/>
                  </a:cxn>
                  <a:cxn ang="0">
                    <a:pos x="72" y="614"/>
                  </a:cxn>
                  <a:cxn ang="0">
                    <a:pos x="10" y="686"/>
                  </a:cxn>
                  <a:cxn ang="0">
                    <a:pos x="14" y="734"/>
                  </a:cxn>
                  <a:cxn ang="0">
                    <a:pos x="83" y="702"/>
                  </a:cxn>
                  <a:cxn ang="0">
                    <a:pos x="129" y="606"/>
                  </a:cxn>
                  <a:cxn ang="0">
                    <a:pos x="133" y="478"/>
                  </a:cxn>
                  <a:cxn ang="0">
                    <a:pos x="114" y="414"/>
                  </a:cxn>
                  <a:cxn ang="0">
                    <a:pos x="137" y="358"/>
                  </a:cxn>
                  <a:cxn ang="0">
                    <a:pos x="110" y="310"/>
                  </a:cxn>
                  <a:cxn ang="0">
                    <a:pos x="144" y="218"/>
                  </a:cxn>
                  <a:cxn ang="0">
                    <a:pos x="110" y="178"/>
                  </a:cxn>
                  <a:cxn ang="0">
                    <a:pos x="133" y="70"/>
                  </a:cxn>
                  <a:cxn ang="0">
                    <a:pos x="33" y="6"/>
                  </a:cxn>
                </a:cxnLst>
                <a:rect l="0" t="0" r="r" b="b"/>
                <a:pathLst>
                  <a:path w="144" h="736">
                    <a:moveTo>
                      <a:pt x="33" y="6"/>
                    </a:moveTo>
                    <a:cubicBezTo>
                      <a:pt x="23" y="12"/>
                      <a:pt x="65" y="69"/>
                      <a:pt x="72" y="106"/>
                    </a:cubicBezTo>
                    <a:cubicBezTo>
                      <a:pt x="78" y="144"/>
                      <a:pt x="72" y="230"/>
                      <a:pt x="72" y="230"/>
                    </a:cubicBezTo>
                    <a:cubicBezTo>
                      <a:pt x="72" y="315"/>
                      <a:pt x="82" y="538"/>
                      <a:pt x="72" y="614"/>
                    </a:cubicBezTo>
                    <a:cubicBezTo>
                      <a:pt x="61" y="690"/>
                      <a:pt x="20" y="666"/>
                      <a:pt x="10" y="686"/>
                    </a:cubicBezTo>
                    <a:cubicBezTo>
                      <a:pt x="0" y="706"/>
                      <a:pt x="2" y="731"/>
                      <a:pt x="14" y="734"/>
                    </a:cubicBezTo>
                    <a:cubicBezTo>
                      <a:pt x="26" y="736"/>
                      <a:pt x="64" y="723"/>
                      <a:pt x="83" y="702"/>
                    </a:cubicBezTo>
                    <a:cubicBezTo>
                      <a:pt x="102" y="681"/>
                      <a:pt x="121" y="643"/>
                      <a:pt x="129" y="606"/>
                    </a:cubicBezTo>
                    <a:cubicBezTo>
                      <a:pt x="137" y="569"/>
                      <a:pt x="136" y="510"/>
                      <a:pt x="133" y="478"/>
                    </a:cubicBezTo>
                    <a:cubicBezTo>
                      <a:pt x="130" y="446"/>
                      <a:pt x="113" y="434"/>
                      <a:pt x="114" y="414"/>
                    </a:cubicBezTo>
                    <a:cubicBezTo>
                      <a:pt x="114" y="394"/>
                      <a:pt x="137" y="375"/>
                      <a:pt x="137" y="358"/>
                    </a:cubicBezTo>
                    <a:cubicBezTo>
                      <a:pt x="136" y="341"/>
                      <a:pt x="109" y="333"/>
                      <a:pt x="110" y="310"/>
                    </a:cubicBezTo>
                    <a:cubicBezTo>
                      <a:pt x="111" y="287"/>
                      <a:pt x="144" y="240"/>
                      <a:pt x="144" y="218"/>
                    </a:cubicBezTo>
                    <a:cubicBezTo>
                      <a:pt x="144" y="196"/>
                      <a:pt x="112" y="203"/>
                      <a:pt x="110" y="178"/>
                    </a:cubicBezTo>
                    <a:cubicBezTo>
                      <a:pt x="108" y="154"/>
                      <a:pt x="137" y="103"/>
                      <a:pt x="133" y="70"/>
                    </a:cubicBezTo>
                    <a:cubicBezTo>
                      <a:pt x="129" y="38"/>
                      <a:pt x="43" y="0"/>
                      <a:pt x="33"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0" name="Freeform 120"/>
              <p:cNvSpPr>
                <a:spLocks noEditPoints="1"/>
              </p:cNvSpPr>
              <p:nvPr/>
            </p:nvSpPr>
            <p:spPr bwMode="auto">
              <a:xfrm>
                <a:off x="897" y="2805"/>
                <a:ext cx="72" cy="293"/>
              </a:xfrm>
              <a:custGeom>
                <a:avLst/>
                <a:gdLst/>
                <a:ahLst/>
                <a:cxnLst>
                  <a:cxn ang="0">
                    <a:pos x="76" y="27"/>
                  </a:cxn>
                  <a:cxn ang="0">
                    <a:pos x="115" y="117"/>
                  </a:cxn>
                  <a:cxn ang="0">
                    <a:pos x="117" y="235"/>
                  </a:cxn>
                  <a:cxn ang="0">
                    <a:pos x="117" y="333"/>
                  </a:cxn>
                  <a:cxn ang="0">
                    <a:pos x="120" y="552"/>
                  </a:cxn>
                  <a:cxn ang="0">
                    <a:pos x="109" y="667"/>
                  </a:cxn>
                  <a:cxn ang="0">
                    <a:pos x="69" y="712"/>
                  </a:cxn>
                  <a:cxn ang="0">
                    <a:pos x="54" y="709"/>
                  </a:cxn>
                  <a:cxn ang="0">
                    <a:pos x="43" y="728"/>
                  </a:cxn>
                  <a:cxn ang="0">
                    <a:pos x="40" y="729"/>
                  </a:cxn>
                  <a:cxn ang="0">
                    <a:pos x="71" y="716"/>
                  </a:cxn>
                  <a:cxn ang="0">
                    <a:pos x="110" y="667"/>
                  </a:cxn>
                  <a:cxn ang="0">
                    <a:pos x="130" y="590"/>
                  </a:cxn>
                  <a:cxn ang="0">
                    <a:pos x="126" y="480"/>
                  </a:cxn>
                  <a:cxn ang="0">
                    <a:pos x="113" y="450"/>
                  </a:cxn>
                  <a:cxn ang="0">
                    <a:pos x="118" y="406"/>
                  </a:cxn>
                  <a:cxn ang="0">
                    <a:pos x="135" y="369"/>
                  </a:cxn>
                  <a:cxn ang="0">
                    <a:pos x="125" y="370"/>
                  </a:cxn>
                  <a:cxn ang="0">
                    <a:pos x="107" y="322"/>
                  </a:cxn>
                  <a:cxn ang="0">
                    <a:pos x="136" y="251"/>
                  </a:cxn>
                  <a:cxn ang="0">
                    <a:pos x="147" y="245"/>
                  </a:cxn>
                  <a:cxn ang="0">
                    <a:pos x="108" y="206"/>
                  </a:cxn>
                  <a:cxn ang="0">
                    <a:pos x="120" y="138"/>
                  </a:cxn>
                  <a:cxn ang="0">
                    <a:pos x="131" y="98"/>
                  </a:cxn>
                  <a:cxn ang="0">
                    <a:pos x="124" y="84"/>
                  </a:cxn>
                  <a:cxn ang="0">
                    <a:pos x="67" y="51"/>
                  </a:cxn>
                  <a:cxn ang="0">
                    <a:pos x="60" y="0"/>
                  </a:cxn>
                  <a:cxn ang="0">
                    <a:pos x="115" y="21"/>
                  </a:cxn>
                  <a:cxn ang="0">
                    <a:pos x="166" y="60"/>
                  </a:cxn>
                  <a:cxn ang="0">
                    <a:pos x="175" y="117"/>
                  </a:cxn>
                  <a:cxn ang="0">
                    <a:pos x="157" y="178"/>
                  </a:cxn>
                  <a:cxn ang="0">
                    <a:pos x="149" y="190"/>
                  </a:cxn>
                  <a:cxn ang="0">
                    <a:pos x="187" y="227"/>
                  </a:cxn>
                  <a:cxn ang="0">
                    <a:pos x="169" y="292"/>
                  </a:cxn>
                  <a:cxn ang="0">
                    <a:pos x="158" y="337"/>
                  </a:cxn>
                  <a:cxn ang="0">
                    <a:pos x="174" y="356"/>
                  </a:cxn>
                  <a:cxn ang="0">
                    <a:pos x="175" y="400"/>
                  </a:cxn>
                  <a:cxn ang="0">
                    <a:pos x="158" y="439"/>
                  </a:cxn>
                  <a:cxn ang="0">
                    <a:pos x="164" y="450"/>
                  </a:cxn>
                  <a:cxn ang="0">
                    <a:pos x="179" y="524"/>
                  </a:cxn>
                  <a:cxn ang="0">
                    <a:pos x="172" y="632"/>
                  </a:cxn>
                  <a:cxn ang="0">
                    <a:pos x="123" y="735"/>
                  </a:cxn>
                  <a:cxn ang="0">
                    <a:pos x="78" y="766"/>
                  </a:cxn>
                  <a:cxn ang="0">
                    <a:pos x="36" y="776"/>
                  </a:cxn>
                  <a:cxn ang="0">
                    <a:pos x="1" y="740"/>
                  </a:cxn>
                  <a:cxn ang="0">
                    <a:pos x="28" y="676"/>
                  </a:cxn>
                  <a:cxn ang="0">
                    <a:pos x="64" y="656"/>
                  </a:cxn>
                  <a:cxn ang="0">
                    <a:pos x="69" y="630"/>
                  </a:cxn>
                  <a:cxn ang="0">
                    <a:pos x="72" y="444"/>
                  </a:cxn>
                  <a:cxn ang="0">
                    <a:pos x="68" y="248"/>
                  </a:cxn>
                  <a:cxn ang="0">
                    <a:pos x="72" y="162"/>
                  </a:cxn>
                  <a:cxn ang="0">
                    <a:pos x="61" y="105"/>
                  </a:cxn>
                  <a:cxn ang="0">
                    <a:pos x="30" y="26"/>
                  </a:cxn>
                </a:cxnLst>
                <a:rect l="0" t="0" r="r" b="b"/>
                <a:pathLst>
                  <a:path w="189" h="777">
                    <a:moveTo>
                      <a:pt x="53" y="48"/>
                    </a:moveTo>
                    <a:lnTo>
                      <a:pt x="77" y="23"/>
                    </a:lnTo>
                    <a:lnTo>
                      <a:pt x="78" y="36"/>
                    </a:lnTo>
                    <a:lnTo>
                      <a:pt x="76" y="27"/>
                    </a:lnTo>
                    <a:lnTo>
                      <a:pt x="88" y="52"/>
                    </a:lnTo>
                    <a:lnTo>
                      <a:pt x="104" y="84"/>
                    </a:lnTo>
                    <a:cubicBezTo>
                      <a:pt x="104" y="85"/>
                      <a:pt x="105" y="86"/>
                      <a:pt x="105" y="87"/>
                    </a:cubicBezTo>
                    <a:lnTo>
                      <a:pt x="115" y="117"/>
                    </a:lnTo>
                    <a:cubicBezTo>
                      <a:pt x="116" y="119"/>
                      <a:pt x="116" y="121"/>
                      <a:pt x="116" y="122"/>
                    </a:cubicBezTo>
                    <a:lnTo>
                      <a:pt x="119" y="157"/>
                    </a:lnTo>
                    <a:lnTo>
                      <a:pt x="118" y="201"/>
                    </a:lnTo>
                    <a:lnTo>
                      <a:pt x="117" y="235"/>
                    </a:lnTo>
                    <a:lnTo>
                      <a:pt x="116" y="247"/>
                    </a:lnTo>
                    <a:lnTo>
                      <a:pt x="116" y="248"/>
                    </a:lnTo>
                    <a:lnTo>
                      <a:pt x="116" y="286"/>
                    </a:lnTo>
                    <a:lnTo>
                      <a:pt x="117" y="333"/>
                    </a:lnTo>
                    <a:lnTo>
                      <a:pt x="119" y="387"/>
                    </a:lnTo>
                    <a:lnTo>
                      <a:pt x="120" y="443"/>
                    </a:lnTo>
                    <a:lnTo>
                      <a:pt x="120" y="500"/>
                    </a:lnTo>
                    <a:lnTo>
                      <a:pt x="120" y="552"/>
                    </a:lnTo>
                    <a:lnTo>
                      <a:pt x="119" y="598"/>
                    </a:lnTo>
                    <a:lnTo>
                      <a:pt x="116" y="635"/>
                    </a:lnTo>
                    <a:lnTo>
                      <a:pt x="111" y="661"/>
                    </a:lnTo>
                    <a:cubicBezTo>
                      <a:pt x="111" y="663"/>
                      <a:pt x="110" y="665"/>
                      <a:pt x="109" y="667"/>
                    </a:cubicBezTo>
                    <a:lnTo>
                      <a:pt x="101" y="684"/>
                    </a:lnTo>
                    <a:cubicBezTo>
                      <a:pt x="100" y="687"/>
                      <a:pt x="98" y="689"/>
                      <a:pt x="95" y="691"/>
                    </a:cubicBezTo>
                    <a:lnTo>
                      <a:pt x="77" y="707"/>
                    </a:lnTo>
                    <a:cubicBezTo>
                      <a:pt x="75" y="710"/>
                      <a:pt x="72" y="711"/>
                      <a:pt x="69" y="712"/>
                    </a:cubicBezTo>
                    <a:lnTo>
                      <a:pt x="50" y="718"/>
                    </a:lnTo>
                    <a:lnTo>
                      <a:pt x="57" y="715"/>
                    </a:lnTo>
                    <a:lnTo>
                      <a:pt x="45" y="724"/>
                    </a:lnTo>
                    <a:lnTo>
                      <a:pt x="54" y="709"/>
                    </a:lnTo>
                    <a:lnTo>
                      <a:pt x="48" y="739"/>
                    </a:lnTo>
                    <a:lnTo>
                      <a:pt x="48" y="729"/>
                    </a:lnTo>
                    <a:lnTo>
                      <a:pt x="51" y="741"/>
                    </a:lnTo>
                    <a:lnTo>
                      <a:pt x="43" y="728"/>
                    </a:lnTo>
                    <a:lnTo>
                      <a:pt x="50" y="734"/>
                    </a:lnTo>
                    <a:lnTo>
                      <a:pt x="33" y="729"/>
                    </a:lnTo>
                    <a:lnTo>
                      <a:pt x="46" y="728"/>
                    </a:lnTo>
                    <a:lnTo>
                      <a:pt x="40" y="729"/>
                    </a:lnTo>
                    <a:lnTo>
                      <a:pt x="59" y="723"/>
                    </a:lnTo>
                    <a:lnTo>
                      <a:pt x="55" y="724"/>
                    </a:lnTo>
                    <a:lnTo>
                      <a:pt x="75" y="713"/>
                    </a:lnTo>
                    <a:lnTo>
                      <a:pt x="71" y="716"/>
                    </a:lnTo>
                    <a:lnTo>
                      <a:pt x="88" y="702"/>
                    </a:lnTo>
                    <a:lnTo>
                      <a:pt x="84" y="706"/>
                    </a:lnTo>
                    <a:lnTo>
                      <a:pt x="98" y="687"/>
                    </a:lnTo>
                    <a:lnTo>
                      <a:pt x="110" y="667"/>
                    </a:lnTo>
                    <a:lnTo>
                      <a:pt x="108" y="671"/>
                    </a:lnTo>
                    <a:lnTo>
                      <a:pt x="127" y="617"/>
                    </a:lnTo>
                    <a:lnTo>
                      <a:pt x="126" y="621"/>
                    </a:lnTo>
                    <a:lnTo>
                      <a:pt x="130" y="590"/>
                    </a:lnTo>
                    <a:lnTo>
                      <a:pt x="132" y="557"/>
                    </a:lnTo>
                    <a:lnTo>
                      <a:pt x="131" y="524"/>
                    </a:lnTo>
                    <a:lnTo>
                      <a:pt x="130" y="498"/>
                    </a:lnTo>
                    <a:lnTo>
                      <a:pt x="126" y="480"/>
                    </a:lnTo>
                    <a:lnTo>
                      <a:pt x="128" y="486"/>
                    </a:lnTo>
                    <a:lnTo>
                      <a:pt x="121" y="471"/>
                    </a:lnTo>
                    <a:lnTo>
                      <a:pt x="114" y="456"/>
                    </a:lnTo>
                    <a:cubicBezTo>
                      <a:pt x="114" y="454"/>
                      <a:pt x="113" y="452"/>
                      <a:pt x="113" y="450"/>
                    </a:cubicBezTo>
                    <a:lnTo>
                      <a:pt x="111" y="436"/>
                    </a:lnTo>
                    <a:cubicBezTo>
                      <a:pt x="110" y="433"/>
                      <a:pt x="110" y="429"/>
                      <a:pt x="111" y="426"/>
                    </a:cubicBezTo>
                    <a:lnTo>
                      <a:pt x="115" y="411"/>
                    </a:lnTo>
                    <a:cubicBezTo>
                      <a:pt x="116" y="409"/>
                      <a:pt x="117" y="407"/>
                      <a:pt x="118" y="406"/>
                    </a:cubicBezTo>
                    <a:lnTo>
                      <a:pt x="126" y="392"/>
                    </a:lnTo>
                    <a:lnTo>
                      <a:pt x="132" y="379"/>
                    </a:lnTo>
                    <a:lnTo>
                      <a:pt x="131" y="382"/>
                    </a:lnTo>
                    <a:lnTo>
                      <a:pt x="135" y="369"/>
                    </a:lnTo>
                    <a:lnTo>
                      <a:pt x="136" y="386"/>
                    </a:lnTo>
                    <a:lnTo>
                      <a:pt x="131" y="375"/>
                    </a:lnTo>
                    <a:lnTo>
                      <a:pt x="134" y="381"/>
                    </a:lnTo>
                    <a:lnTo>
                      <a:pt x="125" y="370"/>
                    </a:lnTo>
                    <a:lnTo>
                      <a:pt x="116" y="359"/>
                    </a:lnTo>
                    <a:cubicBezTo>
                      <a:pt x="114" y="356"/>
                      <a:pt x="112" y="353"/>
                      <a:pt x="111" y="350"/>
                    </a:cubicBezTo>
                    <a:lnTo>
                      <a:pt x="107" y="335"/>
                    </a:lnTo>
                    <a:cubicBezTo>
                      <a:pt x="106" y="330"/>
                      <a:pt x="106" y="326"/>
                      <a:pt x="107" y="322"/>
                    </a:cubicBezTo>
                    <a:lnTo>
                      <a:pt x="113" y="301"/>
                    </a:lnTo>
                    <a:lnTo>
                      <a:pt x="125" y="273"/>
                    </a:lnTo>
                    <a:lnTo>
                      <a:pt x="138" y="246"/>
                    </a:lnTo>
                    <a:lnTo>
                      <a:pt x="136" y="251"/>
                    </a:lnTo>
                    <a:lnTo>
                      <a:pt x="141" y="231"/>
                    </a:lnTo>
                    <a:lnTo>
                      <a:pt x="142" y="246"/>
                    </a:lnTo>
                    <a:lnTo>
                      <a:pt x="137" y="234"/>
                    </a:lnTo>
                    <a:lnTo>
                      <a:pt x="147" y="245"/>
                    </a:lnTo>
                    <a:lnTo>
                      <a:pt x="136" y="238"/>
                    </a:lnTo>
                    <a:lnTo>
                      <a:pt x="124" y="231"/>
                    </a:lnTo>
                    <a:cubicBezTo>
                      <a:pt x="120" y="229"/>
                      <a:pt x="116" y="225"/>
                      <a:pt x="114" y="220"/>
                    </a:cubicBezTo>
                    <a:lnTo>
                      <a:pt x="108" y="206"/>
                    </a:lnTo>
                    <a:cubicBezTo>
                      <a:pt x="107" y="202"/>
                      <a:pt x="106" y="198"/>
                      <a:pt x="107" y="193"/>
                    </a:cubicBezTo>
                    <a:lnTo>
                      <a:pt x="110" y="171"/>
                    </a:lnTo>
                    <a:cubicBezTo>
                      <a:pt x="110" y="170"/>
                      <a:pt x="110" y="169"/>
                      <a:pt x="111" y="167"/>
                    </a:cubicBezTo>
                    <a:lnTo>
                      <a:pt x="120" y="138"/>
                    </a:lnTo>
                    <a:lnTo>
                      <a:pt x="128" y="109"/>
                    </a:lnTo>
                    <a:lnTo>
                      <a:pt x="128" y="114"/>
                    </a:lnTo>
                    <a:lnTo>
                      <a:pt x="130" y="87"/>
                    </a:lnTo>
                    <a:lnTo>
                      <a:pt x="131" y="98"/>
                    </a:lnTo>
                    <a:lnTo>
                      <a:pt x="126" y="86"/>
                    </a:lnTo>
                    <a:lnTo>
                      <a:pt x="131" y="93"/>
                    </a:lnTo>
                    <a:lnTo>
                      <a:pt x="120" y="81"/>
                    </a:lnTo>
                    <a:lnTo>
                      <a:pt x="124" y="84"/>
                    </a:lnTo>
                    <a:lnTo>
                      <a:pt x="92" y="62"/>
                    </a:lnTo>
                    <a:lnTo>
                      <a:pt x="96" y="64"/>
                    </a:lnTo>
                    <a:lnTo>
                      <a:pt x="63" y="49"/>
                    </a:lnTo>
                    <a:lnTo>
                      <a:pt x="67" y="51"/>
                    </a:lnTo>
                    <a:lnTo>
                      <a:pt x="55" y="48"/>
                    </a:lnTo>
                    <a:lnTo>
                      <a:pt x="60" y="48"/>
                    </a:lnTo>
                    <a:lnTo>
                      <a:pt x="53" y="48"/>
                    </a:lnTo>
                    <a:close/>
                    <a:moveTo>
                      <a:pt x="60" y="0"/>
                    </a:moveTo>
                    <a:cubicBezTo>
                      <a:pt x="62" y="0"/>
                      <a:pt x="64" y="1"/>
                      <a:pt x="66" y="1"/>
                    </a:cubicBezTo>
                    <a:lnTo>
                      <a:pt x="78" y="4"/>
                    </a:lnTo>
                    <a:cubicBezTo>
                      <a:pt x="80" y="5"/>
                      <a:pt x="81" y="5"/>
                      <a:pt x="82" y="6"/>
                    </a:cubicBezTo>
                    <a:lnTo>
                      <a:pt x="115" y="21"/>
                    </a:lnTo>
                    <a:cubicBezTo>
                      <a:pt x="117" y="21"/>
                      <a:pt x="118" y="22"/>
                      <a:pt x="119" y="23"/>
                    </a:cubicBezTo>
                    <a:lnTo>
                      <a:pt x="151" y="45"/>
                    </a:lnTo>
                    <a:cubicBezTo>
                      <a:pt x="153" y="46"/>
                      <a:pt x="154" y="47"/>
                      <a:pt x="155" y="48"/>
                    </a:cubicBezTo>
                    <a:lnTo>
                      <a:pt x="166" y="60"/>
                    </a:lnTo>
                    <a:cubicBezTo>
                      <a:pt x="168" y="62"/>
                      <a:pt x="170" y="65"/>
                      <a:pt x="171" y="67"/>
                    </a:cubicBezTo>
                    <a:lnTo>
                      <a:pt x="176" y="79"/>
                    </a:lnTo>
                    <a:cubicBezTo>
                      <a:pt x="177" y="83"/>
                      <a:pt x="178" y="86"/>
                      <a:pt x="177" y="90"/>
                    </a:cubicBezTo>
                    <a:lnTo>
                      <a:pt x="175" y="117"/>
                    </a:lnTo>
                    <a:cubicBezTo>
                      <a:pt x="175" y="119"/>
                      <a:pt x="175" y="121"/>
                      <a:pt x="174" y="122"/>
                    </a:cubicBezTo>
                    <a:lnTo>
                      <a:pt x="165" y="153"/>
                    </a:lnTo>
                    <a:lnTo>
                      <a:pt x="156" y="182"/>
                    </a:lnTo>
                    <a:lnTo>
                      <a:pt x="157" y="178"/>
                    </a:lnTo>
                    <a:lnTo>
                      <a:pt x="154" y="200"/>
                    </a:lnTo>
                    <a:lnTo>
                      <a:pt x="153" y="187"/>
                    </a:lnTo>
                    <a:lnTo>
                      <a:pt x="159" y="201"/>
                    </a:lnTo>
                    <a:lnTo>
                      <a:pt x="149" y="190"/>
                    </a:lnTo>
                    <a:lnTo>
                      <a:pt x="161" y="197"/>
                    </a:lnTo>
                    <a:lnTo>
                      <a:pt x="172" y="204"/>
                    </a:lnTo>
                    <a:cubicBezTo>
                      <a:pt x="176" y="207"/>
                      <a:pt x="180" y="211"/>
                      <a:pt x="182" y="215"/>
                    </a:cubicBezTo>
                    <a:lnTo>
                      <a:pt x="187" y="227"/>
                    </a:lnTo>
                    <a:cubicBezTo>
                      <a:pt x="189" y="232"/>
                      <a:pt x="189" y="237"/>
                      <a:pt x="188" y="242"/>
                    </a:cubicBezTo>
                    <a:lnTo>
                      <a:pt x="183" y="262"/>
                    </a:lnTo>
                    <a:cubicBezTo>
                      <a:pt x="182" y="264"/>
                      <a:pt x="182" y="265"/>
                      <a:pt x="181" y="267"/>
                    </a:cubicBezTo>
                    <a:lnTo>
                      <a:pt x="169" y="292"/>
                    </a:lnTo>
                    <a:lnTo>
                      <a:pt x="160" y="314"/>
                    </a:lnTo>
                    <a:lnTo>
                      <a:pt x="154" y="335"/>
                    </a:lnTo>
                    <a:lnTo>
                      <a:pt x="154" y="322"/>
                    </a:lnTo>
                    <a:lnTo>
                      <a:pt x="158" y="337"/>
                    </a:lnTo>
                    <a:lnTo>
                      <a:pt x="153" y="328"/>
                    </a:lnTo>
                    <a:lnTo>
                      <a:pt x="162" y="339"/>
                    </a:lnTo>
                    <a:lnTo>
                      <a:pt x="171" y="350"/>
                    </a:lnTo>
                    <a:cubicBezTo>
                      <a:pt x="172" y="352"/>
                      <a:pt x="173" y="354"/>
                      <a:pt x="174" y="356"/>
                    </a:cubicBezTo>
                    <a:lnTo>
                      <a:pt x="179" y="367"/>
                    </a:lnTo>
                    <a:cubicBezTo>
                      <a:pt x="182" y="372"/>
                      <a:pt x="182" y="378"/>
                      <a:pt x="180" y="384"/>
                    </a:cubicBezTo>
                    <a:lnTo>
                      <a:pt x="176" y="397"/>
                    </a:lnTo>
                    <a:cubicBezTo>
                      <a:pt x="176" y="398"/>
                      <a:pt x="176" y="399"/>
                      <a:pt x="175" y="400"/>
                    </a:cubicBezTo>
                    <a:lnTo>
                      <a:pt x="167" y="415"/>
                    </a:lnTo>
                    <a:lnTo>
                      <a:pt x="159" y="429"/>
                    </a:lnTo>
                    <a:lnTo>
                      <a:pt x="162" y="424"/>
                    </a:lnTo>
                    <a:lnTo>
                      <a:pt x="158" y="439"/>
                    </a:lnTo>
                    <a:lnTo>
                      <a:pt x="158" y="429"/>
                    </a:lnTo>
                    <a:lnTo>
                      <a:pt x="160" y="443"/>
                    </a:lnTo>
                    <a:lnTo>
                      <a:pt x="159" y="437"/>
                    </a:lnTo>
                    <a:lnTo>
                      <a:pt x="164" y="450"/>
                    </a:lnTo>
                    <a:lnTo>
                      <a:pt x="171" y="465"/>
                    </a:lnTo>
                    <a:cubicBezTo>
                      <a:pt x="172" y="467"/>
                      <a:pt x="173" y="469"/>
                      <a:pt x="173" y="471"/>
                    </a:cubicBezTo>
                    <a:lnTo>
                      <a:pt x="177" y="495"/>
                    </a:lnTo>
                    <a:lnTo>
                      <a:pt x="179" y="524"/>
                    </a:lnTo>
                    <a:lnTo>
                      <a:pt x="179" y="560"/>
                    </a:lnTo>
                    <a:lnTo>
                      <a:pt x="177" y="597"/>
                    </a:lnTo>
                    <a:lnTo>
                      <a:pt x="173" y="628"/>
                    </a:lnTo>
                    <a:cubicBezTo>
                      <a:pt x="173" y="629"/>
                      <a:pt x="173" y="631"/>
                      <a:pt x="172" y="632"/>
                    </a:cubicBezTo>
                    <a:lnTo>
                      <a:pt x="153" y="686"/>
                    </a:lnTo>
                    <a:cubicBezTo>
                      <a:pt x="153" y="688"/>
                      <a:pt x="152" y="689"/>
                      <a:pt x="151" y="690"/>
                    </a:cubicBezTo>
                    <a:lnTo>
                      <a:pt x="137" y="716"/>
                    </a:lnTo>
                    <a:lnTo>
                      <a:pt x="123" y="735"/>
                    </a:lnTo>
                    <a:cubicBezTo>
                      <a:pt x="122" y="736"/>
                      <a:pt x="120" y="738"/>
                      <a:pt x="119" y="739"/>
                    </a:cubicBezTo>
                    <a:lnTo>
                      <a:pt x="102" y="753"/>
                    </a:lnTo>
                    <a:cubicBezTo>
                      <a:pt x="101" y="754"/>
                      <a:pt x="99" y="755"/>
                      <a:pt x="98" y="755"/>
                    </a:cubicBezTo>
                    <a:lnTo>
                      <a:pt x="78" y="766"/>
                    </a:lnTo>
                    <a:cubicBezTo>
                      <a:pt x="77" y="767"/>
                      <a:pt x="75" y="768"/>
                      <a:pt x="74" y="768"/>
                    </a:cubicBezTo>
                    <a:lnTo>
                      <a:pt x="55" y="774"/>
                    </a:lnTo>
                    <a:cubicBezTo>
                      <a:pt x="53" y="775"/>
                      <a:pt x="51" y="775"/>
                      <a:pt x="49" y="775"/>
                    </a:cubicBezTo>
                    <a:lnTo>
                      <a:pt x="36" y="776"/>
                    </a:lnTo>
                    <a:cubicBezTo>
                      <a:pt x="30" y="777"/>
                      <a:pt x="24" y="775"/>
                      <a:pt x="19" y="771"/>
                    </a:cubicBezTo>
                    <a:lnTo>
                      <a:pt x="12" y="765"/>
                    </a:lnTo>
                    <a:cubicBezTo>
                      <a:pt x="8" y="761"/>
                      <a:pt x="5" y="757"/>
                      <a:pt x="4" y="752"/>
                    </a:cubicBezTo>
                    <a:lnTo>
                      <a:pt x="1" y="740"/>
                    </a:lnTo>
                    <a:cubicBezTo>
                      <a:pt x="0" y="737"/>
                      <a:pt x="0" y="733"/>
                      <a:pt x="1" y="730"/>
                    </a:cubicBezTo>
                    <a:lnTo>
                      <a:pt x="7" y="700"/>
                    </a:lnTo>
                    <a:cubicBezTo>
                      <a:pt x="8" y="694"/>
                      <a:pt x="11" y="689"/>
                      <a:pt x="16" y="685"/>
                    </a:cubicBezTo>
                    <a:lnTo>
                      <a:pt x="28" y="676"/>
                    </a:lnTo>
                    <a:cubicBezTo>
                      <a:pt x="30" y="675"/>
                      <a:pt x="33" y="673"/>
                      <a:pt x="35" y="673"/>
                    </a:cubicBezTo>
                    <a:lnTo>
                      <a:pt x="54" y="667"/>
                    </a:lnTo>
                    <a:lnTo>
                      <a:pt x="46" y="672"/>
                    </a:lnTo>
                    <a:lnTo>
                      <a:pt x="64" y="656"/>
                    </a:lnTo>
                    <a:lnTo>
                      <a:pt x="58" y="663"/>
                    </a:lnTo>
                    <a:lnTo>
                      <a:pt x="66" y="646"/>
                    </a:lnTo>
                    <a:lnTo>
                      <a:pt x="64" y="652"/>
                    </a:lnTo>
                    <a:lnTo>
                      <a:pt x="69" y="630"/>
                    </a:lnTo>
                    <a:lnTo>
                      <a:pt x="71" y="597"/>
                    </a:lnTo>
                    <a:lnTo>
                      <a:pt x="72" y="552"/>
                    </a:lnTo>
                    <a:lnTo>
                      <a:pt x="72" y="500"/>
                    </a:lnTo>
                    <a:lnTo>
                      <a:pt x="72" y="444"/>
                    </a:lnTo>
                    <a:lnTo>
                      <a:pt x="71" y="388"/>
                    </a:lnTo>
                    <a:lnTo>
                      <a:pt x="69" y="334"/>
                    </a:lnTo>
                    <a:lnTo>
                      <a:pt x="68" y="286"/>
                    </a:lnTo>
                    <a:lnTo>
                      <a:pt x="68" y="248"/>
                    </a:lnTo>
                    <a:lnTo>
                      <a:pt x="69" y="242"/>
                    </a:lnTo>
                    <a:lnTo>
                      <a:pt x="69" y="234"/>
                    </a:lnTo>
                    <a:lnTo>
                      <a:pt x="70" y="200"/>
                    </a:lnTo>
                    <a:lnTo>
                      <a:pt x="72" y="162"/>
                    </a:lnTo>
                    <a:lnTo>
                      <a:pt x="69" y="127"/>
                    </a:lnTo>
                    <a:lnTo>
                      <a:pt x="70" y="132"/>
                    </a:lnTo>
                    <a:lnTo>
                      <a:pt x="60" y="102"/>
                    </a:lnTo>
                    <a:lnTo>
                      <a:pt x="61" y="105"/>
                    </a:lnTo>
                    <a:lnTo>
                      <a:pt x="45" y="73"/>
                    </a:lnTo>
                    <a:lnTo>
                      <a:pt x="33" y="48"/>
                    </a:lnTo>
                    <a:cubicBezTo>
                      <a:pt x="32" y="45"/>
                      <a:pt x="31" y="42"/>
                      <a:pt x="31" y="39"/>
                    </a:cubicBezTo>
                    <a:lnTo>
                      <a:pt x="30" y="26"/>
                    </a:lnTo>
                    <a:cubicBezTo>
                      <a:pt x="29" y="20"/>
                      <a:pt x="31" y="13"/>
                      <a:pt x="36" y="8"/>
                    </a:cubicBezTo>
                    <a:cubicBezTo>
                      <a:pt x="40" y="3"/>
                      <a:pt x="47" y="0"/>
                      <a:pt x="53" y="0"/>
                    </a:cubicBezTo>
                    <a:lnTo>
                      <a:pt x="60"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1" name="Rectangle 121"/>
              <p:cNvSpPr>
                <a:spLocks noChangeArrowheads="1"/>
              </p:cNvSpPr>
              <p:nvPr/>
            </p:nvSpPr>
            <p:spPr bwMode="auto">
              <a:xfrm>
                <a:off x="1280"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22" name="Freeform 122"/>
              <p:cNvSpPr>
                <a:spLocks noEditPoints="1"/>
              </p:cNvSpPr>
              <p:nvPr/>
            </p:nvSpPr>
            <p:spPr bwMode="auto">
              <a:xfrm>
                <a:off x="127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3" name="Freeform 123"/>
              <p:cNvSpPr>
                <a:spLocks/>
              </p:cNvSpPr>
              <p:nvPr/>
            </p:nvSpPr>
            <p:spPr bwMode="auto">
              <a:xfrm>
                <a:off x="1280"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4" name="Freeform 124"/>
              <p:cNvSpPr>
                <a:spLocks noEditPoints="1"/>
              </p:cNvSpPr>
              <p:nvPr/>
            </p:nvSpPr>
            <p:spPr bwMode="auto">
              <a:xfrm>
                <a:off x="1277"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5" name="Freeform 125"/>
              <p:cNvSpPr>
                <a:spLocks/>
              </p:cNvSpPr>
              <p:nvPr/>
            </p:nvSpPr>
            <p:spPr bwMode="auto">
              <a:xfrm>
                <a:off x="1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6" name="Freeform 126"/>
              <p:cNvSpPr>
                <a:spLocks noEditPoints="1"/>
              </p:cNvSpPr>
              <p:nvPr/>
            </p:nvSpPr>
            <p:spPr bwMode="auto">
              <a:xfrm>
                <a:off x="1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7" name="Freeform 127"/>
              <p:cNvSpPr>
                <a:spLocks/>
              </p:cNvSpPr>
              <p:nvPr/>
            </p:nvSpPr>
            <p:spPr bwMode="auto">
              <a:xfrm>
                <a:off x="133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8" name="Freeform 128"/>
              <p:cNvSpPr>
                <a:spLocks noEditPoints="1"/>
              </p:cNvSpPr>
              <p:nvPr/>
            </p:nvSpPr>
            <p:spPr bwMode="auto">
              <a:xfrm>
                <a:off x="133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29" name="Freeform 129"/>
              <p:cNvSpPr>
                <a:spLocks/>
              </p:cNvSpPr>
              <p:nvPr/>
            </p:nvSpPr>
            <p:spPr bwMode="auto">
              <a:xfrm>
                <a:off x="136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0" name="Freeform 130"/>
              <p:cNvSpPr>
                <a:spLocks noEditPoints="1"/>
              </p:cNvSpPr>
              <p:nvPr/>
            </p:nvSpPr>
            <p:spPr bwMode="auto">
              <a:xfrm>
                <a:off x="136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1" name="Freeform 131"/>
              <p:cNvSpPr>
                <a:spLocks/>
              </p:cNvSpPr>
              <p:nvPr/>
            </p:nvSpPr>
            <p:spPr bwMode="auto">
              <a:xfrm>
                <a:off x="139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2" name="Freeform 132"/>
              <p:cNvSpPr>
                <a:spLocks noEditPoints="1"/>
              </p:cNvSpPr>
              <p:nvPr/>
            </p:nvSpPr>
            <p:spPr bwMode="auto">
              <a:xfrm>
                <a:off x="139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3" name="Freeform 133"/>
              <p:cNvSpPr>
                <a:spLocks/>
              </p:cNvSpPr>
              <p:nvPr/>
            </p:nvSpPr>
            <p:spPr bwMode="auto">
              <a:xfrm>
                <a:off x="1426"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4" name="Freeform 134"/>
              <p:cNvSpPr>
                <a:spLocks noEditPoints="1"/>
              </p:cNvSpPr>
              <p:nvPr/>
            </p:nvSpPr>
            <p:spPr bwMode="auto">
              <a:xfrm>
                <a:off x="1423"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5" name="Freeform 135"/>
              <p:cNvSpPr>
                <a:spLocks/>
              </p:cNvSpPr>
              <p:nvPr/>
            </p:nvSpPr>
            <p:spPr bwMode="auto">
              <a:xfrm>
                <a:off x="1280"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6" name="Freeform 136"/>
              <p:cNvSpPr>
                <a:spLocks noEditPoints="1"/>
              </p:cNvSpPr>
              <p:nvPr/>
            </p:nvSpPr>
            <p:spPr bwMode="auto">
              <a:xfrm>
                <a:off x="1277"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7" name="Freeform 137"/>
              <p:cNvSpPr>
                <a:spLocks/>
              </p:cNvSpPr>
              <p:nvPr/>
            </p:nvSpPr>
            <p:spPr bwMode="auto">
              <a:xfrm>
                <a:off x="1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8" name="Freeform 138"/>
              <p:cNvSpPr>
                <a:spLocks noEditPoints="1"/>
              </p:cNvSpPr>
              <p:nvPr/>
            </p:nvSpPr>
            <p:spPr bwMode="auto">
              <a:xfrm>
                <a:off x="1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39" name="Freeform 139"/>
              <p:cNvSpPr>
                <a:spLocks/>
              </p:cNvSpPr>
              <p:nvPr/>
            </p:nvSpPr>
            <p:spPr bwMode="auto">
              <a:xfrm>
                <a:off x="133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0" name="Freeform 140"/>
              <p:cNvSpPr>
                <a:spLocks noEditPoints="1"/>
              </p:cNvSpPr>
              <p:nvPr/>
            </p:nvSpPr>
            <p:spPr bwMode="auto">
              <a:xfrm>
                <a:off x="133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1" name="Freeform 141"/>
              <p:cNvSpPr>
                <a:spLocks/>
              </p:cNvSpPr>
              <p:nvPr/>
            </p:nvSpPr>
            <p:spPr bwMode="auto">
              <a:xfrm>
                <a:off x="136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2" name="Freeform 142"/>
              <p:cNvSpPr>
                <a:spLocks noEditPoints="1"/>
              </p:cNvSpPr>
              <p:nvPr/>
            </p:nvSpPr>
            <p:spPr bwMode="auto">
              <a:xfrm>
                <a:off x="136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3" name="Freeform 143"/>
              <p:cNvSpPr>
                <a:spLocks/>
              </p:cNvSpPr>
              <p:nvPr/>
            </p:nvSpPr>
            <p:spPr bwMode="auto">
              <a:xfrm>
                <a:off x="139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4" name="Freeform 144"/>
              <p:cNvSpPr>
                <a:spLocks noEditPoints="1"/>
              </p:cNvSpPr>
              <p:nvPr/>
            </p:nvSpPr>
            <p:spPr bwMode="auto">
              <a:xfrm>
                <a:off x="139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5" name="Freeform 145"/>
              <p:cNvSpPr>
                <a:spLocks/>
              </p:cNvSpPr>
              <p:nvPr/>
            </p:nvSpPr>
            <p:spPr bwMode="auto">
              <a:xfrm>
                <a:off x="1426"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6" name="Freeform 146"/>
              <p:cNvSpPr>
                <a:spLocks noEditPoints="1"/>
              </p:cNvSpPr>
              <p:nvPr/>
            </p:nvSpPr>
            <p:spPr bwMode="auto">
              <a:xfrm>
                <a:off x="1423"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7" name="Rectangle 147"/>
              <p:cNvSpPr>
                <a:spLocks noChangeArrowheads="1"/>
              </p:cNvSpPr>
              <p:nvPr/>
            </p:nvSpPr>
            <p:spPr bwMode="auto">
              <a:xfrm>
                <a:off x="1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48" name="Freeform 148"/>
              <p:cNvSpPr>
                <a:spLocks noEditPoints="1"/>
              </p:cNvSpPr>
              <p:nvPr/>
            </p:nvSpPr>
            <p:spPr bwMode="auto">
              <a:xfrm>
                <a:off x="1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49" name="Rectangle 149"/>
              <p:cNvSpPr>
                <a:spLocks noChangeArrowheads="1"/>
              </p:cNvSpPr>
              <p:nvPr/>
            </p:nvSpPr>
            <p:spPr bwMode="auto">
              <a:xfrm>
                <a:off x="134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0" name="Freeform 150"/>
              <p:cNvSpPr>
                <a:spLocks noEditPoints="1"/>
              </p:cNvSpPr>
              <p:nvPr/>
            </p:nvSpPr>
            <p:spPr bwMode="auto">
              <a:xfrm>
                <a:off x="133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1" name="Rectangle 151"/>
              <p:cNvSpPr>
                <a:spLocks noChangeArrowheads="1"/>
              </p:cNvSpPr>
              <p:nvPr/>
            </p:nvSpPr>
            <p:spPr bwMode="auto">
              <a:xfrm>
                <a:off x="137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2" name="Freeform 152"/>
              <p:cNvSpPr>
                <a:spLocks noEditPoints="1"/>
              </p:cNvSpPr>
              <p:nvPr/>
            </p:nvSpPr>
            <p:spPr bwMode="auto">
              <a:xfrm>
                <a:off x="136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3" name="Rectangle 153"/>
              <p:cNvSpPr>
                <a:spLocks noChangeArrowheads="1"/>
              </p:cNvSpPr>
              <p:nvPr/>
            </p:nvSpPr>
            <p:spPr bwMode="auto">
              <a:xfrm>
                <a:off x="140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4" name="Freeform 154"/>
              <p:cNvSpPr>
                <a:spLocks noEditPoints="1"/>
              </p:cNvSpPr>
              <p:nvPr/>
            </p:nvSpPr>
            <p:spPr bwMode="auto">
              <a:xfrm>
                <a:off x="139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5" name="Rectangle 155"/>
              <p:cNvSpPr>
                <a:spLocks noChangeArrowheads="1"/>
              </p:cNvSpPr>
              <p:nvPr/>
            </p:nvSpPr>
            <p:spPr bwMode="auto">
              <a:xfrm>
                <a:off x="143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56" name="Freeform 156"/>
              <p:cNvSpPr>
                <a:spLocks noEditPoints="1"/>
              </p:cNvSpPr>
              <p:nvPr/>
            </p:nvSpPr>
            <p:spPr bwMode="auto">
              <a:xfrm>
                <a:off x="142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7" name="Freeform 157"/>
              <p:cNvSpPr>
                <a:spLocks/>
              </p:cNvSpPr>
              <p:nvPr/>
            </p:nvSpPr>
            <p:spPr bwMode="auto">
              <a:xfrm>
                <a:off x="1244" y="2800"/>
                <a:ext cx="61" cy="278"/>
              </a:xfrm>
              <a:custGeom>
                <a:avLst/>
                <a:gdLst/>
                <a:ahLst/>
                <a:cxnLst>
                  <a:cxn ang="0">
                    <a:pos x="124" y="730"/>
                  </a:cxn>
                  <a:cxn ang="0">
                    <a:pos x="82" y="631"/>
                  </a:cxn>
                  <a:cxn ang="0">
                    <a:pos x="82" y="507"/>
                  </a:cxn>
                  <a:cxn ang="0">
                    <a:pos x="82" y="123"/>
                  </a:cxn>
                  <a:cxn ang="0">
                    <a:pos x="150" y="51"/>
                  </a:cxn>
                  <a:cxn ang="0">
                    <a:pos x="146" y="3"/>
                  </a:cxn>
                  <a:cxn ang="0">
                    <a:pos x="69" y="35"/>
                  </a:cxn>
                  <a:cxn ang="0">
                    <a:pos x="18" y="131"/>
                  </a:cxn>
                  <a:cxn ang="0">
                    <a:pos x="13" y="259"/>
                  </a:cxn>
                  <a:cxn ang="0">
                    <a:pos x="35" y="323"/>
                  </a:cxn>
                  <a:cxn ang="0">
                    <a:pos x="9" y="379"/>
                  </a:cxn>
                  <a:cxn ang="0">
                    <a:pos x="39" y="427"/>
                  </a:cxn>
                  <a:cxn ang="0">
                    <a:pos x="0" y="519"/>
                  </a:cxn>
                  <a:cxn ang="0">
                    <a:pos x="39" y="559"/>
                  </a:cxn>
                  <a:cxn ang="0">
                    <a:pos x="13" y="667"/>
                  </a:cxn>
                  <a:cxn ang="0">
                    <a:pos x="124" y="730"/>
                  </a:cxn>
                </a:cxnLst>
                <a:rect l="0" t="0" r="r" b="b"/>
                <a:pathLst>
                  <a:path w="160" h="736">
                    <a:moveTo>
                      <a:pt x="124" y="730"/>
                    </a:moveTo>
                    <a:cubicBezTo>
                      <a:pt x="136" y="724"/>
                      <a:pt x="89" y="668"/>
                      <a:pt x="82" y="631"/>
                    </a:cubicBezTo>
                    <a:cubicBezTo>
                      <a:pt x="74" y="593"/>
                      <a:pt x="82" y="507"/>
                      <a:pt x="82" y="507"/>
                    </a:cubicBezTo>
                    <a:cubicBezTo>
                      <a:pt x="82" y="422"/>
                      <a:pt x="70" y="199"/>
                      <a:pt x="82" y="123"/>
                    </a:cubicBezTo>
                    <a:cubicBezTo>
                      <a:pt x="93" y="47"/>
                      <a:pt x="139" y="71"/>
                      <a:pt x="150" y="51"/>
                    </a:cubicBezTo>
                    <a:cubicBezTo>
                      <a:pt x="160" y="31"/>
                      <a:pt x="159" y="6"/>
                      <a:pt x="146" y="3"/>
                    </a:cubicBezTo>
                    <a:cubicBezTo>
                      <a:pt x="132" y="0"/>
                      <a:pt x="90" y="14"/>
                      <a:pt x="69" y="35"/>
                    </a:cubicBezTo>
                    <a:cubicBezTo>
                      <a:pt x="47" y="56"/>
                      <a:pt x="27" y="94"/>
                      <a:pt x="18" y="131"/>
                    </a:cubicBezTo>
                    <a:cubicBezTo>
                      <a:pt x="8" y="168"/>
                      <a:pt x="10" y="227"/>
                      <a:pt x="13" y="259"/>
                    </a:cubicBezTo>
                    <a:cubicBezTo>
                      <a:pt x="16" y="291"/>
                      <a:pt x="35" y="303"/>
                      <a:pt x="35" y="323"/>
                    </a:cubicBezTo>
                    <a:cubicBezTo>
                      <a:pt x="34" y="343"/>
                      <a:pt x="8" y="361"/>
                      <a:pt x="9" y="379"/>
                    </a:cubicBezTo>
                    <a:cubicBezTo>
                      <a:pt x="10" y="396"/>
                      <a:pt x="40" y="403"/>
                      <a:pt x="39" y="427"/>
                    </a:cubicBezTo>
                    <a:cubicBezTo>
                      <a:pt x="37" y="450"/>
                      <a:pt x="0" y="497"/>
                      <a:pt x="0" y="519"/>
                    </a:cubicBezTo>
                    <a:cubicBezTo>
                      <a:pt x="0" y="541"/>
                      <a:pt x="37" y="534"/>
                      <a:pt x="39" y="559"/>
                    </a:cubicBezTo>
                    <a:cubicBezTo>
                      <a:pt x="41" y="583"/>
                      <a:pt x="9" y="634"/>
                      <a:pt x="13" y="667"/>
                    </a:cubicBezTo>
                    <a:cubicBezTo>
                      <a:pt x="18" y="699"/>
                      <a:pt x="113" y="736"/>
                      <a:pt x="124"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8" name="Freeform 158"/>
              <p:cNvSpPr>
                <a:spLocks noEditPoints="1"/>
              </p:cNvSpPr>
              <p:nvPr/>
            </p:nvSpPr>
            <p:spPr bwMode="auto">
              <a:xfrm>
                <a:off x="1235" y="2792"/>
                <a:ext cx="78" cy="292"/>
              </a:xfrm>
              <a:custGeom>
                <a:avLst/>
                <a:gdLst/>
                <a:ahLst/>
                <a:cxnLst>
                  <a:cxn ang="0">
                    <a:pos x="126" y="750"/>
                  </a:cxn>
                  <a:cxn ang="0">
                    <a:pos x="84" y="661"/>
                  </a:cxn>
                  <a:cxn ang="0">
                    <a:pos x="82" y="541"/>
                  </a:cxn>
                  <a:cxn ang="0">
                    <a:pos x="80" y="444"/>
                  </a:cxn>
                  <a:cxn ang="0">
                    <a:pos x="77" y="224"/>
                  </a:cxn>
                  <a:cxn ang="0">
                    <a:pos x="89" y="115"/>
                  </a:cxn>
                  <a:cxn ang="0">
                    <a:pos x="125" y="69"/>
                  </a:cxn>
                  <a:cxn ang="0">
                    <a:pos x="161" y="52"/>
                  </a:cxn>
                  <a:cxn ang="0">
                    <a:pos x="155" y="36"/>
                  </a:cxn>
                  <a:cxn ang="0">
                    <a:pos x="157" y="49"/>
                  </a:cxn>
                  <a:cxn ang="0">
                    <a:pos x="123" y="64"/>
                  </a:cxn>
                  <a:cxn ang="0">
                    <a:pos x="96" y="91"/>
                  </a:cxn>
                  <a:cxn ang="0">
                    <a:pos x="65" y="161"/>
                  </a:cxn>
                  <a:cxn ang="0">
                    <a:pos x="59" y="252"/>
                  </a:cxn>
                  <a:cxn ang="0">
                    <a:pos x="64" y="292"/>
                  </a:cxn>
                  <a:cxn ang="0">
                    <a:pos x="83" y="339"/>
                  </a:cxn>
                  <a:cxn ang="0">
                    <a:pos x="66" y="386"/>
                  </a:cxn>
                  <a:cxn ang="0">
                    <a:pos x="55" y="391"/>
                  </a:cxn>
                  <a:cxn ang="0">
                    <a:pos x="78" y="418"/>
                  </a:cxn>
                  <a:cxn ang="0">
                    <a:pos x="79" y="477"/>
                  </a:cxn>
                  <a:cxn ang="0">
                    <a:pos x="53" y="527"/>
                  </a:cxn>
                  <a:cxn ang="0">
                    <a:pos x="42" y="531"/>
                  </a:cxn>
                  <a:cxn ang="0">
                    <a:pos x="85" y="570"/>
                  </a:cxn>
                  <a:cxn ang="0">
                    <a:pos x="72" y="639"/>
                  </a:cxn>
                  <a:cxn ang="0">
                    <a:pos x="59" y="678"/>
                  </a:cxn>
                  <a:cxn ang="0">
                    <a:pos x="68" y="692"/>
                  </a:cxn>
                  <a:cxn ang="0">
                    <a:pos x="146" y="728"/>
                  </a:cxn>
                  <a:cxn ang="0">
                    <a:pos x="135" y="775"/>
                  </a:cxn>
                  <a:cxn ang="0">
                    <a:pos x="43" y="733"/>
                  </a:cxn>
                  <a:cxn ang="0">
                    <a:pos x="16" y="699"/>
                  </a:cxn>
                  <a:cxn ang="0">
                    <a:pos x="27" y="624"/>
                  </a:cxn>
                  <a:cxn ang="0">
                    <a:pos x="42" y="591"/>
                  </a:cxn>
                  <a:cxn ang="0">
                    <a:pos x="19" y="574"/>
                  </a:cxn>
                  <a:cxn ang="0">
                    <a:pos x="7" y="514"/>
                  </a:cxn>
                  <a:cxn ang="0">
                    <a:pos x="34" y="462"/>
                  </a:cxn>
                  <a:cxn ang="0">
                    <a:pos x="41" y="449"/>
                  </a:cxn>
                  <a:cxn ang="0">
                    <a:pos x="12" y="410"/>
                  </a:cxn>
                  <a:cxn ang="0">
                    <a:pos x="25" y="360"/>
                  </a:cxn>
                  <a:cxn ang="0">
                    <a:pos x="36" y="349"/>
                  </a:cxn>
                  <a:cxn ang="0">
                    <a:pos x="20" y="311"/>
                  </a:cxn>
                  <a:cxn ang="0">
                    <a:pos x="11" y="252"/>
                  </a:cxn>
                  <a:cxn ang="0">
                    <a:pos x="20" y="144"/>
                  </a:cxn>
                  <a:cxn ang="0">
                    <a:pos x="59" y="60"/>
                  </a:cxn>
                  <a:cxn ang="0">
                    <a:pos x="102" y="21"/>
                  </a:cxn>
                  <a:cxn ang="0">
                    <a:pos x="154" y="2"/>
                  </a:cxn>
                  <a:cxn ang="0">
                    <a:pos x="202" y="25"/>
                  </a:cxn>
                  <a:cxn ang="0">
                    <a:pos x="187" y="93"/>
                  </a:cxn>
                  <a:cxn ang="0">
                    <a:pos x="156" y="106"/>
                  </a:cxn>
                  <a:cxn ang="0">
                    <a:pos x="136" y="126"/>
                  </a:cxn>
                  <a:cxn ang="0">
                    <a:pos x="125" y="224"/>
                  </a:cxn>
                  <a:cxn ang="0">
                    <a:pos x="128" y="442"/>
                  </a:cxn>
                  <a:cxn ang="0">
                    <a:pos x="129" y="544"/>
                  </a:cxn>
                  <a:cxn ang="0">
                    <a:pos x="129" y="644"/>
                  </a:cxn>
                  <a:cxn ang="0">
                    <a:pos x="169" y="727"/>
                  </a:cxn>
                  <a:cxn ang="0">
                    <a:pos x="148" y="775"/>
                  </a:cxn>
                </a:cxnLst>
                <a:rect l="0" t="0" r="r" b="b"/>
                <a:pathLst>
                  <a:path w="206" h="775">
                    <a:moveTo>
                      <a:pt x="148" y="727"/>
                    </a:moveTo>
                    <a:lnTo>
                      <a:pt x="125" y="753"/>
                    </a:lnTo>
                    <a:lnTo>
                      <a:pt x="124" y="740"/>
                    </a:lnTo>
                    <a:lnTo>
                      <a:pt x="126" y="750"/>
                    </a:lnTo>
                    <a:lnTo>
                      <a:pt x="113" y="725"/>
                    </a:lnTo>
                    <a:lnTo>
                      <a:pt x="96" y="694"/>
                    </a:lnTo>
                    <a:cubicBezTo>
                      <a:pt x="96" y="693"/>
                      <a:pt x="95" y="692"/>
                      <a:pt x="95" y="691"/>
                    </a:cubicBezTo>
                    <a:lnTo>
                      <a:pt x="84" y="661"/>
                    </a:lnTo>
                    <a:cubicBezTo>
                      <a:pt x="83" y="659"/>
                      <a:pt x="83" y="657"/>
                      <a:pt x="83" y="655"/>
                    </a:cubicBezTo>
                    <a:lnTo>
                      <a:pt x="80" y="620"/>
                    </a:lnTo>
                    <a:lnTo>
                      <a:pt x="79" y="576"/>
                    </a:lnTo>
                    <a:lnTo>
                      <a:pt x="82" y="541"/>
                    </a:lnTo>
                    <a:lnTo>
                      <a:pt x="83" y="530"/>
                    </a:lnTo>
                    <a:lnTo>
                      <a:pt x="82" y="528"/>
                    </a:lnTo>
                    <a:lnTo>
                      <a:pt x="82" y="490"/>
                    </a:lnTo>
                    <a:lnTo>
                      <a:pt x="80" y="444"/>
                    </a:lnTo>
                    <a:lnTo>
                      <a:pt x="79" y="390"/>
                    </a:lnTo>
                    <a:lnTo>
                      <a:pt x="78" y="334"/>
                    </a:lnTo>
                    <a:lnTo>
                      <a:pt x="77" y="277"/>
                    </a:lnTo>
                    <a:lnTo>
                      <a:pt x="77" y="224"/>
                    </a:lnTo>
                    <a:lnTo>
                      <a:pt x="79" y="178"/>
                    </a:lnTo>
                    <a:lnTo>
                      <a:pt x="83" y="142"/>
                    </a:lnTo>
                    <a:cubicBezTo>
                      <a:pt x="83" y="141"/>
                      <a:pt x="83" y="140"/>
                      <a:pt x="83" y="139"/>
                    </a:cubicBezTo>
                    <a:lnTo>
                      <a:pt x="89" y="115"/>
                    </a:lnTo>
                    <a:cubicBezTo>
                      <a:pt x="90" y="113"/>
                      <a:pt x="90" y="111"/>
                      <a:pt x="91" y="110"/>
                    </a:cubicBezTo>
                    <a:lnTo>
                      <a:pt x="99" y="94"/>
                    </a:lnTo>
                    <a:cubicBezTo>
                      <a:pt x="100" y="91"/>
                      <a:pt x="102" y="88"/>
                      <a:pt x="105" y="86"/>
                    </a:cubicBezTo>
                    <a:lnTo>
                      <a:pt x="125" y="69"/>
                    </a:lnTo>
                    <a:cubicBezTo>
                      <a:pt x="127" y="67"/>
                      <a:pt x="130" y="65"/>
                      <a:pt x="134" y="64"/>
                    </a:cubicBezTo>
                    <a:lnTo>
                      <a:pt x="154" y="58"/>
                    </a:lnTo>
                    <a:lnTo>
                      <a:pt x="147" y="61"/>
                    </a:lnTo>
                    <a:lnTo>
                      <a:pt x="161" y="52"/>
                    </a:lnTo>
                    <a:lnTo>
                      <a:pt x="151" y="67"/>
                    </a:lnTo>
                    <a:lnTo>
                      <a:pt x="158" y="37"/>
                    </a:lnTo>
                    <a:lnTo>
                      <a:pt x="158" y="48"/>
                    </a:lnTo>
                    <a:lnTo>
                      <a:pt x="155" y="36"/>
                    </a:lnTo>
                    <a:lnTo>
                      <a:pt x="164" y="50"/>
                    </a:lnTo>
                    <a:lnTo>
                      <a:pt x="156" y="44"/>
                    </a:lnTo>
                    <a:lnTo>
                      <a:pt x="172" y="48"/>
                    </a:lnTo>
                    <a:lnTo>
                      <a:pt x="157" y="49"/>
                    </a:lnTo>
                    <a:lnTo>
                      <a:pt x="162" y="49"/>
                    </a:lnTo>
                    <a:lnTo>
                      <a:pt x="141" y="55"/>
                    </a:lnTo>
                    <a:lnTo>
                      <a:pt x="145" y="53"/>
                    </a:lnTo>
                    <a:lnTo>
                      <a:pt x="123" y="64"/>
                    </a:lnTo>
                    <a:lnTo>
                      <a:pt x="127" y="62"/>
                    </a:lnTo>
                    <a:lnTo>
                      <a:pt x="108" y="76"/>
                    </a:lnTo>
                    <a:lnTo>
                      <a:pt x="112" y="72"/>
                    </a:lnTo>
                    <a:lnTo>
                      <a:pt x="96" y="91"/>
                    </a:lnTo>
                    <a:lnTo>
                      <a:pt x="98" y="88"/>
                    </a:lnTo>
                    <a:lnTo>
                      <a:pt x="84" y="111"/>
                    </a:lnTo>
                    <a:lnTo>
                      <a:pt x="86" y="107"/>
                    </a:lnTo>
                    <a:lnTo>
                      <a:pt x="65" y="161"/>
                    </a:lnTo>
                    <a:lnTo>
                      <a:pt x="66" y="156"/>
                    </a:lnTo>
                    <a:lnTo>
                      <a:pt x="61" y="187"/>
                    </a:lnTo>
                    <a:lnTo>
                      <a:pt x="59" y="220"/>
                    </a:lnTo>
                    <a:lnTo>
                      <a:pt x="59" y="252"/>
                    </a:lnTo>
                    <a:lnTo>
                      <a:pt x="61" y="279"/>
                    </a:lnTo>
                    <a:lnTo>
                      <a:pt x="61" y="275"/>
                    </a:lnTo>
                    <a:lnTo>
                      <a:pt x="66" y="296"/>
                    </a:lnTo>
                    <a:lnTo>
                      <a:pt x="64" y="292"/>
                    </a:lnTo>
                    <a:lnTo>
                      <a:pt x="71" y="308"/>
                    </a:lnTo>
                    <a:lnTo>
                      <a:pt x="78" y="319"/>
                    </a:lnTo>
                    <a:cubicBezTo>
                      <a:pt x="79" y="321"/>
                      <a:pt x="79" y="323"/>
                      <a:pt x="80" y="325"/>
                    </a:cubicBezTo>
                    <a:lnTo>
                      <a:pt x="83" y="339"/>
                    </a:lnTo>
                    <a:cubicBezTo>
                      <a:pt x="84" y="344"/>
                      <a:pt x="84" y="348"/>
                      <a:pt x="82" y="352"/>
                    </a:cubicBezTo>
                    <a:lnTo>
                      <a:pt x="77" y="367"/>
                    </a:lnTo>
                    <a:cubicBezTo>
                      <a:pt x="77" y="369"/>
                      <a:pt x="76" y="371"/>
                      <a:pt x="75" y="372"/>
                    </a:cubicBezTo>
                    <a:lnTo>
                      <a:pt x="66" y="386"/>
                    </a:lnTo>
                    <a:lnTo>
                      <a:pt x="58" y="399"/>
                    </a:lnTo>
                    <a:lnTo>
                      <a:pt x="61" y="393"/>
                    </a:lnTo>
                    <a:lnTo>
                      <a:pt x="57" y="407"/>
                    </a:lnTo>
                    <a:lnTo>
                      <a:pt x="55" y="391"/>
                    </a:lnTo>
                    <a:lnTo>
                      <a:pt x="60" y="402"/>
                    </a:lnTo>
                    <a:lnTo>
                      <a:pt x="55" y="394"/>
                    </a:lnTo>
                    <a:lnTo>
                      <a:pt x="66" y="404"/>
                    </a:lnTo>
                    <a:lnTo>
                      <a:pt x="78" y="418"/>
                    </a:lnTo>
                    <a:cubicBezTo>
                      <a:pt x="80" y="421"/>
                      <a:pt x="82" y="424"/>
                      <a:pt x="83" y="427"/>
                    </a:cubicBezTo>
                    <a:lnTo>
                      <a:pt x="87" y="442"/>
                    </a:lnTo>
                    <a:cubicBezTo>
                      <a:pt x="88" y="447"/>
                      <a:pt x="88" y="452"/>
                      <a:pt x="86" y="456"/>
                    </a:cubicBezTo>
                    <a:lnTo>
                      <a:pt x="79" y="477"/>
                    </a:lnTo>
                    <a:cubicBezTo>
                      <a:pt x="79" y="478"/>
                      <a:pt x="78" y="479"/>
                      <a:pt x="78" y="481"/>
                    </a:cubicBezTo>
                    <a:lnTo>
                      <a:pt x="65" y="506"/>
                    </a:lnTo>
                    <a:lnTo>
                      <a:pt x="52" y="531"/>
                    </a:lnTo>
                    <a:lnTo>
                      <a:pt x="53" y="527"/>
                    </a:lnTo>
                    <a:lnTo>
                      <a:pt x="47" y="547"/>
                    </a:lnTo>
                    <a:lnTo>
                      <a:pt x="46" y="530"/>
                    </a:lnTo>
                    <a:lnTo>
                      <a:pt x="52" y="542"/>
                    </a:lnTo>
                    <a:lnTo>
                      <a:pt x="42" y="531"/>
                    </a:lnTo>
                    <a:lnTo>
                      <a:pt x="55" y="538"/>
                    </a:lnTo>
                    <a:lnTo>
                      <a:pt x="68" y="545"/>
                    </a:lnTo>
                    <a:cubicBezTo>
                      <a:pt x="72" y="548"/>
                      <a:pt x="76" y="551"/>
                      <a:pt x="78" y="556"/>
                    </a:cubicBezTo>
                    <a:lnTo>
                      <a:pt x="85" y="570"/>
                    </a:lnTo>
                    <a:cubicBezTo>
                      <a:pt x="87" y="574"/>
                      <a:pt x="88" y="580"/>
                      <a:pt x="87" y="585"/>
                    </a:cubicBezTo>
                    <a:lnTo>
                      <a:pt x="83" y="607"/>
                    </a:lnTo>
                    <a:cubicBezTo>
                      <a:pt x="83" y="608"/>
                      <a:pt x="83" y="609"/>
                      <a:pt x="82" y="610"/>
                    </a:cubicBezTo>
                    <a:lnTo>
                      <a:pt x="72" y="639"/>
                    </a:lnTo>
                    <a:lnTo>
                      <a:pt x="63" y="668"/>
                    </a:lnTo>
                    <a:lnTo>
                      <a:pt x="64" y="664"/>
                    </a:lnTo>
                    <a:lnTo>
                      <a:pt x="61" y="691"/>
                    </a:lnTo>
                    <a:lnTo>
                      <a:pt x="59" y="678"/>
                    </a:lnTo>
                    <a:lnTo>
                      <a:pt x="65" y="690"/>
                    </a:lnTo>
                    <a:lnTo>
                      <a:pt x="60" y="683"/>
                    </a:lnTo>
                    <a:lnTo>
                      <a:pt x="72" y="695"/>
                    </a:lnTo>
                    <a:lnTo>
                      <a:pt x="68" y="692"/>
                    </a:lnTo>
                    <a:lnTo>
                      <a:pt x="103" y="714"/>
                    </a:lnTo>
                    <a:lnTo>
                      <a:pt x="99" y="712"/>
                    </a:lnTo>
                    <a:lnTo>
                      <a:pt x="136" y="726"/>
                    </a:lnTo>
                    <a:lnTo>
                      <a:pt x="146" y="728"/>
                    </a:lnTo>
                    <a:lnTo>
                      <a:pt x="140" y="727"/>
                    </a:lnTo>
                    <a:lnTo>
                      <a:pt x="148" y="727"/>
                    </a:lnTo>
                    <a:close/>
                    <a:moveTo>
                      <a:pt x="140" y="775"/>
                    </a:moveTo>
                    <a:cubicBezTo>
                      <a:pt x="139" y="775"/>
                      <a:pt x="137" y="775"/>
                      <a:pt x="135" y="775"/>
                    </a:cubicBezTo>
                    <a:lnTo>
                      <a:pt x="119" y="771"/>
                    </a:lnTo>
                    <a:lnTo>
                      <a:pt x="82" y="757"/>
                    </a:lnTo>
                    <a:cubicBezTo>
                      <a:pt x="80" y="756"/>
                      <a:pt x="79" y="756"/>
                      <a:pt x="78" y="755"/>
                    </a:cubicBezTo>
                    <a:lnTo>
                      <a:pt x="43" y="733"/>
                    </a:lnTo>
                    <a:cubicBezTo>
                      <a:pt x="41" y="732"/>
                      <a:pt x="40" y="731"/>
                      <a:pt x="38" y="729"/>
                    </a:cubicBezTo>
                    <a:lnTo>
                      <a:pt x="26" y="717"/>
                    </a:lnTo>
                    <a:cubicBezTo>
                      <a:pt x="25" y="716"/>
                      <a:pt x="23" y="714"/>
                      <a:pt x="22" y="711"/>
                    </a:cubicBezTo>
                    <a:lnTo>
                      <a:pt x="16" y="699"/>
                    </a:lnTo>
                    <a:cubicBezTo>
                      <a:pt x="14" y="695"/>
                      <a:pt x="13" y="690"/>
                      <a:pt x="14" y="686"/>
                    </a:cubicBezTo>
                    <a:lnTo>
                      <a:pt x="17" y="659"/>
                    </a:lnTo>
                    <a:cubicBezTo>
                      <a:pt x="17" y="657"/>
                      <a:pt x="17" y="656"/>
                      <a:pt x="17" y="655"/>
                    </a:cubicBezTo>
                    <a:lnTo>
                      <a:pt x="27" y="624"/>
                    </a:lnTo>
                    <a:lnTo>
                      <a:pt x="37" y="595"/>
                    </a:lnTo>
                    <a:lnTo>
                      <a:pt x="36" y="598"/>
                    </a:lnTo>
                    <a:lnTo>
                      <a:pt x="40" y="576"/>
                    </a:lnTo>
                    <a:lnTo>
                      <a:pt x="42" y="591"/>
                    </a:lnTo>
                    <a:lnTo>
                      <a:pt x="35" y="577"/>
                    </a:lnTo>
                    <a:lnTo>
                      <a:pt x="45" y="588"/>
                    </a:lnTo>
                    <a:lnTo>
                      <a:pt x="32" y="581"/>
                    </a:lnTo>
                    <a:lnTo>
                      <a:pt x="19" y="574"/>
                    </a:lnTo>
                    <a:cubicBezTo>
                      <a:pt x="15" y="571"/>
                      <a:pt x="11" y="568"/>
                      <a:pt x="9" y="563"/>
                    </a:cubicBezTo>
                    <a:lnTo>
                      <a:pt x="3" y="551"/>
                    </a:lnTo>
                    <a:cubicBezTo>
                      <a:pt x="0" y="546"/>
                      <a:pt x="0" y="539"/>
                      <a:pt x="1" y="534"/>
                    </a:cubicBezTo>
                    <a:lnTo>
                      <a:pt x="7" y="514"/>
                    </a:lnTo>
                    <a:cubicBezTo>
                      <a:pt x="8" y="512"/>
                      <a:pt x="8" y="511"/>
                      <a:pt x="9" y="510"/>
                    </a:cubicBezTo>
                    <a:lnTo>
                      <a:pt x="22" y="483"/>
                    </a:lnTo>
                    <a:lnTo>
                      <a:pt x="35" y="458"/>
                    </a:lnTo>
                    <a:lnTo>
                      <a:pt x="34" y="462"/>
                    </a:lnTo>
                    <a:lnTo>
                      <a:pt x="41" y="441"/>
                    </a:lnTo>
                    <a:lnTo>
                      <a:pt x="40" y="455"/>
                    </a:lnTo>
                    <a:lnTo>
                      <a:pt x="36" y="440"/>
                    </a:lnTo>
                    <a:lnTo>
                      <a:pt x="41" y="449"/>
                    </a:lnTo>
                    <a:lnTo>
                      <a:pt x="33" y="439"/>
                    </a:lnTo>
                    <a:lnTo>
                      <a:pt x="22" y="429"/>
                    </a:lnTo>
                    <a:cubicBezTo>
                      <a:pt x="20" y="427"/>
                      <a:pt x="18" y="424"/>
                      <a:pt x="17" y="421"/>
                    </a:cubicBezTo>
                    <a:lnTo>
                      <a:pt x="12" y="410"/>
                    </a:lnTo>
                    <a:cubicBezTo>
                      <a:pt x="9" y="405"/>
                      <a:pt x="9" y="399"/>
                      <a:pt x="10" y="394"/>
                    </a:cubicBezTo>
                    <a:lnTo>
                      <a:pt x="14" y="380"/>
                    </a:lnTo>
                    <a:cubicBezTo>
                      <a:pt x="15" y="378"/>
                      <a:pt x="16" y="376"/>
                      <a:pt x="17" y="374"/>
                    </a:cubicBezTo>
                    <a:lnTo>
                      <a:pt x="25" y="360"/>
                    </a:lnTo>
                    <a:lnTo>
                      <a:pt x="34" y="346"/>
                    </a:lnTo>
                    <a:lnTo>
                      <a:pt x="32" y="352"/>
                    </a:lnTo>
                    <a:lnTo>
                      <a:pt x="37" y="337"/>
                    </a:lnTo>
                    <a:lnTo>
                      <a:pt x="36" y="349"/>
                    </a:lnTo>
                    <a:lnTo>
                      <a:pt x="33" y="335"/>
                    </a:lnTo>
                    <a:lnTo>
                      <a:pt x="35" y="342"/>
                    </a:lnTo>
                    <a:lnTo>
                      <a:pt x="27" y="327"/>
                    </a:lnTo>
                    <a:lnTo>
                      <a:pt x="20" y="311"/>
                    </a:lnTo>
                    <a:cubicBezTo>
                      <a:pt x="20" y="310"/>
                      <a:pt x="19" y="308"/>
                      <a:pt x="19" y="307"/>
                    </a:cubicBezTo>
                    <a:lnTo>
                      <a:pt x="14" y="286"/>
                    </a:lnTo>
                    <a:cubicBezTo>
                      <a:pt x="14" y="285"/>
                      <a:pt x="14" y="283"/>
                      <a:pt x="14" y="282"/>
                    </a:cubicBezTo>
                    <a:lnTo>
                      <a:pt x="11" y="252"/>
                    </a:lnTo>
                    <a:lnTo>
                      <a:pt x="12" y="217"/>
                    </a:lnTo>
                    <a:lnTo>
                      <a:pt x="14" y="180"/>
                    </a:lnTo>
                    <a:lnTo>
                      <a:pt x="19" y="149"/>
                    </a:lnTo>
                    <a:cubicBezTo>
                      <a:pt x="19" y="147"/>
                      <a:pt x="19" y="145"/>
                      <a:pt x="20" y="144"/>
                    </a:cubicBezTo>
                    <a:lnTo>
                      <a:pt x="41" y="90"/>
                    </a:lnTo>
                    <a:cubicBezTo>
                      <a:pt x="42" y="88"/>
                      <a:pt x="42" y="87"/>
                      <a:pt x="43" y="86"/>
                    </a:cubicBezTo>
                    <a:lnTo>
                      <a:pt x="57" y="63"/>
                    </a:lnTo>
                    <a:cubicBezTo>
                      <a:pt x="58" y="62"/>
                      <a:pt x="58" y="61"/>
                      <a:pt x="59" y="60"/>
                    </a:cubicBezTo>
                    <a:lnTo>
                      <a:pt x="75" y="41"/>
                    </a:lnTo>
                    <a:cubicBezTo>
                      <a:pt x="76" y="40"/>
                      <a:pt x="78" y="38"/>
                      <a:pt x="79" y="37"/>
                    </a:cubicBezTo>
                    <a:lnTo>
                      <a:pt x="98" y="23"/>
                    </a:lnTo>
                    <a:cubicBezTo>
                      <a:pt x="99" y="22"/>
                      <a:pt x="101" y="22"/>
                      <a:pt x="102" y="21"/>
                    </a:cubicBezTo>
                    <a:lnTo>
                      <a:pt x="124" y="10"/>
                    </a:lnTo>
                    <a:cubicBezTo>
                      <a:pt x="125" y="9"/>
                      <a:pt x="126" y="9"/>
                      <a:pt x="128" y="8"/>
                    </a:cubicBezTo>
                    <a:lnTo>
                      <a:pt x="149" y="2"/>
                    </a:lnTo>
                    <a:cubicBezTo>
                      <a:pt x="151" y="2"/>
                      <a:pt x="152" y="2"/>
                      <a:pt x="154" y="2"/>
                    </a:cubicBezTo>
                    <a:lnTo>
                      <a:pt x="169" y="1"/>
                    </a:lnTo>
                    <a:cubicBezTo>
                      <a:pt x="175" y="0"/>
                      <a:pt x="180" y="2"/>
                      <a:pt x="185" y="5"/>
                    </a:cubicBezTo>
                    <a:lnTo>
                      <a:pt x="193" y="11"/>
                    </a:lnTo>
                    <a:cubicBezTo>
                      <a:pt x="197" y="15"/>
                      <a:pt x="200" y="19"/>
                      <a:pt x="202" y="25"/>
                    </a:cubicBezTo>
                    <a:lnTo>
                      <a:pt x="205" y="37"/>
                    </a:lnTo>
                    <a:cubicBezTo>
                      <a:pt x="206" y="40"/>
                      <a:pt x="206" y="44"/>
                      <a:pt x="205" y="48"/>
                    </a:cubicBezTo>
                    <a:lnTo>
                      <a:pt x="198" y="78"/>
                    </a:lnTo>
                    <a:cubicBezTo>
                      <a:pt x="196" y="84"/>
                      <a:pt x="193" y="89"/>
                      <a:pt x="187" y="93"/>
                    </a:cubicBezTo>
                    <a:lnTo>
                      <a:pt x="173" y="102"/>
                    </a:lnTo>
                    <a:cubicBezTo>
                      <a:pt x="172" y="103"/>
                      <a:pt x="170" y="104"/>
                      <a:pt x="167" y="104"/>
                    </a:cubicBezTo>
                    <a:lnTo>
                      <a:pt x="147" y="110"/>
                    </a:lnTo>
                    <a:lnTo>
                      <a:pt x="156" y="106"/>
                    </a:lnTo>
                    <a:lnTo>
                      <a:pt x="136" y="123"/>
                    </a:lnTo>
                    <a:lnTo>
                      <a:pt x="142" y="115"/>
                    </a:lnTo>
                    <a:lnTo>
                      <a:pt x="134" y="131"/>
                    </a:lnTo>
                    <a:lnTo>
                      <a:pt x="136" y="126"/>
                    </a:lnTo>
                    <a:lnTo>
                      <a:pt x="130" y="150"/>
                    </a:lnTo>
                    <a:lnTo>
                      <a:pt x="130" y="147"/>
                    </a:lnTo>
                    <a:lnTo>
                      <a:pt x="127" y="181"/>
                    </a:lnTo>
                    <a:lnTo>
                      <a:pt x="125" y="224"/>
                    </a:lnTo>
                    <a:lnTo>
                      <a:pt x="125" y="276"/>
                    </a:lnTo>
                    <a:lnTo>
                      <a:pt x="126" y="333"/>
                    </a:lnTo>
                    <a:lnTo>
                      <a:pt x="127" y="389"/>
                    </a:lnTo>
                    <a:lnTo>
                      <a:pt x="128" y="442"/>
                    </a:lnTo>
                    <a:lnTo>
                      <a:pt x="130" y="490"/>
                    </a:lnTo>
                    <a:lnTo>
                      <a:pt x="130" y="528"/>
                    </a:lnTo>
                    <a:lnTo>
                      <a:pt x="130" y="535"/>
                    </a:lnTo>
                    <a:lnTo>
                      <a:pt x="129" y="544"/>
                    </a:lnTo>
                    <a:lnTo>
                      <a:pt x="127" y="576"/>
                    </a:lnTo>
                    <a:lnTo>
                      <a:pt x="127" y="615"/>
                    </a:lnTo>
                    <a:lnTo>
                      <a:pt x="130" y="650"/>
                    </a:lnTo>
                    <a:lnTo>
                      <a:pt x="129" y="644"/>
                    </a:lnTo>
                    <a:lnTo>
                      <a:pt x="140" y="674"/>
                    </a:lnTo>
                    <a:lnTo>
                      <a:pt x="139" y="671"/>
                    </a:lnTo>
                    <a:lnTo>
                      <a:pt x="156" y="702"/>
                    </a:lnTo>
                    <a:lnTo>
                      <a:pt x="169" y="727"/>
                    </a:lnTo>
                    <a:cubicBezTo>
                      <a:pt x="170" y="730"/>
                      <a:pt x="171" y="733"/>
                      <a:pt x="171" y="737"/>
                    </a:cubicBezTo>
                    <a:lnTo>
                      <a:pt x="172" y="750"/>
                    </a:lnTo>
                    <a:cubicBezTo>
                      <a:pt x="173" y="756"/>
                      <a:pt x="171" y="763"/>
                      <a:pt x="166" y="768"/>
                    </a:cubicBezTo>
                    <a:cubicBezTo>
                      <a:pt x="162" y="773"/>
                      <a:pt x="155" y="775"/>
                      <a:pt x="148" y="775"/>
                    </a:cubicBezTo>
                    <a:lnTo>
                      <a:pt x="140"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59" name="Freeform 159"/>
              <p:cNvSpPr>
                <a:spLocks/>
              </p:cNvSpPr>
              <p:nvPr/>
            </p:nvSpPr>
            <p:spPr bwMode="auto">
              <a:xfrm>
                <a:off x="1165" y="2812"/>
                <a:ext cx="61"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0" name="Freeform 160"/>
              <p:cNvSpPr>
                <a:spLocks noEditPoints="1"/>
              </p:cNvSpPr>
              <p:nvPr/>
            </p:nvSpPr>
            <p:spPr bwMode="auto">
              <a:xfrm>
                <a:off x="1158" y="2805"/>
                <a:ext cx="77"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1" name="Rectangle 161"/>
              <p:cNvSpPr>
                <a:spLocks noChangeArrowheads="1"/>
              </p:cNvSpPr>
              <p:nvPr/>
            </p:nvSpPr>
            <p:spPr bwMode="auto">
              <a:xfrm>
                <a:off x="220"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62" name="Freeform 162"/>
              <p:cNvSpPr>
                <a:spLocks noEditPoints="1"/>
              </p:cNvSpPr>
              <p:nvPr/>
            </p:nvSpPr>
            <p:spPr bwMode="auto">
              <a:xfrm>
                <a:off x="217"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3" name="Freeform 163"/>
              <p:cNvSpPr>
                <a:spLocks/>
              </p:cNvSpPr>
              <p:nvPr/>
            </p:nvSpPr>
            <p:spPr bwMode="auto">
              <a:xfrm>
                <a:off x="214"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4" name="Freeform 164"/>
              <p:cNvSpPr>
                <a:spLocks noEditPoints="1"/>
              </p:cNvSpPr>
              <p:nvPr/>
            </p:nvSpPr>
            <p:spPr bwMode="auto">
              <a:xfrm>
                <a:off x="211"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5" name="Freeform 165"/>
              <p:cNvSpPr>
                <a:spLocks/>
              </p:cNvSpPr>
              <p:nvPr/>
            </p:nvSpPr>
            <p:spPr bwMode="auto">
              <a:xfrm>
                <a:off x="244"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6" name="Freeform 166"/>
              <p:cNvSpPr>
                <a:spLocks noEditPoints="1"/>
              </p:cNvSpPr>
              <p:nvPr/>
            </p:nvSpPr>
            <p:spPr bwMode="auto">
              <a:xfrm>
                <a:off x="241"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7" name="Freeform 167"/>
              <p:cNvSpPr>
                <a:spLocks/>
              </p:cNvSpPr>
              <p:nvPr/>
            </p:nvSpPr>
            <p:spPr bwMode="auto">
              <a:xfrm>
                <a:off x="27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8" name="Freeform 168"/>
              <p:cNvSpPr>
                <a:spLocks noEditPoints="1"/>
              </p:cNvSpPr>
              <p:nvPr/>
            </p:nvSpPr>
            <p:spPr bwMode="auto">
              <a:xfrm>
                <a:off x="27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69" name="Freeform 169"/>
              <p:cNvSpPr>
                <a:spLocks/>
              </p:cNvSpPr>
              <p:nvPr/>
            </p:nvSpPr>
            <p:spPr bwMode="auto">
              <a:xfrm>
                <a:off x="305"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0" name="Freeform 170"/>
              <p:cNvSpPr>
                <a:spLocks noEditPoints="1"/>
              </p:cNvSpPr>
              <p:nvPr/>
            </p:nvSpPr>
            <p:spPr bwMode="auto">
              <a:xfrm>
                <a:off x="302"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1" name="Freeform 171"/>
              <p:cNvSpPr>
                <a:spLocks/>
              </p:cNvSpPr>
              <p:nvPr/>
            </p:nvSpPr>
            <p:spPr bwMode="auto">
              <a:xfrm>
                <a:off x="335" y="2824"/>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2" name="Freeform 172"/>
              <p:cNvSpPr>
                <a:spLocks noEditPoints="1"/>
              </p:cNvSpPr>
              <p:nvPr/>
            </p:nvSpPr>
            <p:spPr bwMode="auto">
              <a:xfrm>
                <a:off x="332" y="2821"/>
                <a:ext cx="37"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3" name="Freeform 173"/>
              <p:cNvSpPr>
                <a:spLocks/>
              </p:cNvSpPr>
              <p:nvPr/>
            </p:nvSpPr>
            <p:spPr bwMode="auto">
              <a:xfrm>
                <a:off x="360" y="2824"/>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4" name="Freeform 174"/>
              <p:cNvSpPr>
                <a:spLocks noEditPoints="1"/>
              </p:cNvSpPr>
              <p:nvPr/>
            </p:nvSpPr>
            <p:spPr bwMode="auto">
              <a:xfrm>
                <a:off x="357" y="2821"/>
                <a:ext cx="36" cy="54"/>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5" name="Freeform 175"/>
              <p:cNvSpPr>
                <a:spLocks/>
              </p:cNvSpPr>
              <p:nvPr/>
            </p:nvSpPr>
            <p:spPr bwMode="auto">
              <a:xfrm>
                <a:off x="214"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6" name="Freeform 176"/>
              <p:cNvSpPr>
                <a:spLocks noEditPoints="1"/>
              </p:cNvSpPr>
              <p:nvPr/>
            </p:nvSpPr>
            <p:spPr bwMode="auto">
              <a:xfrm>
                <a:off x="211"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7" name="Freeform 177"/>
              <p:cNvSpPr>
                <a:spLocks/>
              </p:cNvSpPr>
              <p:nvPr/>
            </p:nvSpPr>
            <p:spPr bwMode="auto">
              <a:xfrm>
                <a:off x="244"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8" name="Freeform 178"/>
              <p:cNvSpPr>
                <a:spLocks noEditPoints="1"/>
              </p:cNvSpPr>
              <p:nvPr/>
            </p:nvSpPr>
            <p:spPr bwMode="auto">
              <a:xfrm>
                <a:off x="241"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79" name="Freeform 179"/>
              <p:cNvSpPr>
                <a:spLocks/>
              </p:cNvSpPr>
              <p:nvPr/>
            </p:nvSpPr>
            <p:spPr bwMode="auto">
              <a:xfrm>
                <a:off x="27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0" name="Freeform 180"/>
              <p:cNvSpPr>
                <a:spLocks noEditPoints="1"/>
              </p:cNvSpPr>
              <p:nvPr/>
            </p:nvSpPr>
            <p:spPr bwMode="auto">
              <a:xfrm>
                <a:off x="27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1" name="Freeform 181"/>
              <p:cNvSpPr>
                <a:spLocks/>
              </p:cNvSpPr>
              <p:nvPr/>
            </p:nvSpPr>
            <p:spPr bwMode="auto">
              <a:xfrm>
                <a:off x="305"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2" name="Freeform 182"/>
              <p:cNvSpPr>
                <a:spLocks noEditPoints="1"/>
              </p:cNvSpPr>
              <p:nvPr/>
            </p:nvSpPr>
            <p:spPr bwMode="auto">
              <a:xfrm>
                <a:off x="302"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3" name="Freeform 183"/>
              <p:cNvSpPr>
                <a:spLocks/>
              </p:cNvSpPr>
              <p:nvPr/>
            </p:nvSpPr>
            <p:spPr bwMode="auto">
              <a:xfrm>
                <a:off x="335" y="3011"/>
                <a:ext cx="31"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4" name="Freeform 184"/>
              <p:cNvSpPr>
                <a:spLocks noEditPoints="1"/>
              </p:cNvSpPr>
              <p:nvPr/>
            </p:nvSpPr>
            <p:spPr bwMode="auto">
              <a:xfrm>
                <a:off x="332" y="3008"/>
                <a:ext cx="37"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5" name="Freeform 185"/>
              <p:cNvSpPr>
                <a:spLocks/>
              </p:cNvSpPr>
              <p:nvPr/>
            </p:nvSpPr>
            <p:spPr bwMode="auto">
              <a:xfrm>
                <a:off x="360" y="3011"/>
                <a:ext cx="30" cy="48"/>
              </a:xfrm>
              <a:custGeom>
                <a:avLst/>
                <a:gdLst/>
                <a:ahLst/>
                <a:cxnLst>
                  <a:cxn ang="0">
                    <a:pos x="0" y="64"/>
                  </a:cxn>
                  <a:cxn ang="0">
                    <a:pos x="40" y="0"/>
                  </a:cxn>
                  <a:cxn ang="0">
                    <a:pos x="40" y="0"/>
                  </a:cxn>
                  <a:cxn ang="0">
                    <a:pos x="40" y="0"/>
                  </a:cxn>
                  <a:cxn ang="0">
                    <a:pos x="80" y="64"/>
                  </a:cxn>
                  <a:cxn ang="0">
                    <a:pos x="80" y="64"/>
                  </a:cxn>
                  <a:cxn ang="0">
                    <a:pos x="40" y="128"/>
                  </a:cxn>
                  <a:cxn ang="0">
                    <a:pos x="40" y="128"/>
                  </a:cxn>
                  <a:cxn ang="0">
                    <a:pos x="40" y="128"/>
                  </a:cxn>
                  <a:cxn ang="0">
                    <a:pos x="0" y="64"/>
                  </a:cxn>
                </a:cxnLst>
                <a:rect l="0" t="0" r="r" b="b"/>
                <a:pathLst>
                  <a:path w="80" h="128">
                    <a:moveTo>
                      <a:pt x="0" y="64"/>
                    </a:moveTo>
                    <a:cubicBezTo>
                      <a:pt x="0" y="29"/>
                      <a:pt x="18" y="0"/>
                      <a:pt x="40" y="0"/>
                    </a:cubicBezTo>
                    <a:cubicBezTo>
                      <a:pt x="40" y="0"/>
                      <a:pt x="40" y="0"/>
                      <a:pt x="40" y="0"/>
                    </a:cubicBezTo>
                    <a:lnTo>
                      <a:pt x="40" y="0"/>
                    </a:lnTo>
                    <a:cubicBezTo>
                      <a:pt x="63" y="0"/>
                      <a:pt x="80" y="29"/>
                      <a:pt x="80" y="64"/>
                    </a:cubicBezTo>
                    <a:lnTo>
                      <a:pt x="80" y="64"/>
                    </a:lnTo>
                    <a:cubicBezTo>
                      <a:pt x="80" y="100"/>
                      <a:pt x="63" y="128"/>
                      <a:pt x="40" y="128"/>
                    </a:cubicBezTo>
                    <a:cubicBezTo>
                      <a:pt x="40" y="128"/>
                      <a:pt x="40" y="128"/>
                      <a:pt x="40" y="128"/>
                    </a:cubicBezTo>
                    <a:lnTo>
                      <a:pt x="40" y="128"/>
                    </a:lnTo>
                    <a:cubicBezTo>
                      <a:pt x="18" y="128"/>
                      <a:pt x="0" y="100"/>
                      <a:pt x="0" y="64"/>
                    </a:cubicBezTo>
                    <a:close/>
                  </a:path>
                </a:pathLst>
              </a:custGeom>
              <a:solidFill>
                <a:srgbClr val="FFFF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6" name="Freeform 186"/>
              <p:cNvSpPr>
                <a:spLocks noEditPoints="1"/>
              </p:cNvSpPr>
              <p:nvPr/>
            </p:nvSpPr>
            <p:spPr bwMode="auto">
              <a:xfrm>
                <a:off x="357" y="3008"/>
                <a:ext cx="36" cy="55"/>
              </a:xfrm>
              <a:custGeom>
                <a:avLst/>
                <a:gdLst/>
                <a:ahLst/>
                <a:cxnLst>
                  <a:cxn ang="0">
                    <a:pos x="1" y="72"/>
                  </a:cxn>
                  <a:cxn ang="0">
                    <a:pos x="4" y="44"/>
                  </a:cxn>
                  <a:cxn ang="0">
                    <a:pos x="14" y="22"/>
                  </a:cxn>
                  <a:cxn ang="0">
                    <a:pos x="30" y="6"/>
                  </a:cxn>
                  <a:cxn ang="0">
                    <a:pos x="51" y="1"/>
                  </a:cxn>
                  <a:cxn ang="0">
                    <a:pos x="70" y="8"/>
                  </a:cxn>
                  <a:cxn ang="0">
                    <a:pos x="85" y="24"/>
                  </a:cxn>
                  <a:cxn ang="0">
                    <a:pos x="93" y="47"/>
                  </a:cxn>
                  <a:cxn ang="0">
                    <a:pos x="96" y="73"/>
                  </a:cxn>
                  <a:cxn ang="0">
                    <a:pos x="93" y="100"/>
                  </a:cxn>
                  <a:cxn ang="0">
                    <a:pos x="83" y="124"/>
                  </a:cxn>
                  <a:cxn ang="0">
                    <a:pos x="67" y="139"/>
                  </a:cxn>
                  <a:cxn ang="0">
                    <a:pos x="46" y="144"/>
                  </a:cxn>
                  <a:cxn ang="0">
                    <a:pos x="27" y="137"/>
                  </a:cxn>
                  <a:cxn ang="0">
                    <a:pos x="13" y="122"/>
                  </a:cxn>
                  <a:cxn ang="0">
                    <a:pos x="4" y="98"/>
                  </a:cxn>
                  <a:cxn ang="0">
                    <a:pos x="19" y="97"/>
                  </a:cxn>
                  <a:cxn ang="0">
                    <a:pos x="28" y="115"/>
                  </a:cxn>
                  <a:cxn ang="0">
                    <a:pos x="38" y="126"/>
                  </a:cxn>
                  <a:cxn ang="0">
                    <a:pos x="51" y="129"/>
                  </a:cxn>
                  <a:cxn ang="0">
                    <a:pos x="62" y="124"/>
                  </a:cxn>
                  <a:cxn ang="0">
                    <a:pos x="72" y="113"/>
                  </a:cxn>
                  <a:cxn ang="0">
                    <a:pos x="78" y="95"/>
                  </a:cxn>
                  <a:cxn ang="0">
                    <a:pos x="81" y="72"/>
                  </a:cxn>
                  <a:cxn ang="0">
                    <a:pos x="78" y="48"/>
                  </a:cxn>
                  <a:cxn ang="0">
                    <a:pos x="70" y="30"/>
                  </a:cxn>
                  <a:cxn ang="0">
                    <a:pos x="59" y="19"/>
                  </a:cxn>
                  <a:cxn ang="0">
                    <a:pos x="46" y="16"/>
                  </a:cxn>
                  <a:cxn ang="0">
                    <a:pos x="35" y="21"/>
                  </a:cxn>
                  <a:cxn ang="0">
                    <a:pos x="27" y="33"/>
                  </a:cxn>
                  <a:cxn ang="0">
                    <a:pos x="19" y="51"/>
                  </a:cxn>
                  <a:cxn ang="0">
                    <a:pos x="16" y="73"/>
                  </a:cxn>
                  <a:cxn ang="0">
                    <a:pos x="19" y="97"/>
                  </a:cxn>
                </a:cxnLst>
                <a:rect l="0" t="0" r="r" b="b"/>
                <a:pathLst>
                  <a:path w="96" h="145">
                    <a:moveTo>
                      <a:pt x="1" y="73"/>
                    </a:moveTo>
                    <a:cubicBezTo>
                      <a:pt x="0" y="73"/>
                      <a:pt x="0" y="72"/>
                      <a:pt x="1" y="72"/>
                    </a:cubicBezTo>
                    <a:lnTo>
                      <a:pt x="4" y="47"/>
                    </a:lnTo>
                    <a:cubicBezTo>
                      <a:pt x="4" y="46"/>
                      <a:pt x="4" y="45"/>
                      <a:pt x="4" y="44"/>
                    </a:cubicBezTo>
                    <a:lnTo>
                      <a:pt x="13" y="24"/>
                    </a:lnTo>
                    <a:cubicBezTo>
                      <a:pt x="13" y="23"/>
                      <a:pt x="14" y="23"/>
                      <a:pt x="14" y="22"/>
                    </a:cubicBezTo>
                    <a:lnTo>
                      <a:pt x="26" y="8"/>
                    </a:lnTo>
                    <a:cubicBezTo>
                      <a:pt x="27" y="7"/>
                      <a:pt x="29" y="6"/>
                      <a:pt x="30" y="6"/>
                    </a:cubicBezTo>
                    <a:lnTo>
                      <a:pt x="46" y="1"/>
                    </a:lnTo>
                    <a:cubicBezTo>
                      <a:pt x="48" y="0"/>
                      <a:pt x="49" y="0"/>
                      <a:pt x="51" y="1"/>
                    </a:cubicBezTo>
                    <a:lnTo>
                      <a:pt x="67" y="6"/>
                    </a:lnTo>
                    <a:cubicBezTo>
                      <a:pt x="68" y="6"/>
                      <a:pt x="69" y="7"/>
                      <a:pt x="70" y="8"/>
                    </a:cubicBezTo>
                    <a:lnTo>
                      <a:pt x="83" y="22"/>
                    </a:lnTo>
                    <a:cubicBezTo>
                      <a:pt x="84" y="23"/>
                      <a:pt x="85" y="24"/>
                      <a:pt x="85" y="24"/>
                    </a:cubicBezTo>
                    <a:lnTo>
                      <a:pt x="93" y="44"/>
                    </a:lnTo>
                    <a:cubicBezTo>
                      <a:pt x="93" y="45"/>
                      <a:pt x="93" y="46"/>
                      <a:pt x="93" y="47"/>
                    </a:cubicBezTo>
                    <a:lnTo>
                      <a:pt x="96" y="72"/>
                    </a:lnTo>
                    <a:cubicBezTo>
                      <a:pt x="96" y="72"/>
                      <a:pt x="96" y="73"/>
                      <a:pt x="96" y="73"/>
                    </a:cubicBezTo>
                    <a:lnTo>
                      <a:pt x="93" y="98"/>
                    </a:lnTo>
                    <a:cubicBezTo>
                      <a:pt x="93" y="99"/>
                      <a:pt x="93" y="100"/>
                      <a:pt x="93" y="100"/>
                    </a:cubicBezTo>
                    <a:lnTo>
                      <a:pt x="85" y="121"/>
                    </a:lnTo>
                    <a:cubicBezTo>
                      <a:pt x="85" y="122"/>
                      <a:pt x="84" y="123"/>
                      <a:pt x="83" y="124"/>
                    </a:cubicBezTo>
                    <a:lnTo>
                      <a:pt x="70" y="137"/>
                    </a:lnTo>
                    <a:cubicBezTo>
                      <a:pt x="69" y="138"/>
                      <a:pt x="68" y="139"/>
                      <a:pt x="67" y="139"/>
                    </a:cubicBezTo>
                    <a:lnTo>
                      <a:pt x="51" y="144"/>
                    </a:lnTo>
                    <a:cubicBezTo>
                      <a:pt x="49" y="145"/>
                      <a:pt x="48" y="145"/>
                      <a:pt x="46" y="144"/>
                    </a:cubicBezTo>
                    <a:lnTo>
                      <a:pt x="30" y="139"/>
                    </a:lnTo>
                    <a:cubicBezTo>
                      <a:pt x="29" y="139"/>
                      <a:pt x="28" y="138"/>
                      <a:pt x="27" y="137"/>
                    </a:cubicBezTo>
                    <a:lnTo>
                      <a:pt x="15" y="124"/>
                    </a:lnTo>
                    <a:cubicBezTo>
                      <a:pt x="14" y="123"/>
                      <a:pt x="13" y="122"/>
                      <a:pt x="13" y="122"/>
                    </a:cubicBezTo>
                    <a:lnTo>
                      <a:pt x="4" y="101"/>
                    </a:lnTo>
                    <a:cubicBezTo>
                      <a:pt x="4" y="100"/>
                      <a:pt x="4" y="99"/>
                      <a:pt x="4" y="98"/>
                    </a:cubicBezTo>
                    <a:lnTo>
                      <a:pt x="1" y="73"/>
                    </a:lnTo>
                    <a:close/>
                    <a:moveTo>
                      <a:pt x="19" y="97"/>
                    </a:moveTo>
                    <a:lnTo>
                      <a:pt x="19" y="94"/>
                    </a:lnTo>
                    <a:lnTo>
                      <a:pt x="28" y="115"/>
                    </a:lnTo>
                    <a:lnTo>
                      <a:pt x="26" y="113"/>
                    </a:lnTo>
                    <a:lnTo>
                      <a:pt x="38" y="126"/>
                    </a:lnTo>
                    <a:lnTo>
                      <a:pt x="35" y="124"/>
                    </a:lnTo>
                    <a:lnTo>
                      <a:pt x="51" y="129"/>
                    </a:lnTo>
                    <a:lnTo>
                      <a:pt x="46" y="129"/>
                    </a:lnTo>
                    <a:lnTo>
                      <a:pt x="62" y="124"/>
                    </a:lnTo>
                    <a:lnTo>
                      <a:pt x="59" y="126"/>
                    </a:lnTo>
                    <a:lnTo>
                      <a:pt x="72" y="113"/>
                    </a:lnTo>
                    <a:lnTo>
                      <a:pt x="70" y="116"/>
                    </a:lnTo>
                    <a:lnTo>
                      <a:pt x="78" y="95"/>
                    </a:lnTo>
                    <a:lnTo>
                      <a:pt x="78" y="97"/>
                    </a:lnTo>
                    <a:lnTo>
                      <a:pt x="81" y="72"/>
                    </a:lnTo>
                    <a:lnTo>
                      <a:pt x="81" y="73"/>
                    </a:lnTo>
                    <a:lnTo>
                      <a:pt x="78" y="48"/>
                    </a:lnTo>
                    <a:lnTo>
                      <a:pt x="78" y="50"/>
                    </a:lnTo>
                    <a:lnTo>
                      <a:pt x="70" y="30"/>
                    </a:lnTo>
                    <a:lnTo>
                      <a:pt x="72" y="33"/>
                    </a:lnTo>
                    <a:lnTo>
                      <a:pt x="59" y="19"/>
                    </a:lnTo>
                    <a:lnTo>
                      <a:pt x="62" y="21"/>
                    </a:lnTo>
                    <a:lnTo>
                      <a:pt x="46" y="16"/>
                    </a:lnTo>
                    <a:lnTo>
                      <a:pt x="51" y="16"/>
                    </a:lnTo>
                    <a:lnTo>
                      <a:pt x="35" y="21"/>
                    </a:lnTo>
                    <a:lnTo>
                      <a:pt x="39" y="19"/>
                    </a:lnTo>
                    <a:lnTo>
                      <a:pt x="27" y="33"/>
                    </a:lnTo>
                    <a:lnTo>
                      <a:pt x="28" y="31"/>
                    </a:lnTo>
                    <a:lnTo>
                      <a:pt x="19" y="51"/>
                    </a:lnTo>
                    <a:lnTo>
                      <a:pt x="19" y="48"/>
                    </a:lnTo>
                    <a:lnTo>
                      <a:pt x="16" y="73"/>
                    </a:lnTo>
                    <a:lnTo>
                      <a:pt x="16" y="72"/>
                    </a:lnTo>
                    <a:lnTo>
                      <a:pt x="19" y="97"/>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7" name="Rectangle 187"/>
              <p:cNvSpPr>
                <a:spLocks noChangeArrowheads="1"/>
              </p:cNvSpPr>
              <p:nvPr/>
            </p:nvSpPr>
            <p:spPr bwMode="auto">
              <a:xfrm>
                <a:off x="25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88" name="Freeform 188"/>
              <p:cNvSpPr>
                <a:spLocks noEditPoints="1"/>
              </p:cNvSpPr>
              <p:nvPr/>
            </p:nvSpPr>
            <p:spPr bwMode="auto">
              <a:xfrm>
                <a:off x="247"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89" name="Rectangle 189"/>
              <p:cNvSpPr>
                <a:spLocks noChangeArrowheads="1"/>
              </p:cNvSpPr>
              <p:nvPr/>
            </p:nvSpPr>
            <p:spPr bwMode="auto">
              <a:xfrm>
                <a:off x="28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0" name="Freeform 190"/>
              <p:cNvSpPr>
                <a:spLocks noEditPoints="1"/>
              </p:cNvSpPr>
              <p:nvPr/>
            </p:nvSpPr>
            <p:spPr bwMode="auto">
              <a:xfrm>
                <a:off x="27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1" name="Rectangle 191"/>
              <p:cNvSpPr>
                <a:spLocks noChangeArrowheads="1"/>
              </p:cNvSpPr>
              <p:nvPr/>
            </p:nvSpPr>
            <p:spPr bwMode="auto">
              <a:xfrm>
                <a:off x="311"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2" name="Freeform 192"/>
              <p:cNvSpPr>
                <a:spLocks noEditPoints="1"/>
              </p:cNvSpPr>
              <p:nvPr/>
            </p:nvSpPr>
            <p:spPr bwMode="auto">
              <a:xfrm>
                <a:off x="308"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3" name="Rectangle 193"/>
              <p:cNvSpPr>
                <a:spLocks noChangeArrowheads="1"/>
              </p:cNvSpPr>
              <p:nvPr/>
            </p:nvSpPr>
            <p:spPr bwMode="auto">
              <a:xfrm>
                <a:off x="341" y="2866"/>
                <a:ext cx="19"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4" name="Freeform 194"/>
              <p:cNvSpPr>
                <a:spLocks noEditPoints="1"/>
              </p:cNvSpPr>
              <p:nvPr/>
            </p:nvSpPr>
            <p:spPr bwMode="auto">
              <a:xfrm>
                <a:off x="338" y="2863"/>
                <a:ext cx="25"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5" name="Rectangle 195"/>
              <p:cNvSpPr>
                <a:spLocks noChangeArrowheads="1"/>
              </p:cNvSpPr>
              <p:nvPr/>
            </p:nvSpPr>
            <p:spPr bwMode="auto">
              <a:xfrm>
                <a:off x="372" y="2866"/>
                <a:ext cx="18" cy="14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96" name="Freeform 196"/>
              <p:cNvSpPr>
                <a:spLocks noEditPoints="1"/>
              </p:cNvSpPr>
              <p:nvPr/>
            </p:nvSpPr>
            <p:spPr bwMode="auto">
              <a:xfrm>
                <a:off x="369" y="2863"/>
                <a:ext cx="24" cy="151"/>
              </a:xfrm>
              <a:custGeom>
                <a:avLst/>
                <a:gdLst/>
                <a:ahLst/>
                <a:cxnLst>
                  <a:cxn ang="0">
                    <a:pos x="0" y="8"/>
                  </a:cxn>
                  <a:cxn ang="0">
                    <a:pos x="8" y="0"/>
                  </a:cxn>
                  <a:cxn ang="0">
                    <a:pos x="56" y="0"/>
                  </a:cxn>
                  <a:cxn ang="0">
                    <a:pos x="64" y="8"/>
                  </a:cxn>
                  <a:cxn ang="0">
                    <a:pos x="64" y="392"/>
                  </a:cxn>
                  <a:cxn ang="0">
                    <a:pos x="56" y="400"/>
                  </a:cxn>
                  <a:cxn ang="0">
                    <a:pos x="8" y="400"/>
                  </a:cxn>
                  <a:cxn ang="0">
                    <a:pos x="0" y="392"/>
                  </a:cxn>
                  <a:cxn ang="0">
                    <a:pos x="0" y="8"/>
                  </a:cxn>
                  <a:cxn ang="0">
                    <a:pos x="16" y="392"/>
                  </a:cxn>
                  <a:cxn ang="0">
                    <a:pos x="8" y="384"/>
                  </a:cxn>
                  <a:cxn ang="0">
                    <a:pos x="56" y="384"/>
                  </a:cxn>
                  <a:cxn ang="0">
                    <a:pos x="48" y="392"/>
                  </a:cxn>
                  <a:cxn ang="0">
                    <a:pos x="48" y="8"/>
                  </a:cxn>
                  <a:cxn ang="0">
                    <a:pos x="56" y="16"/>
                  </a:cxn>
                  <a:cxn ang="0">
                    <a:pos x="8" y="16"/>
                  </a:cxn>
                  <a:cxn ang="0">
                    <a:pos x="16" y="8"/>
                  </a:cxn>
                  <a:cxn ang="0">
                    <a:pos x="16" y="392"/>
                  </a:cxn>
                </a:cxnLst>
                <a:rect l="0" t="0" r="r" b="b"/>
                <a:pathLst>
                  <a:path w="64" h="400">
                    <a:moveTo>
                      <a:pt x="0" y="8"/>
                    </a:moveTo>
                    <a:cubicBezTo>
                      <a:pt x="0" y="4"/>
                      <a:pt x="4" y="0"/>
                      <a:pt x="8" y="0"/>
                    </a:cubicBezTo>
                    <a:lnTo>
                      <a:pt x="56" y="0"/>
                    </a:lnTo>
                    <a:cubicBezTo>
                      <a:pt x="61" y="0"/>
                      <a:pt x="64" y="4"/>
                      <a:pt x="64" y="8"/>
                    </a:cubicBezTo>
                    <a:lnTo>
                      <a:pt x="64" y="392"/>
                    </a:lnTo>
                    <a:cubicBezTo>
                      <a:pt x="64" y="397"/>
                      <a:pt x="61" y="400"/>
                      <a:pt x="56" y="400"/>
                    </a:cubicBezTo>
                    <a:lnTo>
                      <a:pt x="8" y="400"/>
                    </a:lnTo>
                    <a:cubicBezTo>
                      <a:pt x="4" y="400"/>
                      <a:pt x="0" y="397"/>
                      <a:pt x="0" y="392"/>
                    </a:cubicBezTo>
                    <a:lnTo>
                      <a:pt x="0" y="8"/>
                    </a:lnTo>
                    <a:close/>
                    <a:moveTo>
                      <a:pt x="16" y="392"/>
                    </a:moveTo>
                    <a:lnTo>
                      <a:pt x="8" y="384"/>
                    </a:lnTo>
                    <a:lnTo>
                      <a:pt x="56" y="384"/>
                    </a:lnTo>
                    <a:lnTo>
                      <a:pt x="48" y="392"/>
                    </a:lnTo>
                    <a:lnTo>
                      <a:pt x="48" y="8"/>
                    </a:lnTo>
                    <a:lnTo>
                      <a:pt x="56" y="16"/>
                    </a:lnTo>
                    <a:lnTo>
                      <a:pt x="8" y="16"/>
                    </a:lnTo>
                    <a:lnTo>
                      <a:pt x="16" y="8"/>
                    </a:lnTo>
                    <a:lnTo>
                      <a:pt x="16" y="392"/>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7" name="Freeform 197"/>
              <p:cNvSpPr>
                <a:spLocks/>
              </p:cNvSpPr>
              <p:nvPr/>
            </p:nvSpPr>
            <p:spPr bwMode="auto">
              <a:xfrm>
                <a:off x="366" y="2812"/>
                <a:ext cx="60" cy="278"/>
              </a:xfrm>
              <a:custGeom>
                <a:avLst/>
                <a:gdLst/>
                <a:ahLst/>
                <a:cxnLst>
                  <a:cxn ang="0">
                    <a:pos x="37" y="6"/>
                  </a:cxn>
                  <a:cxn ang="0">
                    <a:pos x="79" y="106"/>
                  </a:cxn>
                  <a:cxn ang="0">
                    <a:pos x="79" y="230"/>
                  </a:cxn>
                  <a:cxn ang="0">
                    <a:pos x="79" y="614"/>
                  </a:cxn>
                  <a:cxn ang="0">
                    <a:pos x="11" y="686"/>
                  </a:cxn>
                  <a:cxn ang="0">
                    <a:pos x="15" y="734"/>
                  </a:cxn>
                  <a:cxn ang="0">
                    <a:pos x="92" y="702"/>
                  </a:cxn>
                  <a:cxn ang="0">
                    <a:pos x="143" y="606"/>
                  </a:cxn>
                  <a:cxn ang="0">
                    <a:pos x="148" y="478"/>
                  </a:cxn>
                  <a:cxn ang="0">
                    <a:pos x="126" y="414"/>
                  </a:cxn>
                  <a:cxn ang="0">
                    <a:pos x="152" y="358"/>
                  </a:cxn>
                  <a:cxn ang="0">
                    <a:pos x="122" y="310"/>
                  </a:cxn>
                  <a:cxn ang="0">
                    <a:pos x="160" y="218"/>
                  </a:cxn>
                  <a:cxn ang="0">
                    <a:pos x="122" y="178"/>
                  </a:cxn>
                  <a:cxn ang="0">
                    <a:pos x="148" y="70"/>
                  </a:cxn>
                  <a:cxn ang="0">
                    <a:pos x="37" y="6"/>
                  </a:cxn>
                </a:cxnLst>
                <a:rect l="0" t="0" r="r" b="b"/>
                <a:pathLst>
                  <a:path w="160" h="736">
                    <a:moveTo>
                      <a:pt x="37" y="6"/>
                    </a:moveTo>
                    <a:cubicBezTo>
                      <a:pt x="25" y="12"/>
                      <a:pt x="72" y="69"/>
                      <a:pt x="79" y="106"/>
                    </a:cubicBezTo>
                    <a:cubicBezTo>
                      <a:pt x="87" y="144"/>
                      <a:pt x="79" y="230"/>
                      <a:pt x="79" y="230"/>
                    </a:cubicBezTo>
                    <a:cubicBezTo>
                      <a:pt x="79" y="315"/>
                      <a:pt x="91" y="538"/>
                      <a:pt x="79" y="614"/>
                    </a:cubicBezTo>
                    <a:cubicBezTo>
                      <a:pt x="68" y="690"/>
                      <a:pt x="22" y="666"/>
                      <a:pt x="11" y="686"/>
                    </a:cubicBezTo>
                    <a:cubicBezTo>
                      <a:pt x="0" y="706"/>
                      <a:pt x="2" y="731"/>
                      <a:pt x="15" y="734"/>
                    </a:cubicBezTo>
                    <a:cubicBezTo>
                      <a:pt x="29" y="736"/>
                      <a:pt x="71" y="723"/>
                      <a:pt x="92" y="702"/>
                    </a:cubicBezTo>
                    <a:cubicBezTo>
                      <a:pt x="114" y="681"/>
                      <a:pt x="134" y="643"/>
                      <a:pt x="143" y="606"/>
                    </a:cubicBezTo>
                    <a:cubicBezTo>
                      <a:pt x="153" y="569"/>
                      <a:pt x="151" y="510"/>
                      <a:pt x="148" y="478"/>
                    </a:cubicBezTo>
                    <a:cubicBezTo>
                      <a:pt x="145" y="446"/>
                      <a:pt x="126" y="434"/>
                      <a:pt x="126" y="414"/>
                    </a:cubicBezTo>
                    <a:cubicBezTo>
                      <a:pt x="127" y="394"/>
                      <a:pt x="153" y="375"/>
                      <a:pt x="152" y="358"/>
                    </a:cubicBezTo>
                    <a:cubicBezTo>
                      <a:pt x="151" y="341"/>
                      <a:pt x="121" y="333"/>
                      <a:pt x="122" y="310"/>
                    </a:cubicBezTo>
                    <a:cubicBezTo>
                      <a:pt x="123" y="287"/>
                      <a:pt x="160" y="240"/>
                      <a:pt x="160" y="218"/>
                    </a:cubicBezTo>
                    <a:cubicBezTo>
                      <a:pt x="160" y="196"/>
                      <a:pt x="124" y="203"/>
                      <a:pt x="122" y="178"/>
                    </a:cubicBezTo>
                    <a:cubicBezTo>
                      <a:pt x="120" y="154"/>
                      <a:pt x="152" y="103"/>
                      <a:pt x="148" y="70"/>
                    </a:cubicBezTo>
                    <a:cubicBezTo>
                      <a:pt x="143" y="38"/>
                      <a:pt x="48" y="0"/>
                      <a:pt x="37" y="6"/>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8" name="Freeform 198"/>
              <p:cNvSpPr>
                <a:spLocks noEditPoints="1"/>
              </p:cNvSpPr>
              <p:nvPr/>
            </p:nvSpPr>
            <p:spPr bwMode="auto">
              <a:xfrm>
                <a:off x="358" y="2805"/>
                <a:ext cx="78" cy="293"/>
              </a:xfrm>
              <a:custGeom>
                <a:avLst/>
                <a:gdLst/>
                <a:ahLst/>
                <a:cxnLst>
                  <a:cxn ang="0">
                    <a:pos x="80" y="26"/>
                  </a:cxn>
                  <a:cxn ang="0">
                    <a:pos x="123" y="122"/>
                  </a:cxn>
                  <a:cxn ang="0">
                    <a:pos x="123" y="247"/>
                  </a:cxn>
                  <a:cxn ang="0">
                    <a:pos x="126" y="387"/>
                  </a:cxn>
                  <a:cxn ang="0">
                    <a:pos x="126" y="599"/>
                  </a:cxn>
                  <a:cxn ang="0">
                    <a:pos x="115" y="667"/>
                  </a:cxn>
                  <a:cxn ang="0">
                    <a:pos x="72" y="712"/>
                  </a:cxn>
                  <a:cxn ang="0">
                    <a:pos x="55" y="710"/>
                  </a:cxn>
                  <a:cxn ang="0">
                    <a:pos x="42" y="727"/>
                  </a:cxn>
                  <a:cxn ang="0">
                    <a:pos x="44" y="728"/>
                  </a:cxn>
                  <a:cxn ang="0">
                    <a:pos x="79" y="715"/>
                  </a:cxn>
                  <a:cxn ang="0">
                    <a:pos x="108" y="689"/>
                  </a:cxn>
                  <a:cxn ang="0">
                    <a:pos x="140" y="621"/>
                  </a:cxn>
                  <a:cxn ang="0">
                    <a:pos x="145" y="498"/>
                  </a:cxn>
                  <a:cxn ang="0">
                    <a:pos x="135" y="471"/>
                  </a:cxn>
                  <a:cxn ang="0">
                    <a:pos x="124" y="425"/>
                  </a:cxn>
                  <a:cxn ang="0">
                    <a:pos x="149" y="376"/>
                  </a:cxn>
                  <a:cxn ang="0">
                    <a:pos x="146" y="375"/>
                  </a:cxn>
                  <a:cxn ang="0">
                    <a:pos x="123" y="350"/>
                  </a:cxn>
                  <a:cxn ang="0">
                    <a:pos x="127" y="296"/>
                  </a:cxn>
                  <a:cxn ang="0">
                    <a:pos x="157" y="230"/>
                  </a:cxn>
                  <a:cxn ang="0">
                    <a:pos x="150" y="238"/>
                  </a:cxn>
                  <a:cxn ang="0">
                    <a:pos x="119" y="192"/>
                  </a:cxn>
                  <a:cxn ang="0">
                    <a:pos x="142" y="109"/>
                  </a:cxn>
                  <a:cxn ang="0">
                    <a:pos x="141" y="87"/>
                  </a:cxn>
                  <a:cxn ang="0">
                    <a:pos x="103" y="63"/>
                  </a:cxn>
                  <a:cxn ang="0">
                    <a:pos x="60" y="48"/>
                  </a:cxn>
                  <a:cxn ang="0">
                    <a:pos x="71" y="1"/>
                  </a:cxn>
                  <a:cxn ang="0">
                    <a:pos x="128" y="22"/>
                  </a:cxn>
                  <a:cxn ang="0">
                    <a:pos x="184" y="66"/>
                  </a:cxn>
                  <a:cxn ang="0">
                    <a:pos x="188" y="122"/>
                  </a:cxn>
                  <a:cxn ang="0">
                    <a:pos x="166" y="201"/>
                  </a:cxn>
                  <a:cxn ang="0">
                    <a:pos x="175" y="197"/>
                  </a:cxn>
                  <a:cxn ang="0">
                    <a:pos x="203" y="243"/>
                  </a:cxn>
                  <a:cxn ang="0">
                    <a:pos x="170" y="319"/>
                  </a:cxn>
                  <a:cxn ang="0">
                    <a:pos x="170" y="337"/>
                  </a:cxn>
                  <a:cxn ang="0">
                    <a:pos x="189" y="356"/>
                  </a:cxn>
                  <a:cxn ang="0">
                    <a:pos x="190" y="402"/>
                  </a:cxn>
                  <a:cxn ang="0">
                    <a:pos x="169" y="440"/>
                  </a:cxn>
                  <a:cxn ang="0">
                    <a:pos x="178" y="450"/>
                  </a:cxn>
                  <a:cxn ang="0">
                    <a:pos x="192" y="495"/>
                  </a:cxn>
                  <a:cxn ang="0">
                    <a:pos x="187" y="628"/>
                  </a:cxn>
                  <a:cxn ang="0">
                    <a:pos x="149" y="714"/>
                  </a:cxn>
                  <a:cxn ang="0">
                    <a:pos x="108" y="754"/>
                  </a:cxn>
                  <a:cxn ang="0">
                    <a:pos x="57" y="775"/>
                  </a:cxn>
                  <a:cxn ang="0">
                    <a:pos x="13" y="766"/>
                  </a:cxn>
                  <a:cxn ang="0">
                    <a:pos x="8" y="699"/>
                  </a:cxn>
                  <a:cxn ang="0">
                    <a:pos x="59" y="666"/>
                  </a:cxn>
                  <a:cxn ang="0">
                    <a:pos x="72" y="646"/>
                  </a:cxn>
                  <a:cxn ang="0">
                    <a:pos x="78" y="596"/>
                  </a:cxn>
                  <a:cxn ang="0">
                    <a:pos x="78" y="388"/>
                  </a:cxn>
                  <a:cxn ang="0">
                    <a:pos x="76" y="242"/>
                  </a:cxn>
                  <a:cxn ang="0">
                    <a:pos x="76" y="127"/>
                  </a:cxn>
                  <a:cxn ang="0">
                    <a:pos x="37" y="49"/>
                  </a:cxn>
                  <a:cxn ang="0">
                    <a:pos x="57" y="0"/>
                  </a:cxn>
                </a:cxnLst>
                <a:rect l="0" t="0" r="r" b="b"/>
                <a:pathLst>
                  <a:path w="205" h="777">
                    <a:moveTo>
                      <a:pt x="57" y="48"/>
                    </a:moveTo>
                    <a:lnTo>
                      <a:pt x="81" y="23"/>
                    </a:lnTo>
                    <a:lnTo>
                      <a:pt x="82" y="36"/>
                    </a:lnTo>
                    <a:lnTo>
                      <a:pt x="80" y="26"/>
                    </a:lnTo>
                    <a:lnTo>
                      <a:pt x="93" y="51"/>
                    </a:lnTo>
                    <a:lnTo>
                      <a:pt x="110" y="83"/>
                    </a:lnTo>
                    <a:lnTo>
                      <a:pt x="122" y="116"/>
                    </a:lnTo>
                    <a:cubicBezTo>
                      <a:pt x="123" y="118"/>
                      <a:pt x="123" y="120"/>
                      <a:pt x="123" y="122"/>
                    </a:cubicBezTo>
                    <a:lnTo>
                      <a:pt x="126" y="157"/>
                    </a:lnTo>
                    <a:lnTo>
                      <a:pt x="126" y="200"/>
                    </a:lnTo>
                    <a:lnTo>
                      <a:pt x="124" y="236"/>
                    </a:lnTo>
                    <a:lnTo>
                      <a:pt x="123" y="247"/>
                    </a:lnTo>
                    <a:lnTo>
                      <a:pt x="123" y="248"/>
                    </a:lnTo>
                    <a:lnTo>
                      <a:pt x="123" y="286"/>
                    </a:lnTo>
                    <a:lnTo>
                      <a:pt x="125" y="332"/>
                    </a:lnTo>
                    <a:lnTo>
                      <a:pt x="126" y="387"/>
                    </a:lnTo>
                    <a:lnTo>
                      <a:pt x="128" y="443"/>
                    </a:lnTo>
                    <a:lnTo>
                      <a:pt x="128" y="500"/>
                    </a:lnTo>
                    <a:lnTo>
                      <a:pt x="128" y="552"/>
                    </a:lnTo>
                    <a:lnTo>
                      <a:pt x="126" y="599"/>
                    </a:lnTo>
                    <a:lnTo>
                      <a:pt x="123" y="635"/>
                    </a:lnTo>
                    <a:cubicBezTo>
                      <a:pt x="123" y="636"/>
                      <a:pt x="123" y="637"/>
                      <a:pt x="123" y="638"/>
                    </a:cubicBezTo>
                    <a:lnTo>
                      <a:pt x="117" y="662"/>
                    </a:lnTo>
                    <a:cubicBezTo>
                      <a:pt x="116" y="664"/>
                      <a:pt x="116" y="665"/>
                      <a:pt x="115" y="667"/>
                    </a:cubicBezTo>
                    <a:lnTo>
                      <a:pt x="107" y="684"/>
                    </a:lnTo>
                    <a:cubicBezTo>
                      <a:pt x="106" y="687"/>
                      <a:pt x="103" y="690"/>
                      <a:pt x="100" y="692"/>
                    </a:cubicBezTo>
                    <a:lnTo>
                      <a:pt x="80" y="708"/>
                    </a:lnTo>
                    <a:cubicBezTo>
                      <a:pt x="78" y="710"/>
                      <a:pt x="75" y="712"/>
                      <a:pt x="72" y="712"/>
                    </a:cubicBezTo>
                    <a:lnTo>
                      <a:pt x="52" y="718"/>
                    </a:lnTo>
                    <a:lnTo>
                      <a:pt x="58" y="716"/>
                    </a:lnTo>
                    <a:lnTo>
                      <a:pt x="44" y="725"/>
                    </a:lnTo>
                    <a:lnTo>
                      <a:pt x="55" y="710"/>
                    </a:lnTo>
                    <a:lnTo>
                      <a:pt x="48" y="740"/>
                    </a:lnTo>
                    <a:lnTo>
                      <a:pt x="48" y="729"/>
                    </a:lnTo>
                    <a:lnTo>
                      <a:pt x="51" y="741"/>
                    </a:lnTo>
                    <a:lnTo>
                      <a:pt x="42" y="727"/>
                    </a:lnTo>
                    <a:lnTo>
                      <a:pt x="50" y="733"/>
                    </a:lnTo>
                    <a:lnTo>
                      <a:pt x="34" y="729"/>
                    </a:lnTo>
                    <a:lnTo>
                      <a:pt x="49" y="728"/>
                    </a:lnTo>
                    <a:lnTo>
                      <a:pt x="44" y="728"/>
                    </a:lnTo>
                    <a:lnTo>
                      <a:pt x="65" y="722"/>
                    </a:lnTo>
                    <a:lnTo>
                      <a:pt x="61" y="724"/>
                    </a:lnTo>
                    <a:lnTo>
                      <a:pt x="83" y="713"/>
                    </a:lnTo>
                    <a:lnTo>
                      <a:pt x="79" y="715"/>
                    </a:lnTo>
                    <a:lnTo>
                      <a:pt x="98" y="701"/>
                    </a:lnTo>
                    <a:lnTo>
                      <a:pt x="94" y="705"/>
                    </a:lnTo>
                    <a:lnTo>
                      <a:pt x="110" y="686"/>
                    </a:lnTo>
                    <a:lnTo>
                      <a:pt x="108" y="689"/>
                    </a:lnTo>
                    <a:lnTo>
                      <a:pt x="122" y="666"/>
                    </a:lnTo>
                    <a:lnTo>
                      <a:pt x="120" y="670"/>
                    </a:lnTo>
                    <a:lnTo>
                      <a:pt x="141" y="616"/>
                    </a:lnTo>
                    <a:lnTo>
                      <a:pt x="140" y="621"/>
                    </a:lnTo>
                    <a:lnTo>
                      <a:pt x="145" y="590"/>
                    </a:lnTo>
                    <a:lnTo>
                      <a:pt x="147" y="557"/>
                    </a:lnTo>
                    <a:lnTo>
                      <a:pt x="146" y="524"/>
                    </a:lnTo>
                    <a:lnTo>
                      <a:pt x="145" y="498"/>
                    </a:lnTo>
                    <a:lnTo>
                      <a:pt x="145" y="502"/>
                    </a:lnTo>
                    <a:lnTo>
                      <a:pt x="140" y="481"/>
                    </a:lnTo>
                    <a:lnTo>
                      <a:pt x="142" y="486"/>
                    </a:lnTo>
                    <a:lnTo>
                      <a:pt x="135" y="471"/>
                    </a:lnTo>
                    <a:lnTo>
                      <a:pt x="128" y="457"/>
                    </a:lnTo>
                    <a:cubicBezTo>
                      <a:pt x="127" y="455"/>
                      <a:pt x="126" y="453"/>
                      <a:pt x="126" y="451"/>
                    </a:cubicBezTo>
                    <a:lnTo>
                      <a:pt x="123" y="437"/>
                    </a:lnTo>
                    <a:cubicBezTo>
                      <a:pt x="122" y="433"/>
                      <a:pt x="122" y="429"/>
                      <a:pt x="124" y="425"/>
                    </a:cubicBezTo>
                    <a:lnTo>
                      <a:pt x="129" y="410"/>
                    </a:lnTo>
                    <a:cubicBezTo>
                      <a:pt x="129" y="408"/>
                      <a:pt x="130" y="406"/>
                      <a:pt x="131" y="404"/>
                    </a:cubicBezTo>
                    <a:lnTo>
                      <a:pt x="140" y="390"/>
                    </a:lnTo>
                    <a:lnTo>
                      <a:pt x="149" y="376"/>
                    </a:lnTo>
                    <a:lnTo>
                      <a:pt x="146" y="384"/>
                    </a:lnTo>
                    <a:lnTo>
                      <a:pt x="149" y="371"/>
                    </a:lnTo>
                    <a:lnTo>
                      <a:pt x="151" y="386"/>
                    </a:lnTo>
                    <a:lnTo>
                      <a:pt x="146" y="375"/>
                    </a:lnTo>
                    <a:lnTo>
                      <a:pt x="150" y="382"/>
                    </a:lnTo>
                    <a:lnTo>
                      <a:pt x="139" y="371"/>
                    </a:lnTo>
                    <a:lnTo>
                      <a:pt x="129" y="360"/>
                    </a:lnTo>
                    <a:cubicBezTo>
                      <a:pt x="126" y="357"/>
                      <a:pt x="124" y="353"/>
                      <a:pt x="123" y="350"/>
                    </a:cubicBezTo>
                    <a:lnTo>
                      <a:pt x="119" y="335"/>
                    </a:lnTo>
                    <a:cubicBezTo>
                      <a:pt x="118" y="330"/>
                      <a:pt x="118" y="326"/>
                      <a:pt x="119" y="322"/>
                    </a:cubicBezTo>
                    <a:lnTo>
                      <a:pt x="125" y="301"/>
                    </a:lnTo>
                    <a:cubicBezTo>
                      <a:pt x="126" y="299"/>
                      <a:pt x="126" y="298"/>
                      <a:pt x="127" y="296"/>
                    </a:cubicBezTo>
                    <a:lnTo>
                      <a:pt x="140" y="271"/>
                    </a:lnTo>
                    <a:lnTo>
                      <a:pt x="153" y="246"/>
                    </a:lnTo>
                    <a:lnTo>
                      <a:pt x="151" y="250"/>
                    </a:lnTo>
                    <a:lnTo>
                      <a:pt x="157" y="230"/>
                    </a:lnTo>
                    <a:lnTo>
                      <a:pt x="159" y="247"/>
                    </a:lnTo>
                    <a:lnTo>
                      <a:pt x="153" y="235"/>
                    </a:lnTo>
                    <a:lnTo>
                      <a:pt x="162" y="245"/>
                    </a:lnTo>
                    <a:lnTo>
                      <a:pt x="150" y="238"/>
                    </a:lnTo>
                    <a:lnTo>
                      <a:pt x="138" y="232"/>
                    </a:lnTo>
                    <a:cubicBezTo>
                      <a:pt x="134" y="229"/>
                      <a:pt x="130" y="226"/>
                      <a:pt x="128" y="221"/>
                    </a:cubicBezTo>
                    <a:lnTo>
                      <a:pt x="121" y="207"/>
                    </a:lnTo>
                    <a:cubicBezTo>
                      <a:pt x="119" y="203"/>
                      <a:pt x="118" y="197"/>
                      <a:pt x="119" y="192"/>
                    </a:cubicBezTo>
                    <a:lnTo>
                      <a:pt x="123" y="170"/>
                    </a:lnTo>
                    <a:cubicBezTo>
                      <a:pt x="123" y="169"/>
                      <a:pt x="123" y="168"/>
                      <a:pt x="124" y="167"/>
                    </a:cubicBezTo>
                    <a:lnTo>
                      <a:pt x="134" y="138"/>
                    </a:lnTo>
                    <a:lnTo>
                      <a:pt x="142" y="109"/>
                    </a:lnTo>
                    <a:lnTo>
                      <a:pt x="142" y="113"/>
                    </a:lnTo>
                    <a:lnTo>
                      <a:pt x="145" y="86"/>
                    </a:lnTo>
                    <a:lnTo>
                      <a:pt x="147" y="99"/>
                    </a:lnTo>
                    <a:lnTo>
                      <a:pt x="141" y="87"/>
                    </a:lnTo>
                    <a:lnTo>
                      <a:pt x="145" y="93"/>
                    </a:lnTo>
                    <a:lnTo>
                      <a:pt x="133" y="81"/>
                    </a:lnTo>
                    <a:lnTo>
                      <a:pt x="138" y="85"/>
                    </a:lnTo>
                    <a:lnTo>
                      <a:pt x="103" y="63"/>
                    </a:lnTo>
                    <a:lnTo>
                      <a:pt x="106" y="65"/>
                    </a:lnTo>
                    <a:lnTo>
                      <a:pt x="69" y="50"/>
                    </a:lnTo>
                    <a:lnTo>
                      <a:pt x="73" y="51"/>
                    </a:lnTo>
                    <a:lnTo>
                      <a:pt x="60" y="48"/>
                    </a:lnTo>
                    <a:lnTo>
                      <a:pt x="65" y="48"/>
                    </a:lnTo>
                    <a:lnTo>
                      <a:pt x="57" y="48"/>
                    </a:lnTo>
                    <a:close/>
                    <a:moveTo>
                      <a:pt x="65" y="0"/>
                    </a:moveTo>
                    <a:cubicBezTo>
                      <a:pt x="67" y="0"/>
                      <a:pt x="69" y="1"/>
                      <a:pt x="71" y="1"/>
                    </a:cubicBezTo>
                    <a:lnTo>
                      <a:pt x="84" y="4"/>
                    </a:lnTo>
                    <a:cubicBezTo>
                      <a:pt x="85" y="4"/>
                      <a:pt x="86" y="5"/>
                      <a:pt x="87" y="5"/>
                    </a:cubicBezTo>
                    <a:lnTo>
                      <a:pt x="124" y="20"/>
                    </a:lnTo>
                    <a:cubicBezTo>
                      <a:pt x="126" y="21"/>
                      <a:pt x="127" y="21"/>
                      <a:pt x="128" y="22"/>
                    </a:cubicBezTo>
                    <a:lnTo>
                      <a:pt x="163" y="44"/>
                    </a:lnTo>
                    <a:cubicBezTo>
                      <a:pt x="165" y="45"/>
                      <a:pt x="166" y="46"/>
                      <a:pt x="167" y="47"/>
                    </a:cubicBezTo>
                    <a:lnTo>
                      <a:pt x="179" y="59"/>
                    </a:lnTo>
                    <a:cubicBezTo>
                      <a:pt x="181" y="61"/>
                      <a:pt x="183" y="63"/>
                      <a:pt x="184" y="66"/>
                    </a:cubicBezTo>
                    <a:lnTo>
                      <a:pt x="190" y="78"/>
                    </a:lnTo>
                    <a:cubicBezTo>
                      <a:pt x="192" y="82"/>
                      <a:pt x="193" y="87"/>
                      <a:pt x="192" y="91"/>
                    </a:cubicBezTo>
                    <a:lnTo>
                      <a:pt x="189" y="118"/>
                    </a:lnTo>
                    <a:cubicBezTo>
                      <a:pt x="189" y="120"/>
                      <a:pt x="189" y="121"/>
                      <a:pt x="188" y="122"/>
                    </a:cubicBezTo>
                    <a:lnTo>
                      <a:pt x="179" y="153"/>
                    </a:lnTo>
                    <a:lnTo>
                      <a:pt x="169" y="182"/>
                    </a:lnTo>
                    <a:lnTo>
                      <a:pt x="170" y="179"/>
                    </a:lnTo>
                    <a:lnTo>
                      <a:pt x="166" y="201"/>
                    </a:lnTo>
                    <a:lnTo>
                      <a:pt x="164" y="186"/>
                    </a:lnTo>
                    <a:lnTo>
                      <a:pt x="171" y="200"/>
                    </a:lnTo>
                    <a:lnTo>
                      <a:pt x="161" y="189"/>
                    </a:lnTo>
                    <a:lnTo>
                      <a:pt x="175" y="197"/>
                    </a:lnTo>
                    <a:lnTo>
                      <a:pt x="187" y="204"/>
                    </a:lnTo>
                    <a:cubicBezTo>
                      <a:pt x="191" y="206"/>
                      <a:pt x="194" y="210"/>
                      <a:pt x="196" y="214"/>
                    </a:cubicBezTo>
                    <a:lnTo>
                      <a:pt x="202" y="226"/>
                    </a:lnTo>
                    <a:cubicBezTo>
                      <a:pt x="205" y="231"/>
                      <a:pt x="205" y="238"/>
                      <a:pt x="203" y="243"/>
                    </a:cubicBezTo>
                    <a:lnTo>
                      <a:pt x="197" y="263"/>
                    </a:lnTo>
                    <a:cubicBezTo>
                      <a:pt x="197" y="265"/>
                      <a:pt x="197" y="266"/>
                      <a:pt x="196" y="267"/>
                    </a:cubicBezTo>
                    <a:lnTo>
                      <a:pt x="183" y="294"/>
                    </a:lnTo>
                    <a:lnTo>
                      <a:pt x="170" y="319"/>
                    </a:lnTo>
                    <a:lnTo>
                      <a:pt x="172" y="314"/>
                    </a:lnTo>
                    <a:lnTo>
                      <a:pt x="166" y="335"/>
                    </a:lnTo>
                    <a:lnTo>
                      <a:pt x="166" y="322"/>
                    </a:lnTo>
                    <a:lnTo>
                      <a:pt x="170" y="337"/>
                    </a:lnTo>
                    <a:lnTo>
                      <a:pt x="164" y="327"/>
                    </a:lnTo>
                    <a:lnTo>
                      <a:pt x="173" y="337"/>
                    </a:lnTo>
                    <a:lnTo>
                      <a:pt x="184" y="348"/>
                    </a:lnTo>
                    <a:cubicBezTo>
                      <a:pt x="186" y="351"/>
                      <a:pt x="188" y="353"/>
                      <a:pt x="189" y="356"/>
                    </a:cubicBezTo>
                    <a:lnTo>
                      <a:pt x="194" y="367"/>
                    </a:lnTo>
                    <a:cubicBezTo>
                      <a:pt x="196" y="371"/>
                      <a:pt x="197" y="377"/>
                      <a:pt x="196" y="382"/>
                    </a:cubicBezTo>
                    <a:lnTo>
                      <a:pt x="193" y="395"/>
                    </a:lnTo>
                    <a:cubicBezTo>
                      <a:pt x="192" y="398"/>
                      <a:pt x="191" y="400"/>
                      <a:pt x="190" y="402"/>
                    </a:cubicBezTo>
                    <a:lnTo>
                      <a:pt x="181" y="416"/>
                    </a:lnTo>
                    <a:lnTo>
                      <a:pt x="172" y="430"/>
                    </a:lnTo>
                    <a:lnTo>
                      <a:pt x="174" y="425"/>
                    </a:lnTo>
                    <a:lnTo>
                      <a:pt x="169" y="440"/>
                    </a:lnTo>
                    <a:lnTo>
                      <a:pt x="170" y="427"/>
                    </a:lnTo>
                    <a:lnTo>
                      <a:pt x="173" y="441"/>
                    </a:lnTo>
                    <a:lnTo>
                      <a:pt x="171" y="436"/>
                    </a:lnTo>
                    <a:lnTo>
                      <a:pt x="178" y="450"/>
                    </a:lnTo>
                    <a:lnTo>
                      <a:pt x="185" y="465"/>
                    </a:lnTo>
                    <a:cubicBezTo>
                      <a:pt x="186" y="467"/>
                      <a:pt x="186" y="468"/>
                      <a:pt x="187" y="470"/>
                    </a:cubicBezTo>
                    <a:lnTo>
                      <a:pt x="192" y="491"/>
                    </a:lnTo>
                    <a:cubicBezTo>
                      <a:pt x="192" y="492"/>
                      <a:pt x="192" y="493"/>
                      <a:pt x="192" y="495"/>
                    </a:cubicBezTo>
                    <a:lnTo>
                      <a:pt x="194" y="524"/>
                    </a:lnTo>
                    <a:lnTo>
                      <a:pt x="194" y="560"/>
                    </a:lnTo>
                    <a:lnTo>
                      <a:pt x="192" y="597"/>
                    </a:lnTo>
                    <a:lnTo>
                      <a:pt x="187" y="628"/>
                    </a:lnTo>
                    <a:cubicBezTo>
                      <a:pt x="187" y="630"/>
                      <a:pt x="186" y="632"/>
                      <a:pt x="186" y="633"/>
                    </a:cubicBezTo>
                    <a:lnTo>
                      <a:pt x="165" y="687"/>
                    </a:lnTo>
                    <a:cubicBezTo>
                      <a:pt x="164" y="688"/>
                      <a:pt x="164" y="690"/>
                      <a:pt x="163" y="691"/>
                    </a:cubicBezTo>
                    <a:lnTo>
                      <a:pt x="149" y="714"/>
                    </a:lnTo>
                    <a:cubicBezTo>
                      <a:pt x="148" y="715"/>
                      <a:pt x="148" y="716"/>
                      <a:pt x="147" y="717"/>
                    </a:cubicBezTo>
                    <a:lnTo>
                      <a:pt x="131" y="736"/>
                    </a:lnTo>
                    <a:cubicBezTo>
                      <a:pt x="130" y="737"/>
                      <a:pt x="128" y="739"/>
                      <a:pt x="127" y="740"/>
                    </a:cubicBezTo>
                    <a:lnTo>
                      <a:pt x="108" y="754"/>
                    </a:lnTo>
                    <a:cubicBezTo>
                      <a:pt x="107" y="755"/>
                      <a:pt x="105" y="755"/>
                      <a:pt x="104" y="756"/>
                    </a:cubicBezTo>
                    <a:lnTo>
                      <a:pt x="82" y="767"/>
                    </a:lnTo>
                    <a:cubicBezTo>
                      <a:pt x="81" y="768"/>
                      <a:pt x="79" y="768"/>
                      <a:pt x="78" y="769"/>
                    </a:cubicBezTo>
                    <a:lnTo>
                      <a:pt x="57" y="775"/>
                    </a:lnTo>
                    <a:cubicBezTo>
                      <a:pt x="55" y="775"/>
                      <a:pt x="54" y="775"/>
                      <a:pt x="52" y="775"/>
                    </a:cubicBezTo>
                    <a:lnTo>
                      <a:pt x="37" y="776"/>
                    </a:lnTo>
                    <a:cubicBezTo>
                      <a:pt x="31" y="777"/>
                      <a:pt x="26" y="775"/>
                      <a:pt x="21" y="772"/>
                    </a:cubicBezTo>
                    <a:lnTo>
                      <a:pt x="13" y="766"/>
                    </a:lnTo>
                    <a:cubicBezTo>
                      <a:pt x="9" y="762"/>
                      <a:pt x="6" y="758"/>
                      <a:pt x="4" y="752"/>
                    </a:cubicBezTo>
                    <a:lnTo>
                      <a:pt x="1" y="740"/>
                    </a:lnTo>
                    <a:cubicBezTo>
                      <a:pt x="0" y="737"/>
                      <a:pt x="0" y="733"/>
                      <a:pt x="1" y="729"/>
                    </a:cubicBezTo>
                    <a:lnTo>
                      <a:pt x="8" y="699"/>
                    </a:lnTo>
                    <a:cubicBezTo>
                      <a:pt x="10" y="693"/>
                      <a:pt x="13" y="688"/>
                      <a:pt x="18" y="684"/>
                    </a:cubicBezTo>
                    <a:lnTo>
                      <a:pt x="32" y="675"/>
                    </a:lnTo>
                    <a:cubicBezTo>
                      <a:pt x="34" y="674"/>
                      <a:pt x="36" y="673"/>
                      <a:pt x="39" y="672"/>
                    </a:cubicBezTo>
                    <a:lnTo>
                      <a:pt x="59" y="666"/>
                    </a:lnTo>
                    <a:lnTo>
                      <a:pt x="50" y="671"/>
                    </a:lnTo>
                    <a:lnTo>
                      <a:pt x="70" y="655"/>
                    </a:lnTo>
                    <a:lnTo>
                      <a:pt x="64" y="663"/>
                    </a:lnTo>
                    <a:lnTo>
                      <a:pt x="72" y="646"/>
                    </a:lnTo>
                    <a:lnTo>
                      <a:pt x="70" y="651"/>
                    </a:lnTo>
                    <a:lnTo>
                      <a:pt x="76" y="627"/>
                    </a:lnTo>
                    <a:lnTo>
                      <a:pt x="76" y="630"/>
                    </a:lnTo>
                    <a:lnTo>
                      <a:pt x="78" y="596"/>
                    </a:lnTo>
                    <a:lnTo>
                      <a:pt x="80" y="552"/>
                    </a:lnTo>
                    <a:lnTo>
                      <a:pt x="80" y="500"/>
                    </a:lnTo>
                    <a:lnTo>
                      <a:pt x="80" y="444"/>
                    </a:lnTo>
                    <a:lnTo>
                      <a:pt x="78" y="388"/>
                    </a:lnTo>
                    <a:lnTo>
                      <a:pt x="77" y="334"/>
                    </a:lnTo>
                    <a:lnTo>
                      <a:pt x="75" y="286"/>
                    </a:lnTo>
                    <a:lnTo>
                      <a:pt x="75" y="248"/>
                    </a:lnTo>
                    <a:lnTo>
                      <a:pt x="76" y="242"/>
                    </a:lnTo>
                    <a:lnTo>
                      <a:pt x="77" y="233"/>
                    </a:lnTo>
                    <a:lnTo>
                      <a:pt x="78" y="200"/>
                    </a:lnTo>
                    <a:lnTo>
                      <a:pt x="79" y="162"/>
                    </a:lnTo>
                    <a:lnTo>
                      <a:pt x="76" y="127"/>
                    </a:lnTo>
                    <a:lnTo>
                      <a:pt x="77" y="133"/>
                    </a:lnTo>
                    <a:lnTo>
                      <a:pt x="67" y="106"/>
                    </a:lnTo>
                    <a:lnTo>
                      <a:pt x="50" y="74"/>
                    </a:lnTo>
                    <a:lnTo>
                      <a:pt x="37" y="49"/>
                    </a:lnTo>
                    <a:cubicBezTo>
                      <a:pt x="36" y="46"/>
                      <a:pt x="35" y="43"/>
                      <a:pt x="35" y="39"/>
                    </a:cubicBezTo>
                    <a:lnTo>
                      <a:pt x="34" y="26"/>
                    </a:lnTo>
                    <a:cubicBezTo>
                      <a:pt x="33" y="20"/>
                      <a:pt x="35" y="13"/>
                      <a:pt x="40" y="8"/>
                    </a:cubicBezTo>
                    <a:cubicBezTo>
                      <a:pt x="44" y="3"/>
                      <a:pt x="51" y="0"/>
                      <a:pt x="57" y="0"/>
                    </a:cubicBezTo>
                    <a:lnTo>
                      <a:pt x="65" y="0"/>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799" name="Freeform 199"/>
              <p:cNvSpPr>
                <a:spLocks/>
              </p:cNvSpPr>
              <p:nvPr/>
            </p:nvSpPr>
            <p:spPr bwMode="auto">
              <a:xfrm>
                <a:off x="450" y="2800"/>
                <a:ext cx="55" cy="278"/>
              </a:xfrm>
              <a:custGeom>
                <a:avLst/>
                <a:gdLst/>
                <a:ahLst/>
                <a:cxnLst>
                  <a:cxn ang="0">
                    <a:pos x="112" y="730"/>
                  </a:cxn>
                  <a:cxn ang="0">
                    <a:pos x="73" y="631"/>
                  </a:cxn>
                  <a:cxn ang="0">
                    <a:pos x="73" y="507"/>
                  </a:cxn>
                  <a:cxn ang="0">
                    <a:pos x="73" y="123"/>
                  </a:cxn>
                  <a:cxn ang="0">
                    <a:pos x="135" y="51"/>
                  </a:cxn>
                  <a:cxn ang="0">
                    <a:pos x="131" y="3"/>
                  </a:cxn>
                  <a:cxn ang="0">
                    <a:pos x="62" y="35"/>
                  </a:cxn>
                  <a:cxn ang="0">
                    <a:pos x="16" y="131"/>
                  </a:cxn>
                  <a:cxn ang="0">
                    <a:pos x="12" y="259"/>
                  </a:cxn>
                  <a:cxn ang="0">
                    <a:pos x="31" y="323"/>
                  </a:cxn>
                  <a:cxn ang="0">
                    <a:pos x="8" y="379"/>
                  </a:cxn>
                  <a:cxn ang="0">
                    <a:pos x="35" y="427"/>
                  </a:cxn>
                  <a:cxn ang="0">
                    <a:pos x="0" y="519"/>
                  </a:cxn>
                  <a:cxn ang="0">
                    <a:pos x="35" y="559"/>
                  </a:cxn>
                  <a:cxn ang="0">
                    <a:pos x="12" y="667"/>
                  </a:cxn>
                  <a:cxn ang="0">
                    <a:pos x="112" y="730"/>
                  </a:cxn>
                </a:cxnLst>
                <a:rect l="0" t="0" r="r" b="b"/>
                <a:pathLst>
                  <a:path w="144" h="736">
                    <a:moveTo>
                      <a:pt x="112" y="730"/>
                    </a:moveTo>
                    <a:cubicBezTo>
                      <a:pt x="122" y="724"/>
                      <a:pt x="80" y="668"/>
                      <a:pt x="73" y="631"/>
                    </a:cubicBezTo>
                    <a:cubicBezTo>
                      <a:pt x="67" y="593"/>
                      <a:pt x="73" y="507"/>
                      <a:pt x="73" y="507"/>
                    </a:cubicBezTo>
                    <a:cubicBezTo>
                      <a:pt x="73" y="422"/>
                      <a:pt x="63" y="199"/>
                      <a:pt x="73" y="123"/>
                    </a:cubicBezTo>
                    <a:cubicBezTo>
                      <a:pt x="84" y="47"/>
                      <a:pt x="125" y="71"/>
                      <a:pt x="135" y="51"/>
                    </a:cubicBezTo>
                    <a:cubicBezTo>
                      <a:pt x="144" y="31"/>
                      <a:pt x="143" y="6"/>
                      <a:pt x="131" y="3"/>
                    </a:cubicBezTo>
                    <a:cubicBezTo>
                      <a:pt x="119" y="0"/>
                      <a:pt x="81" y="14"/>
                      <a:pt x="62" y="35"/>
                    </a:cubicBezTo>
                    <a:cubicBezTo>
                      <a:pt x="43" y="56"/>
                      <a:pt x="24" y="94"/>
                      <a:pt x="16" y="131"/>
                    </a:cubicBezTo>
                    <a:cubicBezTo>
                      <a:pt x="8" y="168"/>
                      <a:pt x="9" y="227"/>
                      <a:pt x="12" y="259"/>
                    </a:cubicBezTo>
                    <a:cubicBezTo>
                      <a:pt x="15" y="291"/>
                      <a:pt x="32" y="303"/>
                      <a:pt x="31" y="323"/>
                    </a:cubicBezTo>
                    <a:cubicBezTo>
                      <a:pt x="31" y="343"/>
                      <a:pt x="8" y="361"/>
                      <a:pt x="8" y="379"/>
                    </a:cubicBezTo>
                    <a:cubicBezTo>
                      <a:pt x="9" y="396"/>
                      <a:pt x="36" y="403"/>
                      <a:pt x="35" y="427"/>
                    </a:cubicBezTo>
                    <a:cubicBezTo>
                      <a:pt x="34" y="450"/>
                      <a:pt x="0" y="497"/>
                      <a:pt x="0" y="519"/>
                    </a:cubicBezTo>
                    <a:cubicBezTo>
                      <a:pt x="0" y="541"/>
                      <a:pt x="33" y="534"/>
                      <a:pt x="35" y="559"/>
                    </a:cubicBezTo>
                    <a:cubicBezTo>
                      <a:pt x="37" y="583"/>
                      <a:pt x="8" y="634"/>
                      <a:pt x="12" y="667"/>
                    </a:cubicBezTo>
                    <a:cubicBezTo>
                      <a:pt x="16" y="699"/>
                      <a:pt x="102" y="736"/>
                      <a:pt x="112" y="730"/>
                    </a:cubicBezTo>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0" name="Freeform 200"/>
              <p:cNvSpPr>
                <a:spLocks noEditPoints="1"/>
              </p:cNvSpPr>
              <p:nvPr/>
            </p:nvSpPr>
            <p:spPr bwMode="auto">
              <a:xfrm>
                <a:off x="441" y="2792"/>
                <a:ext cx="72" cy="292"/>
              </a:xfrm>
              <a:custGeom>
                <a:avLst/>
                <a:gdLst/>
                <a:ahLst/>
                <a:cxnLst>
                  <a:cxn ang="0">
                    <a:pos x="114" y="749"/>
                  </a:cxn>
                  <a:cxn ang="0">
                    <a:pos x="75" y="660"/>
                  </a:cxn>
                  <a:cxn ang="0">
                    <a:pos x="72" y="542"/>
                  </a:cxn>
                  <a:cxn ang="0">
                    <a:pos x="72" y="444"/>
                  </a:cxn>
                  <a:cxn ang="0">
                    <a:pos x="69" y="224"/>
                  </a:cxn>
                  <a:cxn ang="0">
                    <a:pos x="81" y="110"/>
                  </a:cxn>
                  <a:cxn ang="0">
                    <a:pos x="121" y="65"/>
                  </a:cxn>
                  <a:cxn ang="0">
                    <a:pos x="136" y="68"/>
                  </a:cxn>
                  <a:cxn ang="0">
                    <a:pos x="147" y="49"/>
                  </a:cxn>
                  <a:cxn ang="0">
                    <a:pos x="150" y="48"/>
                  </a:cxn>
                  <a:cxn ang="0">
                    <a:pos x="119" y="61"/>
                  </a:cxn>
                  <a:cxn ang="0">
                    <a:pos x="80" y="110"/>
                  </a:cxn>
                  <a:cxn ang="0">
                    <a:pos x="60" y="187"/>
                  </a:cxn>
                  <a:cxn ang="0">
                    <a:pos x="64" y="297"/>
                  </a:cxn>
                  <a:cxn ang="0">
                    <a:pos x="77" y="327"/>
                  </a:cxn>
                  <a:cxn ang="0">
                    <a:pos x="73" y="370"/>
                  </a:cxn>
                  <a:cxn ang="0">
                    <a:pos x="56" y="407"/>
                  </a:cxn>
                  <a:cxn ang="0">
                    <a:pos x="64" y="405"/>
                  </a:cxn>
                  <a:cxn ang="0">
                    <a:pos x="83" y="455"/>
                  </a:cxn>
                  <a:cxn ang="0">
                    <a:pos x="51" y="531"/>
                  </a:cxn>
                  <a:cxn ang="0">
                    <a:pos x="52" y="543"/>
                  </a:cxn>
                  <a:cxn ang="0">
                    <a:pos x="76" y="557"/>
                  </a:cxn>
                  <a:cxn ang="0">
                    <a:pos x="79" y="610"/>
                  </a:cxn>
                  <a:cxn ang="0">
                    <a:pos x="60" y="690"/>
                  </a:cxn>
                  <a:cxn ang="0">
                    <a:pos x="70" y="696"/>
                  </a:cxn>
                  <a:cxn ang="0">
                    <a:pos x="127" y="726"/>
                  </a:cxn>
                  <a:cxn ang="0">
                    <a:pos x="136" y="727"/>
                  </a:cxn>
                  <a:cxn ang="0">
                    <a:pos x="108" y="771"/>
                  </a:cxn>
                  <a:cxn ang="0">
                    <a:pos x="35" y="729"/>
                  </a:cxn>
                  <a:cxn ang="0">
                    <a:pos x="13" y="687"/>
                  </a:cxn>
                  <a:cxn ang="0">
                    <a:pos x="34" y="595"/>
                  </a:cxn>
                  <a:cxn ang="0">
                    <a:pos x="31" y="576"/>
                  </a:cxn>
                  <a:cxn ang="0">
                    <a:pos x="7" y="562"/>
                  </a:cxn>
                  <a:cxn ang="0">
                    <a:pos x="8" y="510"/>
                  </a:cxn>
                  <a:cxn ang="0">
                    <a:pos x="36" y="442"/>
                  </a:cxn>
                  <a:cxn ang="0">
                    <a:pos x="29" y="438"/>
                  </a:cxn>
                  <a:cxn ang="0">
                    <a:pos x="9" y="394"/>
                  </a:cxn>
                  <a:cxn ang="0">
                    <a:pos x="30" y="349"/>
                  </a:cxn>
                  <a:cxn ang="0">
                    <a:pos x="30" y="334"/>
                  </a:cxn>
                  <a:cxn ang="0">
                    <a:pos x="17" y="306"/>
                  </a:cxn>
                  <a:cxn ang="0">
                    <a:pos x="13" y="180"/>
                  </a:cxn>
                  <a:cxn ang="0">
                    <a:pos x="39" y="87"/>
                  </a:cxn>
                  <a:cxn ang="0">
                    <a:pos x="88" y="24"/>
                  </a:cxn>
                  <a:cxn ang="0">
                    <a:pos x="135" y="3"/>
                  </a:cxn>
                  <a:cxn ang="0">
                    <a:pos x="178" y="12"/>
                  </a:cxn>
                  <a:cxn ang="0">
                    <a:pos x="183" y="77"/>
                  </a:cxn>
                  <a:cxn ang="0">
                    <a:pos x="136" y="110"/>
                  </a:cxn>
                  <a:cxn ang="0">
                    <a:pos x="124" y="131"/>
                  </a:cxn>
                  <a:cxn ang="0">
                    <a:pos x="117" y="224"/>
                  </a:cxn>
                  <a:cxn ang="0">
                    <a:pos x="120" y="443"/>
                  </a:cxn>
                  <a:cxn ang="0">
                    <a:pos x="120" y="543"/>
                  </a:cxn>
                  <a:cxn ang="0">
                    <a:pos x="120" y="645"/>
                  </a:cxn>
                  <a:cxn ang="0">
                    <a:pos x="157" y="728"/>
                  </a:cxn>
                  <a:cxn ang="0">
                    <a:pos x="136" y="775"/>
                  </a:cxn>
                </a:cxnLst>
                <a:rect l="0" t="0" r="r" b="b"/>
                <a:pathLst>
                  <a:path w="190" h="775">
                    <a:moveTo>
                      <a:pt x="136" y="727"/>
                    </a:moveTo>
                    <a:lnTo>
                      <a:pt x="113" y="753"/>
                    </a:lnTo>
                    <a:lnTo>
                      <a:pt x="112" y="740"/>
                    </a:lnTo>
                    <a:lnTo>
                      <a:pt x="114" y="749"/>
                    </a:lnTo>
                    <a:lnTo>
                      <a:pt x="102" y="724"/>
                    </a:lnTo>
                    <a:lnTo>
                      <a:pt x="86" y="693"/>
                    </a:lnTo>
                    <a:cubicBezTo>
                      <a:pt x="86" y="692"/>
                      <a:pt x="85" y="691"/>
                      <a:pt x="85" y="690"/>
                    </a:cubicBezTo>
                    <a:lnTo>
                      <a:pt x="75" y="660"/>
                    </a:lnTo>
                    <a:cubicBezTo>
                      <a:pt x="74" y="658"/>
                      <a:pt x="74" y="656"/>
                      <a:pt x="74" y="655"/>
                    </a:cubicBezTo>
                    <a:lnTo>
                      <a:pt x="71" y="620"/>
                    </a:lnTo>
                    <a:lnTo>
                      <a:pt x="71" y="576"/>
                    </a:lnTo>
                    <a:lnTo>
                      <a:pt x="72" y="542"/>
                    </a:lnTo>
                    <a:lnTo>
                      <a:pt x="74" y="530"/>
                    </a:lnTo>
                    <a:lnTo>
                      <a:pt x="73" y="528"/>
                    </a:lnTo>
                    <a:lnTo>
                      <a:pt x="73" y="490"/>
                    </a:lnTo>
                    <a:lnTo>
                      <a:pt x="72" y="444"/>
                    </a:lnTo>
                    <a:lnTo>
                      <a:pt x="70" y="390"/>
                    </a:lnTo>
                    <a:lnTo>
                      <a:pt x="69" y="334"/>
                    </a:lnTo>
                    <a:lnTo>
                      <a:pt x="69" y="276"/>
                    </a:lnTo>
                    <a:lnTo>
                      <a:pt x="69" y="224"/>
                    </a:lnTo>
                    <a:lnTo>
                      <a:pt x="70" y="179"/>
                    </a:lnTo>
                    <a:lnTo>
                      <a:pt x="74" y="142"/>
                    </a:lnTo>
                    <a:lnTo>
                      <a:pt x="79" y="116"/>
                    </a:lnTo>
                    <a:cubicBezTo>
                      <a:pt x="79" y="114"/>
                      <a:pt x="80" y="112"/>
                      <a:pt x="81" y="110"/>
                    </a:cubicBezTo>
                    <a:lnTo>
                      <a:pt x="89" y="94"/>
                    </a:lnTo>
                    <a:cubicBezTo>
                      <a:pt x="90" y="91"/>
                      <a:pt x="92" y="89"/>
                      <a:pt x="94" y="87"/>
                    </a:cubicBezTo>
                    <a:lnTo>
                      <a:pt x="112" y="70"/>
                    </a:lnTo>
                    <a:cubicBezTo>
                      <a:pt x="115" y="68"/>
                      <a:pt x="118" y="66"/>
                      <a:pt x="121" y="65"/>
                    </a:cubicBezTo>
                    <a:lnTo>
                      <a:pt x="140" y="59"/>
                    </a:lnTo>
                    <a:lnTo>
                      <a:pt x="133" y="62"/>
                    </a:lnTo>
                    <a:lnTo>
                      <a:pt x="145" y="53"/>
                    </a:lnTo>
                    <a:lnTo>
                      <a:pt x="136" y="68"/>
                    </a:lnTo>
                    <a:lnTo>
                      <a:pt x="142" y="38"/>
                    </a:lnTo>
                    <a:lnTo>
                      <a:pt x="142" y="48"/>
                    </a:lnTo>
                    <a:lnTo>
                      <a:pt x="139" y="36"/>
                    </a:lnTo>
                    <a:lnTo>
                      <a:pt x="147" y="49"/>
                    </a:lnTo>
                    <a:lnTo>
                      <a:pt x="140" y="43"/>
                    </a:lnTo>
                    <a:lnTo>
                      <a:pt x="157" y="48"/>
                    </a:lnTo>
                    <a:lnTo>
                      <a:pt x="144" y="49"/>
                    </a:lnTo>
                    <a:lnTo>
                      <a:pt x="150" y="48"/>
                    </a:lnTo>
                    <a:lnTo>
                      <a:pt x="131" y="54"/>
                    </a:lnTo>
                    <a:lnTo>
                      <a:pt x="135" y="52"/>
                    </a:lnTo>
                    <a:lnTo>
                      <a:pt x="115" y="63"/>
                    </a:lnTo>
                    <a:lnTo>
                      <a:pt x="119" y="61"/>
                    </a:lnTo>
                    <a:lnTo>
                      <a:pt x="102" y="75"/>
                    </a:lnTo>
                    <a:lnTo>
                      <a:pt x="106" y="71"/>
                    </a:lnTo>
                    <a:lnTo>
                      <a:pt x="92" y="90"/>
                    </a:lnTo>
                    <a:lnTo>
                      <a:pt x="80" y="110"/>
                    </a:lnTo>
                    <a:lnTo>
                      <a:pt x="82" y="106"/>
                    </a:lnTo>
                    <a:lnTo>
                      <a:pt x="63" y="160"/>
                    </a:lnTo>
                    <a:lnTo>
                      <a:pt x="64" y="156"/>
                    </a:lnTo>
                    <a:lnTo>
                      <a:pt x="60" y="187"/>
                    </a:lnTo>
                    <a:lnTo>
                      <a:pt x="58" y="220"/>
                    </a:lnTo>
                    <a:lnTo>
                      <a:pt x="58" y="252"/>
                    </a:lnTo>
                    <a:lnTo>
                      <a:pt x="60" y="279"/>
                    </a:lnTo>
                    <a:lnTo>
                      <a:pt x="64" y="297"/>
                    </a:lnTo>
                    <a:lnTo>
                      <a:pt x="62" y="292"/>
                    </a:lnTo>
                    <a:lnTo>
                      <a:pt x="69" y="308"/>
                    </a:lnTo>
                    <a:lnTo>
                      <a:pt x="75" y="320"/>
                    </a:lnTo>
                    <a:cubicBezTo>
                      <a:pt x="76" y="323"/>
                      <a:pt x="77" y="325"/>
                      <a:pt x="77" y="327"/>
                    </a:cubicBezTo>
                    <a:lnTo>
                      <a:pt x="79" y="341"/>
                    </a:lnTo>
                    <a:cubicBezTo>
                      <a:pt x="80" y="344"/>
                      <a:pt x="79" y="348"/>
                      <a:pt x="79" y="351"/>
                    </a:cubicBezTo>
                    <a:lnTo>
                      <a:pt x="75" y="366"/>
                    </a:lnTo>
                    <a:cubicBezTo>
                      <a:pt x="74" y="367"/>
                      <a:pt x="74" y="369"/>
                      <a:pt x="73" y="370"/>
                    </a:cubicBezTo>
                    <a:lnTo>
                      <a:pt x="66" y="384"/>
                    </a:lnTo>
                    <a:lnTo>
                      <a:pt x="57" y="399"/>
                    </a:lnTo>
                    <a:lnTo>
                      <a:pt x="60" y="393"/>
                    </a:lnTo>
                    <a:lnTo>
                      <a:pt x="56" y="407"/>
                    </a:lnTo>
                    <a:lnTo>
                      <a:pt x="54" y="391"/>
                    </a:lnTo>
                    <a:lnTo>
                      <a:pt x="59" y="402"/>
                    </a:lnTo>
                    <a:lnTo>
                      <a:pt x="55" y="395"/>
                    </a:lnTo>
                    <a:lnTo>
                      <a:pt x="64" y="405"/>
                    </a:lnTo>
                    <a:lnTo>
                      <a:pt x="75" y="419"/>
                    </a:lnTo>
                    <a:cubicBezTo>
                      <a:pt x="77" y="422"/>
                      <a:pt x="78" y="424"/>
                      <a:pt x="79" y="427"/>
                    </a:cubicBezTo>
                    <a:lnTo>
                      <a:pt x="83" y="442"/>
                    </a:lnTo>
                    <a:cubicBezTo>
                      <a:pt x="84" y="446"/>
                      <a:pt x="84" y="451"/>
                      <a:pt x="83" y="455"/>
                    </a:cubicBezTo>
                    <a:lnTo>
                      <a:pt x="77" y="476"/>
                    </a:lnTo>
                    <a:cubicBezTo>
                      <a:pt x="76" y="477"/>
                      <a:pt x="76" y="479"/>
                      <a:pt x="75" y="480"/>
                    </a:cubicBezTo>
                    <a:lnTo>
                      <a:pt x="63" y="505"/>
                    </a:lnTo>
                    <a:lnTo>
                      <a:pt x="51" y="531"/>
                    </a:lnTo>
                    <a:lnTo>
                      <a:pt x="53" y="526"/>
                    </a:lnTo>
                    <a:lnTo>
                      <a:pt x="48" y="546"/>
                    </a:lnTo>
                    <a:lnTo>
                      <a:pt x="47" y="531"/>
                    </a:lnTo>
                    <a:lnTo>
                      <a:pt x="52" y="543"/>
                    </a:lnTo>
                    <a:lnTo>
                      <a:pt x="42" y="532"/>
                    </a:lnTo>
                    <a:lnTo>
                      <a:pt x="54" y="539"/>
                    </a:lnTo>
                    <a:lnTo>
                      <a:pt x="66" y="546"/>
                    </a:lnTo>
                    <a:cubicBezTo>
                      <a:pt x="70" y="548"/>
                      <a:pt x="74" y="552"/>
                      <a:pt x="76" y="557"/>
                    </a:cubicBezTo>
                    <a:lnTo>
                      <a:pt x="82" y="571"/>
                    </a:lnTo>
                    <a:cubicBezTo>
                      <a:pt x="83" y="575"/>
                      <a:pt x="84" y="579"/>
                      <a:pt x="83" y="584"/>
                    </a:cubicBezTo>
                    <a:lnTo>
                      <a:pt x="80" y="606"/>
                    </a:lnTo>
                    <a:cubicBezTo>
                      <a:pt x="80" y="607"/>
                      <a:pt x="80" y="608"/>
                      <a:pt x="79" y="610"/>
                    </a:cubicBezTo>
                    <a:lnTo>
                      <a:pt x="70" y="639"/>
                    </a:lnTo>
                    <a:lnTo>
                      <a:pt x="61" y="668"/>
                    </a:lnTo>
                    <a:lnTo>
                      <a:pt x="62" y="663"/>
                    </a:lnTo>
                    <a:lnTo>
                      <a:pt x="60" y="690"/>
                    </a:lnTo>
                    <a:lnTo>
                      <a:pt x="59" y="679"/>
                    </a:lnTo>
                    <a:lnTo>
                      <a:pt x="64" y="691"/>
                    </a:lnTo>
                    <a:lnTo>
                      <a:pt x="59" y="684"/>
                    </a:lnTo>
                    <a:lnTo>
                      <a:pt x="70" y="696"/>
                    </a:lnTo>
                    <a:lnTo>
                      <a:pt x="66" y="693"/>
                    </a:lnTo>
                    <a:lnTo>
                      <a:pt x="98" y="715"/>
                    </a:lnTo>
                    <a:lnTo>
                      <a:pt x="94" y="712"/>
                    </a:lnTo>
                    <a:lnTo>
                      <a:pt x="127" y="726"/>
                    </a:lnTo>
                    <a:lnTo>
                      <a:pt x="123" y="725"/>
                    </a:lnTo>
                    <a:lnTo>
                      <a:pt x="135" y="728"/>
                    </a:lnTo>
                    <a:lnTo>
                      <a:pt x="129" y="727"/>
                    </a:lnTo>
                    <a:lnTo>
                      <a:pt x="136" y="727"/>
                    </a:lnTo>
                    <a:close/>
                    <a:moveTo>
                      <a:pt x="129" y="775"/>
                    </a:moveTo>
                    <a:cubicBezTo>
                      <a:pt x="128" y="775"/>
                      <a:pt x="126" y="775"/>
                      <a:pt x="124" y="775"/>
                    </a:cubicBezTo>
                    <a:lnTo>
                      <a:pt x="112" y="772"/>
                    </a:lnTo>
                    <a:cubicBezTo>
                      <a:pt x="110" y="771"/>
                      <a:pt x="109" y="771"/>
                      <a:pt x="108" y="771"/>
                    </a:cubicBezTo>
                    <a:lnTo>
                      <a:pt x="75" y="757"/>
                    </a:lnTo>
                    <a:cubicBezTo>
                      <a:pt x="74" y="756"/>
                      <a:pt x="72" y="755"/>
                      <a:pt x="71" y="754"/>
                    </a:cubicBezTo>
                    <a:lnTo>
                      <a:pt x="39" y="732"/>
                    </a:lnTo>
                    <a:cubicBezTo>
                      <a:pt x="37" y="731"/>
                      <a:pt x="36" y="730"/>
                      <a:pt x="35" y="729"/>
                    </a:cubicBezTo>
                    <a:lnTo>
                      <a:pt x="24" y="717"/>
                    </a:lnTo>
                    <a:cubicBezTo>
                      <a:pt x="22" y="715"/>
                      <a:pt x="20" y="712"/>
                      <a:pt x="19" y="710"/>
                    </a:cubicBezTo>
                    <a:lnTo>
                      <a:pt x="14" y="698"/>
                    </a:lnTo>
                    <a:cubicBezTo>
                      <a:pt x="13" y="694"/>
                      <a:pt x="12" y="690"/>
                      <a:pt x="13" y="687"/>
                    </a:cubicBezTo>
                    <a:lnTo>
                      <a:pt x="15" y="660"/>
                    </a:lnTo>
                    <a:cubicBezTo>
                      <a:pt x="15" y="658"/>
                      <a:pt x="15" y="656"/>
                      <a:pt x="15" y="655"/>
                    </a:cubicBezTo>
                    <a:lnTo>
                      <a:pt x="25" y="624"/>
                    </a:lnTo>
                    <a:lnTo>
                      <a:pt x="34" y="595"/>
                    </a:lnTo>
                    <a:lnTo>
                      <a:pt x="33" y="599"/>
                    </a:lnTo>
                    <a:lnTo>
                      <a:pt x="36" y="577"/>
                    </a:lnTo>
                    <a:lnTo>
                      <a:pt x="37" y="590"/>
                    </a:lnTo>
                    <a:lnTo>
                      <a:pt x="31" y="576"/>
                    </a:lnTo>
                    <a:lnTo>
                      <a:pt x="41" y="587"/>
                    </a:lnTo>
                    <a:lnTo>
                      <a:pt x="29" y="580"/>
                    </a:lnTo>
                    <a:lnTo>
                      <a:pt x="17" y="573"/>
                    </a:lnTo>
                    <a:cubicBezTo>
                      <a:pt x="13" y="571"/>
                      <a:pt x="9" y="567"/>
                      <a:pt x="7" y="562"/>
                    </a:cubicBezTo>
                    <a:lnTo>
                      <a:pt x="2" y="550"/>
                    </a:lnTo>
                    <a:cubicBezTo>
                      <a:pt x="0" y="545"/>
                      <a:pt x="0" y="540"/>
                      <a:pt x="1" y="535"/>
                    </a:cubicBezTo>
                    <a:lnTo>
                      <a:pt x="6" y="515"/>
                    </a:lnTo>
                    <a:cubicBezTo>
                      <a:pt x="7" y="513"/>
                      <a:pt x="7" y="512"/>
                      <a:pt x="8" y="510"/>
                    </a:cubicBezTo>
                    <a:lnTo>
                      <a:pt x="20" y="484"/>
                    </a:lnTo>
                    <a:lnTo>
                      <a:pt x="32" y="459"/>
                    </a:lnTo>
                    <a:lnTo>
                      <a:pt x="30" y="463"/>
                    </a:lnTo>
                    <a:lnTo>
                      <a:pt x="36" y="442"/>
                    </a:lnTo>
                    <a:lnTo>
                      <a:pt x="36" y="455"/>
                    </a:lnTo>
                    <a:lnTo>
                      <a:pt x="32" y="440"/>
                    </a:lnTo>
                    <a:lnTo>
                      <a:pt x="36" y="448"/>
                    </a:lnTo>
                    <a:lnTo>
                      <a:pt x="29" y="438"/>
                    </a:lnTo>
                    <a:lnTo>
                      <a:pt x="20" y="428"/>
                    </a:lnTo>
                    <a:cubicBezTo>
                      <a:pt x="18" y="426"/>
                      <a:pt x="17" y="424"/>
                      <a:pt x="16" y="421"/>
                    </a:cubicBezTo>
                    <a:lnTo>
                      <a:pt x="11" y="410"/>
                    </a:lnTo>
                    <a:cubicBezTo>
                      <a:pt x="8" y="405"/>
                      <a:pt x="8" y="399"/>
                      <a:pt x="9" y="394"/>
                    </a:cubicBezTo>
                    <a:lnTo>
                      <a:pt x="13" y="380"/>
                    </a:lnTo>
                    <a:cubicBezTo>
                      <a:pt x="14" y="378"/>
                      <a:pt x="15" y="376"/>
                      <a:pt x="16" y="374"/>
                    </a:cubicBezTo>
                    <a:lnTo>
                      <a:pt x="23" y="363"/>
                    </a:lnTo>
                    <a:lnTo>
                      <a:pt x="30" y="349"/>
                    </a:lnTo>
                    <a:lnTo>
                      <a:pt x="28" y="353"/>
                    </a:lnTo>
                    <a:lnTo>
                      <a:pt x="32" y="338"/>
                    </a:lnTo>
                    <a:lnTo>
                      <a:pt x="32" y="348"/>
                    </a:lnTo>
                    <a:lnTo>
                      <a:pt x="30" y="334"/>
                    </a:lnTo>
                    <a:lnTo>
                      <a:pt x="32" y="341"/>
                    </a:lnTo>
                    <a:lnTo>
                      <a:pt x="25" y="327"/>
                    </a:lnTo>
                    <a:lnTo>
                      <a:pt x="18" y="311"/>
                    </a:lnTo>
                    <a:cubicBezTo>
                      <a:pt x="18" y="309"/>
                      <a:pt x="17" y="308"/>
                      <a:pt x="17" y="306"/>
                    </a:cubicBezTo>
                    <a:lnTo>
                      <a:pt x="13" y="282"/>
                    </a:lnTo>
                    <a:lnTo>
                      <a:pt x="10" y="252"/>
                    </a:lnTo>
                    <a:lnTo>
                      <a:pt x="11" y="217"/>
                    </a:lnTo>
                    <a:lnTo>
                      <a:pt x="13" y="180"/>
                    </a:lnTo>
                    <a:lnTo>
                      <a:pt x="17" y="149"/>
                    </a:lnTo>
                    <a:cubicBezTo>
                      <a:pt x="17" y="148"/>
                      <a:pt x="17" y="146"/>
                      <a:pt x="18" y="145"/>
                    </a:cubicBezTo>
                    <a:lnTo>
                      <a:pt x="37" y="91"/>
                    </a:lnTo>
                    <a:cubicBezTo>
                      <a:pt x="37" y="89"/>
                      <a:pt x="38" y="88"/>
                      <a:pt x="39" y="87"/>
                    </a:cubicBezTo>
                    <a:lnTo>
                      <a:pt x="53" y="61"/>
                    </a:lnTo>
                    <a:lnTo>
                      <a:pt x="67" y="42"/>
                    </a:lnTo>
                    <a:cubicBezTo>
                      <a:pt x="68" y="41"/>
                      <a:pt x="70" y="39"/>
                      <a:pt x="71" y="38"/>
                    </a:cubicBezTo>
                    <a:lnTo>
                      <a:pt x="88" y="24"/>
                    </a:lnTo>
                    <a:cubicBezTo>
                      <a:pt x="89" y="23"/>
                      <a:pt x="91" y="22"/>
                      <a:pt x="92" y="21"/>
                    </a:cubicBezTo>
                    <a:lnTo>
                      <a:pt x="112" y="10"/>
                    </a:lnTo>
                    <a:cubicBezTo>
                      <a:pt x="113" y="10"/>
                      <a:pt x="115" y="9"/>
                      <a:pt x="116" y="9"/>
                    </a:cubicBezTo>
                    <a:lnTo>
                      <a:pt x="135" y="3"/>
                    </a:lnTo>
                    <a:cubicBezTo>
                      <a:pt x="137" y="2"/>
                      <a:pt x="139" y="2"/>
                      <a:pt x="141" y="2"/>
                    </a:cubicBezTo>
                    <a:lnTo>
                      <a:pt x="154" y="1"/>
                    </a:lnTo>
                    <a:cubicBezTo>
                      <a:pt x="160" y="0"/>
                      <a:pt x="166" y="2"/>
                      <a:pt x="171" y="6"/>
                    </a:cubicBezTo>
                    <a:lnTo>
                      <a:pt x="178" y="12"/>
                    </a:lnTo>
                    <a:cubicBezTo>
                      <a:pt x="182" y="15"/>
                      <a:pt x="185" y="20"/>
                      <a:pt x="186" y="25"/>
                    </a:cubicBezTo>
                    <a:lnTo>
                      <a:pt x="189" y="37"/>
                    </a:lnTo>
                    <a:cubicBezTo>
                      <a:pt x="190" y="40"/>
                      <a:pt x="190" y="44"/>
                      <a:pt x="189" y="47"/>
                    </a:cubicBezTo>
                    <a:lnTo>
                      <a:pt x="183" y="77"/>
                    </a:lnTo>
                    <a:cubicBezTo>
                      <a:pt x="182" y="83"/>
                      <a:pt x="179" y="88"/>
                      <a:pt x="174" y="92"/>
                    </a:cubicBezTo>
                    <a:lnTo>
                      <a:pt x="162" y="101"/>
                    </a:lnTo>
                    <a:cubicBezTo>
                      <a:pt x="160" y="102"/>
                      <a:pt x="157" y="104"/>
                      <a:pt x="155" y="104"/>
                    </a:cubicBezTo>
                    <a:lnTo>
                      <a:pt x="136" y="110"/>
                    </a:lnTo>
                    <a:lnTo>
                      <a:pt x="145" y="105"/>
                    </a:lnTo>
                    <a:lnTo>
                      <a:pt x="127" y="122"/>
                    </a:lnTo>
                    <a:lnTo>
                      <a:pt x="132" y="115"/>
                    </a:lnTo>
                    <a:lnTo>
                      <a:pt x="124" y="131"/>
                    </a:lnTo>
                    <a:lnTo>
                      <a:pt x="126" y="125"/>
                    </a:lnTo>
                    <a:lnTo>
                      <a:pt x="121" y="147"/>
                    </a:lnTo>
                    <a:lnTo>
                      <a:pt x="118" y="180"/>
                    </a:lnTo>
                    <a:lnTo>
                      <a:pt x="117" y="224"/>
                    </a:lnTo>
                    <a:lnTo>
                      <a:pt x="117" y="276"/>
                    </a:lnTo>
                    <a:lnTo>
                      <a:pt x="117" y="333"/>
                    </a:lnTo>
                    <a:lnTo>
                      <a:pt x="118" y="389"/>
                    </a:lnTo>
                    <a:lnTo>
                      <a:pt x="120" y="443"/>
                    </a:lnTo>
                    <a:lnTo>
                      <a:pt x="121" y="490"/>
                    </a:lnTo>
                    <a:lnTo>
                      <a:pt x="121" y="528"/>
                    </a:lnTo>
                    <a:lnTo>
                      <a:pt x="121" y="535"/>
                    </a:lnTo>
                    <a:lnTo>
                      <a:pt x="120" y="543"/>
                    </a:lnTo>
                    <a:lnTo>
                      <a:pt x="119" y="577"/>
                    </a:lnTo>
                    <a:lnTo>
                      <a:pt x="118" y="615"/>
                    </a:lnTo>
                    <a:lnTo>
                      <a:pt x="121" y="650"/>
                    </a:lnTo>
                    <a:lnTo>
                      <a:pt x="120" y="645"/>
                    </a:lnTo>
                    <a:lnTo>
                      <a:pt x="130" y="675"/>
                    </a:lnTo>
                    <a:lnTo>
                      <a:pt x="129" y="671"/>
                    </a:lnTo>
                    <a:lnTo>
                      <a:pt x="145" y="703"/>
                    </a:lnTo>
                    <a:lnTo>
                      <a:pt x="157" y="728"/>
                    </a:lnTo>
                    <a:cubicBezTo>
                      <a:pt x="158" y="731"/>
                      <a:pt x="159" y="734"/>
                      <a:pt x="159" y="737"/>
                    </a:cubicBezTo>
                    <a:lnTo>
                      <a:pt x="160" y="750"/>
                    </a:lnTo>
                    <a:cubicBezTo>
                      <a:pt x="161" y="756"/>
                      <a:pt x="159" y="763"/>
                      <a:pt x="154" y="768"/>
                    </a:cubicBezTo>
                    <a:cubicBezTo>
                      <a:pt x="150" y="773"/>
                      <a:pt x="143" y="775"/>
                      <a:pt x="136" y="775"/>
                    </a:cubicBezTo>
                    <a:lnTo>
                      <a:pt x="129" y="775"/>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1" name="Freeform 201"/>
              <p:cNvSpPr>
                <a:spLocks/>
              </p:cNvSpPr>
              <p:nvPr/>
            </p:nvSpPr>
            <p:spPr bwMode="auto">
              <a:xfrm>
                <a:off x="251" y="3108"/>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2" name="Freeform 202"/>
              <p:cNvSpPr>
                <a:spLocks noEditPoints="1"/>
              </p:cNvSpPr>
              <p:nvPr/>
            </p:nvSpPr>
            <p:spPr bwMode="auto">
              <a:xfrm>
                <a:off x="247" y="3105"/>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3" name="Freeform 203"/>
              <p:cNvSpPr>
                <a:spLocks/>
              </p:cNvSpPr>
              <p:nvPr/>
            </p:nvSpPr>
            <p:spPr bwMode="auto">
              <a:xfrm>
                <a:off x="396" y="3204"/>
                <a:ext cx="30" cy="31"/>
              </a:xfrm>
              <a:custGeom>
                <a:avLst/>
                <a:gdLst/>
                <a:ahLst/>
                <a:cxnLst>
                  <a:cxn ang="0">
                    <a:pos x="0" y="12"/>
                  </a:cxn>
                  <a:cxn ang="0">
                    <a:pos x="15" y="0"/>
                  </a:cxn>
                  <a:cxn ang="0">
                    <a:pos x="30" y="12"/>
                  </a:cxn>
                  <a:cxn ang="0">
                    <a:pos x="25" y="31"/>
                  </a:cxn>
                  <a:cxn ang="0">
                    <a:pos x="6" y="31"/>
                  </a:cxn>
                  <a:cxn ang="0">
                    <a:pos x="0" y="12"/>
                  </a:cxn>
                </a:cxnLst>
                <a:rect l="0" t="0" r="r" b="b"/>
                <a:pathLst>
                  <a:path w="30" h="31">
                    <a:moveTo>
                      <a:pt x="0" y="12"/>
                    </a:moveTo>
                    <a:lnTo>
                      <a:pt x="15" y="0"/>
                    </a:lnTo>
                    <a:lnTo>
                      <a:pt x="30" y="12"/>
                    </a:lnTo>
                    <a:lnTo>
                      <a:pt x="25"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4" name="Freeform 204"/>
              <p:cNvSpPr>
                <a:spLocks noEditPoints="1"/>
              </p:cNvSpPr>
              <p:nvPr/>
            </p:nvSpPr>
            <p:spPr bwMode="auto">
              <a:xfrm>
                <a:off x="393" y="3201"/>
                <a:ext cx="37"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06" name="Freeform 206"/>
            <p:cNvSpPr>
              <a:spLocks/>
            </p:cNvSpPr>
            <p:nvPr/>
          </p:nvSpPr>
          <p:spPr bwMode="auto">
            <a:xfrm>
              <a:off x="929" y="3156"/>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7" name="Freeform 207"/>
            <p:cNvSpPr>
              <a:spLocks noEditPoints="1"/>
            </p:cNvSpPr>
            <p:nvPr/>
          </p:nvSpPr>
          <p:spPr bwMode="auto">
            <a:xfrm>
              <a:off x="926" y="3153"/>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8" name="Freeform 208"/>
            <p:cNvSpPr>
              <a:spLocks/>
            </p:cNvSpPr>
            <p:nvPr/>
          </p:nvSpPr>
          <p:spPr bwMode="auto">
            <a:xfrm>
              <a:off x="1317" y="3156"/>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09" name="Freeform 209"/>
            <p:cNvSpPr>
              <a:spLocks noEditPoints="1"/>
            </p:cNvSpPr>
            <p:nvPr/>
          </p:nvSpPr>
          <p:spPr bwMode="auto">
            <a:xfrm>
              <a:off x="1314" y="3153"/>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0" name="Freeform 210"/>
            <p:cNvSpPr>
              <a:spLocks/>
            </p:cNvSpPr>
            <p:nvPr/>
          </p:nvSpPr>
          <p:spPr bwMode="auto">
            <a:xfrm>
              <a:off x="1171" y="2673"/>
              <a:ext cx="31" cy="30"/>
            </a:xfrm>
            <a:custGeom>
              <a:avLst/>
              <a:gdLst/>
              <a:ahLst/>
              <a:cxnLst>
                <a:cxn ang="0">
                  <a:pos x="0" y="11"/>
                </a:cxn>
                <a:cxn ang="0">
                  <a:pos x="15" y="0"/>
                </a:cxn>
                <a:cxn ang="0">
                  <a:pos x="31" y="11"/>
                </a:cxn>
                <a:cxn ang="0">
                  <a:pos x="25" y="30"/>
                </a:cxn>
                <a:cxn ang="0">
                  <a:pos x="6" y="30"/>
                </a:cxn>
                <a:cxn ang="0">
                  <a:pos x="0" y="11"/>
                </a:cxn>
              </a:cxnLst>
              <a:rect l="0" t="0" r="r" b="b"/>
              <a:pathLst>
                <a:path w="31" h="30">
                  <a:moveTo>
                    <a:pt x="0" y="11"/>
                  </a:moveTo>
                  <a:lnTo>
                    <a:pt x="15" y="0"/>
                  </a:lnTo>
                  <a:lnTo>
                    <a:pt x="31"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1" name="Freeform 211"/>
            <p:cNvSpPr>
              <a:spLocks noEditPoints="1"/>
            </p:cNvSpPr>
            <p:nvPr/>
          </p:nvSpPr>
          <p:spPr bwMode="auto">
            <a:xfrm>
              <a:off x="1168"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2" name="Freeform 212"/>
            <p:cNvSpPr>
              <a:spLocks/>
            </p:cNvSpPr>
            <p:nvPr/>
          </p:nvSpPr>
          <p:spPr bwMode="auto">
            <a:xfrm>
              <a:off x="977" y="2721"/>
              <a:ext cx="31" cy="30"/>
            </a:xfrm>
            <a:custGeom>
              <a:avLst/>
              <a:gdLst/>
              <a:ahLst/>
              <a:cxnLst>
                <a:cxn ang="0">
                  <a:pos x="0" y="12"/>
                </a:cxn>
                <a:cxn ang="0">
                  <a:pos x="16" y="0"/>
                </a:cxn>
                <a:cxn ang="0">
                  <a:pos x="31" y="12"/>
                </a:cxn>
                <a:cxn ang="0">
                  <a:pos x="25" y="30"/>
                </a:cxn>
                <a:cxn ang="0">
                  <a:pos x="7" y="30"/>
                </a:cxn>
                <a:cxn ang="0">
                  <a:pos x="0" y="12"/>
                </a:cxn>
              </a:cxnLst>
              <a:rect l="0" t="0" r="r" b="b"/>
              <a:pathLst>
                <a:path w="31" h="30">
                  <a:moveTo>
                    <a:pt x="0" y="12"/>
                  </a:moveTo>
                  <a:lnTo>
                    <a:pt x="16" y="0"/>
                  </a:lnTo>
                  <a:lnTo>
                    <a:pt x="31" y="12"/>
                  </a:lnTo>
                  <a:lnTo>
                    <a:pt x="25" y="30"/>
                  </a:lnTo>
                  <a:lnTo>
                    <a:pt x="7"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3" name="Freeform 213"/>
            <p:cNvSpPr>
              <a:spLocks noEditPoints="1"/>
            </p:cNvSpPr>
            <p:nvPr/>
          </p:nvSpPr>
          <p:spPr bwMode="auto">
            <a:xfrm>
              <a:off x="974"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4" name="Freeform 214"/>
            <p:cNvSpPr>
              <a:spLocks/>
            </p:cNvSpPr>
            <p:nvPr/>
          </p:nvSpPr>
          <p:spPr bwMode="auto">
            <a:xfrm>
              <a:off x="832"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5" name="Freeform 215"/>
            <p:cNvSpPr>
              <a:spLocks noEditPoints="1"/>
            </p:cNvSpPr>
            <p:nvPr/>
          </p:nvSpPr>
          <p:spPr bwMode="auto">
            <a:xfrm>
              <a:off x="829"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6" name="Freeform 216"/>
            <p:cNvSpPr>
              <a:spLocks/>
            </p:cNvSpPr>
            <p:nvPr/>
          </p:nvSpPr>
          <p:spPr bwMode="auto">
            <a:xfrm>
              <a:off x="687" y="2673"/>
              <a:ext cx="30" cy="30"/>
            </a:xfrm>
            <a:custGeom>
              <a:avLst/>
              <a:gdLst/>
              <a:ahLst/>
              <a:cxnLst>
                <a:cxn ang="0">
                  <a:pos x="0" y="11"/>
                </a:cxn>
                <a:cxn ang="0">
                  <a:pos x="15" y="0"/>
                </a:cxn>
                <a:cxn ang="0">
                  <a:pos x="30" y="11"/>
                </a:cxn>
                <a:cxn ang="0">
                  <a:pos x="24" y="30"/>
                </a:cxn>
                <a:cxn ang="0">
                  <a:pos x="6" y="30"/>
                </a:cxn>
                <a:cxn ang="0">
                  <a:pos x="0" y="11"/>
                </a:cxn>
              </a:cxnLst>
              <a:rect l="0" t="0" r="r" b="b"/>
              <a:pathLst>
                <a:path w="30" h="30">
                  <a:moveTo>
                    <a:pt x="0" y="11"/>
                  </a:moveTo>
                  <a:lnTo>
                    <a:pt x="15" y="0"/>
                  </a:lnTo>
                  <a:lnTo>
                    <a:pt x="30" y="11"/>
                  </a:lnTo>
                  <a:lnTo>
                    <a:pt x="24"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7" name="Freeform 217"/>
            <p:cNvSpPr>
              <a:spLocks noEditPoints="1"/>
            </p:cNvSpPr>
            <p:nvPr/>
          </p:nvSpPr>
          <p:spPr bwMode="auto">
            <a:xfrm>
              <a:off x="684" y="2670"/>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8" name="Freeform 218"/>
            <p:cNvSpPr>
              <a:spLocks/>
            </p:cNvSpPr>
            <p:nvPr/>
          </p:nvSpPr>
          <p:spPr bwMode="auto">
            <a:xfrm>
              <a:off x="590" y="2721"/>
              <a:ext cx="30" cy="30"/>
            </a:xfrm>
            <a:custGeom>
              <a:avLst/>
              <a:gdLst/>
              <a:ahLst/>
              <a:cxnLst>
                <a:cxn ang="0">
                  <a:pos x="0" y="12"/>
                </a:cxn>
                <a:cxn ang="0">
                  <a:pos x="15" y="0"/>
                </a:cxn>
                <a:cxn ang="0">
                  <a:pos x="30" y="12"/>
                </a:cxn>
                <a:cxn ang="0">
                  <a:pos x="24" y="30"/>
                </a:cxn>
                <a:cxn ang="0">
                  <a:pos x="6" y="30"/>
                </a:cxn>
                <a:cxn ang="0">
                  <a:pos x="0" y="12"/>
                </a:cxn>
              </a:cxnLst>
              <a:rect l="0" t="0" r="r" b="b"/>
              <a:pathLst>
                <a:path w="30" h="30">
                  <a:moveTo>
                    <a:pt x="0" y="12"/>
                  </a:moveTo>
                  <a:lnTo>
                    <a:pt x="15" y="0"/>
                  </a:lnTo>
                  <a:lnTo>
                    <a:pt x="30" y="12"/>
                  </a:lnTo>
                  <a:lnTo>
                    <a:pt x="24"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19" name="Freeform 219"/>
            <p:cNvSpPr>
              <a:spLocks noEditPoints="1"/>
            </p:cNvSpPr>
            <p:nvPr/>
          </p:nvSpPr>
          <p:spPr bwMode="auto">
            <a:xfrm>
              <a:off x="587" y="2718"/>
              <a:ext cx="36"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0" name="Freeform 220"/>
            <p:cNvSpPr>
              <a:spLocks/>
            </p:cNvSpPr>
            <p:nvPr/>
          </p:nvSpPr>
          <p:spPr bwMode="auto">
            <a:xfrm>
              <a:off x="299" y="2721"/>
              <a:ext cx="30" cy="30"/>
            </a:xfrm>
            <a:custGeom>
              <a:avLst/>
              <a:gdLst/>
              <a:ahLst/>
              <a:cxnLst>
                <a:cxn ang="0">
                  <a:pos x="0" y="12"/>
                </a:cxn>
                <a:cxn ang="0">
                  <a:pos x="15" y="0"/>
                </a:cxn>
                <a:cxn ang="0">
                  <a:pos x="30" y="12"/>
                </a:cxn>
                <a:cxn ang="0">
                  <a:pos x="25" y="30"/>
                </a:cxn>
                <a:cxn ang="0">
                  <a:pos x="6" y="30"/>
                </a:cxn>
                <a:cxn ang="0">
                  <a:pos x="0" y="12"/>
                </a:cxn>
              </a:cxnLst>
              <a:rect l="0" t="0" r="r" b="b"/>
              <a:pathLst>
                <a:path w="30" h="30">
                  <a:moveTo>
                    <a:pt x="0" y="12"/>
                  </a:moveTo>
                  <a:lnTo>
                    <a:pt x="15" y="0"/>
                  </a:lnTo>
                  <a:lnTo>
                    <a:pt x="30" y="12"/>
                  </a:lnTo>
                  <a:lnTo>
                    <a:pt x="25" y="30"/>
                  </a:lnTo>
                  <a:lnTo>
                    <a:pt x="6" y="30"/>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1" name="Freeform 221"/>
            <p:cNvSpPr>
              <a:spLocks noEditPoints="1"/>
            </p:cNvSpPr>
            <p:nvPr/>
          </p:nvSpPr>
          <p:spPr bwMode="auto">
            <a:xfrm>
              <a:off x="296" y="2718"/>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2" name="Freeform 222"/>
            <p:cNvSpPr>
              <a:spLocks/>
            </p:cNvSpPr>
            <p:nvPr/>
          </p:nvSpPr>
          <p:spPr bwMode="auto">
            <a:xfrm>
              <a:off x="202" y="2673"/>
              <a:ext cx="30" cy="30"/>
            </a:xfrm>
            <a:custGeom>
              <a:avLst/>
              <a:gdLst/>
              <a:ahLst/>
              <a:cxnLst>
                <a:cxn ang="0">
                  <a:pos x="0" y="11"/>
                </a:cxn>
                <a:cxn ang="0">
                  <a:pos x="15" y="0"/>
                </a:cxn>
                <a:cxn ang="0">
                  <a:pos x="30" y="11"/>
                </a:cxn>
                <a:cxn ang="0">
                  <a:pos x="25" y="30"/>
                </a:cxn>
                <a:cxn ang="0">
                  <a:pos x="6" y="30"/>
                </a:cxn>
                <a:cxn ang="0">
                  <a:pos x="0" y="11"/>
                </a:cxn>
              </a:cxnLst>
              <a:rect l="0" t="0" r="r" b="b"/>
              <a:pathLst>
                <a:path w="30" h="30">
                  <a:moveTo>
                    <a:pt x="0" y="11"/>
                  </a:moveTo>
                  <a:lnTo>
                    <a:pt x="15" y="0"/>
                  </a:lnTo>
                  <a:lnTo>
                    <a:pt x="30" y="11"/>
                  </a:lnTo>
                  <a:lnTo>
                    <a:pt x="25" y="30"/>
                  </a:lnTo>
                  <a:lnTo>
                    <a:pt x="6" y="30"/>
                  </a:lnTo>
                  <a:lnTo>
                    <a:pt x="0" y="11"/>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3" name="Freeform 223"/>
            <p:cNvSpPr>
              <a:spLocks noEditPoints="1"/>
            </p:cNvSpPr>
            <p:nvPr/>
          </p:nvSpPr>
          <p:spPr bwMode="auto">
            <a:xfrm>
              <a:off x="199" y="2670"/>
              <a:ext cx="37" cy="36"/>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4" name="Freeform 224"/>
            <p:cNvSpPr>
              <a:spLocks/>
            </p:cNvSpPr>
            <p:nvPr/>
          </p:nvSpPr>
          <p:spPr bwMode="auto">
            <a:xfrm>
              <a:off x="54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5" name="Freeform 225"/>
            <p:cNvSpPr>
              <a:spLocks noEditPoints="1"/>
            </p:cNvSpPr>
            <p:nvPr/>
          </p:nvSpPr>
          <p:spPr bwMode="auto">
            <a:xfrm>
              <a:off x="54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6" name="Freeform 226"/>
            <p:cNvSpPr>
              <a:spLocks/>
            </p:cNvSpPr>
            <p:nvPr/>
          </p:nvSpPr>
          <p:spPr bwMode="auto">
            <a:xfrm>
              <a:off x="641" y="330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7" name="Freeform 227"/>
            <p:cNvSpPr>
              <a:spLocks noEditPoints="1"/>
            </p:cNvSpPr>
            <p:nvPr/>
          </p:nvSpPr>
          <p:spPr bwMode="auto">
            <a:xfrm>
              <a:off x="639" y="330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8" name="Freeform 228"/>
            <p:cNvSpPr>
              <a:spLocks/>
            </p:cNvSpPr>
            <p:nvPr/>
          </p:nvSpPr>
          <p:spPr bwMode="auto">
            <a:xfrm>
              <a:off x="883" y="3301"/>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29" name="Freeform 229"/>
            <p:cNvSpPr>
              <a:spLocks noEditPoints="1"/>
            </p:cNvSpPr>
            <p:nvPr/>
          </p:nvSpPr>
          <p:spPr bwMode="auto">
            <a:xfrm>
              <a:off x="882" y="3301"/>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0" name="Freeform 230"/>
            <p:cNvSpPr>
              <a:spLocks/>
            </p:cNvSpPr>
            <p:nvPr/>
          </p:nvSpPr>
          <p:spPr bwMode="auto">
            <a:xfrm>
              <a:off x="1174" y="3156"/>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1" name="Freeform 231"/>
            <p:cNvSpPr>
              <a:spLocks noEditPoints="1"/>
            </p:cNvSpPr>
            <p:nvPr/>
          </p:nvSpPr>
          <p:spPr bwMode="auto">
            <a:xfrm>
              <a:off x="1172" y="3156"/>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2" name="Freeform 232"/>
            <p:cNvSpPr>
              <a:spLocks/>
            </p:cNvSpPr>
            <p:nvPr/>
          </p:nvSpPr>
          <p:spPr bwMode="auto">
            <a:xfrm>
              <a:off x="1416" y="3156"/>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3" name="Freeform 233"/>
            <p:cNvSpPr>
              <a:spLocks noEditPoints="1"/>
            </p:cNvSpPr>
            <p:nvPr/>
          </p:nvSpPr>
          <p:spPr bwMode="auto">
            <a:xfrm>
              <a:off x="1415" y="3156"/>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4" name="Freeform 234"/>
            <p:cNvSpPr>
              <a:spLocks/>
            </p:cNvSpPr>
            <p:nvPr/>
          </p:nvSpPr>
          <p:spPr bwMode="auto">
            <a:xfrm>
              <a:off x="1271" y="2721"/>
              <a:ext cx="37"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5" name="Freeform 235"/>
            <p:cNvSpPr>
              <a:spLocks noEditPoints="1"/>
            </p:cNvSpPr>
            <p:nvPr/>
          </p:nvSpPr>
          <p:spPr bwMode="auto">
            <a:xfrm>
              <a:off x="1269" y="2721"/>
              <a:ext cx="41"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6" name="Freeform 236"/>
            <p:cNvSpPr>
              <a:spLocks/>
            </p:cNvSpPr>
            <p:nvPr/>
          </p:nvSpPr>
          <p:spPr bwMode="auto">
            <a:xfrm>
              <a:off x="1077" y="2673"/>
              <a:ext cx="38" cy="50"/>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7" name="Freeform 237"/>
            <p:cNvSpPr>
              <a:spLocks noEditPoints="1"/>
            </p:cNvSpPr>
            <p:nvPr/>
          </p:nvSpPr>
          <p:spPr bwMode="auto">
            <a:xfrm>
              <a:off x="1076" y="2673"/>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8" name="Freeform 238"/>
            <p:cNvSpPr>
              <a:spLocks/>
            </p:cNvSpPr>
            <p:nvPr/>
          </p:nvSpPr>
          <p:spPr bwMode="auto">
            <a:xfrm>
              <a:off x="786"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39" name="Freeform 239"/>
            <p:cNvSpPr>
              <a:spLocks noEditPoints="1"/>
            </p:cNvSpPr>
            <p:nvPr/>
          </p:nvSpPr>
          <p:spPr bwMode="auto">
            <a:xfrm>
              <a:off x="785"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0" name="Freeform 240"/>
            <p:cNvSpPr>
              <a:spLocks/>
            </p:cNvSpPr>
            <p:nvPr/>
          </p:nvSpPr>
          <p:spPr bwMode="auto">
            <a:xfrm>
              <a:off x="350" y="2624"/>
              <a:ext cx="38" cy="51"/>
            </a:xfrm>
            <a:custGeom>
              <a:avLst/>
              <a:gdLst/>
              <a:ahLst/>
              <a:cxnLst>
                <a:cxn ang="0">
                  <a:pos x="84" y="85"/>
                </a:cxn>
                <a:cxn ang="0">
                  <a:pos x="80" y="10"/>
                </a:cxn>
                <a:cxn ang="0">
                  <a:pos x="80" y="10"/>
                </a:cxn>
                <a:cxn ang="0">
                  <a:pos x="80" y="10"/>
                </a:cxn>
                <a:cxn ang="0">
                  <a:pos x="16" y="49"/>
                </a:cxn>
                <a:cxn ang="0">
                  <a:pos x="16" y="49"/>
                </a:cxn>
                <a:cxn ang="0">
                  <a:pos x="21" y="124"/>
                </a:cxn>
                <a:cxn ang="0">
                  <a:pos x="21" y="124"/>
                </a:cxn>
                <a:cxn ang="0">
                  <a:pos x="21" y="124"/>
                </a:cxn>
                <a:cxn ang="0">
                  <a:pos x="84" y="85"/>
                </a:cxn>
              </a:cxnLst>
              <a:rect l="0" t="0" r="r" b="b"/>
              <a:pathLst>
                <a:path w="100" h="134">
                  <a:moveTo>
                    <a:pt x="84" y="85"/>
                  </a:moveTo>
                  <a:cubicBezTo>
                    <a:pt x="100" y="53"/>
                    <a:pt x="98" y="20"/>
                    <a:pt x="80" y="10"/>
                  </a:cubicBezTo>
                  <a:cubicBezTo>
                    <a:pt x="80" y="10"/>
                    <a:pt x="80" y="10"/>
                    <a:pt x="80" y="10"/>
                  </a:cubicBezTo>
                  <a:lnTo>
                    <a:pt x="80" y="10"/>
                  </a:lnTo>
                  <a:cubicBezTo>
                    <a:pt x="61" y="0"/>
                    <a:pt x="32" y="18"/>
                    <a:pt x="16" y="49"/>
                  </a:cubicBezTo>
                  <a:lnTo>
                    <a:pt x="16" y="49"/>
                  </a:lnTo>
                  <a:cubicBezTo>
                    <a:pt x="0" y="81"/>
                    <a:pt x="2" y="114"/>
                    <a:pt x="21" y="124"/>
                  </a:cubicBezTo>
                  <a:cubicBezTo>
                    <a:pt x="21" y="124"/>
                    <a:pt x="21" y="124"/>
                    <a:pt x="21" y="124"/>
                  </a:cubicBezTo>
                  <a:lnTo>
                    <a:pt x="21" y="124"/>
                  </a:lnTo>
                  <a:cubicBezTo>
                    <a:pt x="39" y="134"/>
                    <a:pt x="68" y="116"/>
                    <a:pt x="84" y="85"/>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1" name="Freeform 241"/>
            <p:cNvSpPr>
              <a:spLocks noEditPoints="1"/>
            </p:cNvSpPr>
            <p:nvPr/>
          </p:nvSpPr>
          <p:spPr bwMode="auto">
            <a:xfrm>
              <a:off x="349" y="2624"/>
              <a:ext cx="40" cy="51"/>
            </a:xfrm>
            <a:custGeom>
              <a:avLst/>
              <a:gdLst/>
              <a:ahLst/>
              <a:cxnLst>
                <a:cxn ang="0">
                  <a:pos x="80" y="83"/>
                </a:cxn>
                <a:cxn ang="0">
                  <a:pos x="88" y="61"/>
                </a:cxn>
                <a:cxn ang="0">
                  <a:pos x="91" y="42"/>
                </a:cxn>
                <a:cxn ang="0">
                  <a:pos x="88" y="27"/>
                </a:cxn>
                <a:cxn ang="0">
                  <a:pos x="82" y="18"/>
                </a:cxn>
                <a:cxn ang="0">
                  <a:pos x="70" y="16"/>
                </a:cxn>
                <a:cxn ang="0">
                  <a:pos x="56" y="21"/>
                </a:cxn>
                <a:cxn ang="0">
                  <a:pos x="40" y="33"/>
                </a:cxn>
                <a:cxn ang="0">
                  <a:pos x="27" y="52"/>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7"/>
                </a:cxn>
                <a:cxn ang="0">
                  <a:pos x="27" y="24"/>
                </a:cxn>
                <a:cxn ang="0">
                  <a:pos x="45" y="8"/>
                </a:cxn>
                <a:cxn ang="0">
                  <a:pos x="65" y="1"/>
                </a:cxn>
                <a:cxn ang="0">
                  <a:pos x="84" y="3"/>
                </a:cxn>
                <a:cxn ang="0">
                  <a:pos x="99" y="16"/>
                </a:cxn>
                <a:cxn ang="0">
                  <a:pos x="106" y="37"/>
                </a:cxn>
                <a:cxn ang="0">
                  <a:pos x="104" y="62"/>
                </a:cxn>
                <a:cxn ang="0">
                  <a:pos x="95" y="88"/>
                </a:cxn>
                <a:cxn ang="0">
                  <a:pos x="80" y="111"/>
                </a:cxn>
              </a:cxnLst>
              <a:rect l="0" t="0" r="r" b="b"/>
              <a:pathLst>
                <a:path w="107" h="135">
                  <a:moveTo>
                    <a:pt x="81" y="81"/>
                  </a:moveTo>
                  <a:lnTo>
                    <a:pt x="80" y="83"/>
                  </a:lnTo>
                  <a:lnTo>
                    <a:pt x="89" y="59"/>
                  </a:lnTo>
                  <a:lnTo>
                    <a:pt x="88" y="61"/>
                  </a:lnTo>
                  <a:lnTo>
                    <a:pt x="90" y="39"/>
                  </a:lnTo>
                  <a:lnTo>
                    <a:pt x="91" y="42"/>
                  </a:lnTo>
                  <a:lnTo>
                    <a:pt x="86" y="24"/>
                  </a:lnTo>
                  <a:lnTo>
                    <a:pt x="88" y="27"/>
                  </a:lnTo>
                  <a:lnTo>
                    <a:pt x="78" y="16"/>
                  </a:lnTo>
                  <a:lnTo>
                    <a:pt x="82" y="18"/>
                  </a:lnTo>
                  <a:lnTo>
                    <a:pt x="66" y="16"/>
                  </a:lnTo>
                  <a:lnTo>
                    <a:pt x="70" y="16"/>
                  </a:lnTo>
                  <a:lnTo>
                    <a:pt x="53" y="22"/>
                  </a:lnTo>
                  <a:lnTo>
                    <a:pt x="56" y="21"/>
                  </a:lnTo>
                  <a:lnTo>
                    <a:pt x="39" y="35"/>
                  </a:lnTo>
                  <a:lnTo>
                    <a:pt x="40" y="33"/>
                  </a:lnTo>
                  <a:lnTo>
                    <a:pt x="26" y="54"/>
                  </a:lnTo>
                  <a:lnTo>
                    <a:pt x="27" y="52"/>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7"/>
                  </a:lnTo>
                  <a:cubicBezTo>
                    <a:pt x="12" y="46"/>
                    <a:pt x="12" y="46"/>
                    <a:pt x="13" y="45"/>
                  </a:cubicBezTo>
                  <a:lnTo>
                    <a:pt x="27" y="24"/>
                  </a:lnTo>
                  <a:cubicBezTo>
                    <a:pt x="27" y="23"/>
                    <a:pt x="28" y="23"/>
                    <a:pt x="28" y="22"/>
                  </a:cubicBezTo>
                  <a:lnTo>
                    <a:pt x="45" y="8"/>
                  </a:lnTo>
                  <a:cubicBezTo>
                    <a:pt x="46" y="8"/>
                    <a:pt x="47" y="7"/>
                    <a:pt x="48" y="7"/>
                  </a:cubicBezTo>
                  <a:lnTo>
                    <a:pt x="65" y="1"/>
                  </a:lnTo>
                  <a:cubicBezTo>
                    <a:pt x="66" y="1"/>
                    <a:pt x="67" y="0"/>
                    <a:pt x="68" y="1"/>
                  </a:cubicBezTo>
                  <a:lnTo>
                    <a:pt x="84" y="3"/>
                  </a:lnTo>
                  <a:cubicBezTo>
                    <a:pt x="86" y="3"/>
                    <a:pt x="88" y="4"/>
                    <a:pt x="89" y="5"/>
                  </a:cubicBezTo>
                  <a:lnTo>
                    <a:pt x="99" y="16"/>
                  </a:lnTo>
                  <a:cubicBezTo>
                    <a:pt x="100" y="17"/>
                    <a:pt x="101" y="18"/>
                    <a:pt x="101" y="19"/>
                  </a:cubicBezTo>
                  <a:lnTo>
                    <a:pt x="106" y="37"/>
                  </a:lnTo>
                  <a:cubicBezTo>
                    <a:pt x="106" y="38"/>
                    <a:pt x="107" y="39"/>
                    <a:pt x="106" y="40"/>
                  </a:cubicBezTo>
                  <a:lnTo>
                    <a:pt x="104" y="62"/>
                  </a:lnTo>
                  <a:cubicBezTo>
                    <a:pt x="104" y="63"/>
                    <a:pt x="104" y="64"/>
                    <a:pt x="104" y="64"/>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2" name="Rectangle 242"/>
            <p:cNvSpPr>
              <a:spLocks noChangeArrowheads="1"/>
            </p:cNvSpPr>
            <p:nvPr/>
          </p:nvSpPr>
          <p:spPr bwMode="auto">
            <a:xfrm>
              <a:off x="444" y="2721"/>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3" name="Freeform 243"/>
            <p:cNvSpPr>
              <a:spLocks noEditPoints="1"/>
            </p:cNvSpPr>
            <p:nvPr/>
          </p:nvSpPr>
          <p:spPr bwMode="auto">
            <a:xfrm>
              <a:off x="441" y="2718"/>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4" name="Rectangle 244"/>
            <p:cNvSpPr>
              <a:spLocks noChangeArrowheads="1"/>
            </p:cNvSpPr>
            <p:nvPr/>
          </p:nvSpPr>
          <p:spPr bwMode="auto">
            <a:xfrm>
              <a:off x="638" y="2624"/>
              <a:ext cx="31"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5" name="Freeform 245"/>
            <p:cNvSpPr>
              <a:spLocks noEditPoints="1"/>
            </p:cNvSpPr>
            <p:nvPr/>
          </p:nvSpPr>
          <p:spPr bwMode="auto">
            <a:xfrm>
              <a:off x="635" y="2621"/>
              <a:ext cx="37"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6" name="Rectangle 246"/>
            <p:cNvSpPr>
              <a:spLocks noChangeArrowheads="1"/>
            </p:cNvSpPr>
            <p:nvPr/>
          </p:nvSpPr>
          <p:spPr bwMode="auto">
            <a:xfrm>
              <a:off x="1026" y="2624"/>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7" name="Freeform 247"/>
            <p:cNvSpPr>
              <a:spLocks noEditPoints="1"/>
            </p:cNvSpPr>
            <p:nvPr/>
          </p:nvSpPr>
          <p:spPr bwMode="auto">
            <a:xfrm>
              <a:off x="1023" y="2621"/>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48" name="Rectangle 248"/>
            <p:cNvSpPr>
              <a:spLocks noChangeArrowheads="1"/>
            </p:cNvSpPr>
            <p:nvPr/>
          </p:nvSpPr>
          <p:spPr bwMode="auto">
            <a:xfrm>
              <a:off x="1220" y="2721"/>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49" name="Freeform 249"/>
            <p:cNvSpPr>
              <a:spLocks noEditPoints="1"/>
            </p:cNvSpPr>
            <p:nvPr/>
          </p:nvSpPr>
          <p:spPr bwMode="auto">
            <a:xfrm>
              <a:off x="1217" y="2718"/>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0" name="Rectangle 250"/>
            <p:cNvSpPr>
              <a:spLocks noChangeArrowheads="1"/>
            </p:cNvSpPr>
            <p:nvPr/>
          </p:nvSpPr>
          <p:spPr bwMode="auto">
            <a:xfrm>
              <a:off x="1123" y="3156"/>
              <a:ext cx="30" cy="3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1" name="Freeform 251"/>
            <p:cNvSpPr>
              <a:spLocks noEditPoints="1"/>
            </p:cNvSpPr>
            <p:nvPr/>
          </p:nvSpPr>
          <p:spPr bwMode="auto">
            <a:xfrm>
              <a:off x="1120" y="3153"/>
              <a:ext cx="36" cy="36"/>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2" name="Rectangle 252"/>
            <p:cNvSpPr>
              <a:spLocks noChangeArrowheads="1"/>
            </p:cNvSpPr>
            <p:nvPr/>
          </p:nvSpPr>
          <p:spPr bwMode="auto">
            <a:xfrm>
              <a:off x="784" y="3204"/>
              <a:ext cx="30"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3" name="Freeform 253"/>
            <p:cNvSpPr>
              <a:spLocks noEditPoints="1"/>
            </p:cNvSpPr>
            <p:nvPr/>
          </p:nvSpPr>
          <p:spPr bwMode="auto">
            <a:xfrm>
              <a:off x="781" y="3201"/>
              <a:ext cx="36" cy="37"/>
            </a:xfrm>
            <a:custGeom>
              <a:avLst/>
              <a:gdLst/>
              <a:ahLst/>
              <a:cxnLst>
                <a:cxn ang="0">
                  <a:pos x="0" y="8"/>
                </a:cxn>
                <a:cxn ang="0">
                  <a:pos x="8" y="0"/>
                </a:cxn>
                <a:cxn ang="0">
                  <a:pos x="88" y="0"/>
                </a:cxn>
                <a:cxn ang="0">
                  <a:pos x="96" y="8"/>
                </a:cxn>
                <a:cxn ang="0">
                  <a:pos x="96" y="88"/>
                </a:cxn>
                <a:cxn ang="0">
                  <a:pos x="88" y="96"/>
                </a:cxn>
                <a:cxn ang="0">
                  <a:pos x="8" y="96"/>
                </a:cxn>
                <a:cxn ang="0">
                  <a:pos x="0" y="88"/>
                </a:cxn>
                <a:cxn ang="0">
                  <a:pos x="0" y="8"/>
                </a:cxn>
                <a:cxn ang="0">
                  <a:pos x="16" y="88"/>
                </a:cxn>
                <a:cxn ang="0">
                  <a:pos x="8" y="80"/>
                </a:cxn>
                <a:cxn ang="0">
                  <a:pos x="88" y="80"/>
                </a:cxn>
                <a:cxn ang="0">
                  <a:pos x="80" y="88"/>
                </a:cxn>
                <a:cxn ang="0">
                  <a:pos x="80" y="8"/>
                </a:cxn>
                <a:cxn ang="0">
                  <a:pos x="88" y="16"/>
                </a:cxn>
                <a:cxn ang="0">
                  <a:pos x="8" y="16"/>
                </a:cxn>
                <a:cxn ang="0">
                  <a:pos x="16" y="8"/>
                </a:cxn>
                <a:cxn ang="0">
                  <a:pos x="16" y="88"/>
                </a:cxn>
              </a:cxnLst>
              <a:rect l="0" t="0" r="r" b="b"/>
              <a:pathLst>
                <a:path w="96" h="96">
                  <a:moveTo>
                    <a:pt x="0" y="8"/>
                  </a:moveTo>
                  <a:cubicBezTo>
                    <a:pt x="0" y="4"/>
                    <a:pt x="4" y="0"/>
                    <a:pt x="8" y="0"/>
                  </a:cubicBezTo>
                  <a:lnTo>
                    <a:pt x="88" y="0"/>
                  </a:lnTo>
                  <a:cubicBezTo>
                    <a:pt x="93" y="0"/>
                    <a:pt x="96" y="4"/>
                    <a:pt x="96" y="8"/>
                  </a:cubicBezTo>
                  <a:lnTo>
                    <a:pt x="96" y="88"/>
                  </a:lnTo>
                  <a:cubicBezTo>
                    <a:pt x="96" y="93"/>
                    <a:pt x="93" y="96"/>
                    <a:pt x="88" y="96"/>
                  </a:cubicBezTo>
                  <a:lnTo>
                    <a:pt x="8" y="96"/>
                  </a:lnTo>
                  <a:cubicBezTo>
                    <a:pt x="4" y="96"/>
                    <a:pt x="0" y="93"/>
                    <a:pt x="0" y="88"/>
                  </a:cubicBezTo>
                  <a:lnTo>
                    <a:pt x="0" y="8"/>
                  </a:lnTo>
                  <a:close/>
                  <a:moveTo>
                    <a:pt x="16" y="88"/>
                  </a:moveTo>
                  <a:lnTo>
                    <a:pt x="8" y="80"/>
                  </a:lnTo>
                  <a:lnTo>
                    <a:pt x="88" y="80"/>
                  </a:lnTo>
                  <a:lnTo>
                    <a:pt x="80" y="88"/>
                  </a:lnTo>
                  <a:lnTo>
                    <a:pt x="80" y="8"/>
                  </a:lnTo>
                  <a:lnTo>
                    <a:pt x="88"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4" name="Rectangle 254"/>
            <p:cNvSpPr>
              <a:spLocks noChangeArrowheads="1"/>
            </p:cNvSpPr>
            <p:nvPr/>
          </p:nvSpPr>
          <p:spPr bwMode="auto">
            <a:xfrm>
              <a:off x="426" y="2908"/>
              <a:ext cx="24" cy="31"/>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855" name="Freeform 255"/>
            <p:cNvSpPr>
              <a:spLocks noEditPoints="1"/>
            </p:cNvSpPr>
            <p:nvPr/>
          </p:nvSpPr>
          <p:spPr bwMode="auto">
            <a:xfrm>
              <a:off x="423" y="2905"/>
              <a:ext cx="30" cy="37"/>
            </a:xfrm>
            <a:custGeom>
              <a:avLst/>
              <a:gdLst/>
              <a:ahLst/>
              <a:cxnLst>
                <a:cxn ang="0">
                  <a:pos x="0" y="8"/>
                </a:cxn>
                <a:cxn ang="0">
                  <a:pos x="8" y="0"/>
                </a:cxn>
                <a:cxn ang="0">
                  <a:pos x="72" y="0"/>
                </a:cxn>
                <a:cxn ang="0">
                  <a:pos x="80" y="8"/>
                </a:cxn>
                <a:cxn ang="0">
                  <a:pos x="80" y="88"/>
                </a:cxn>
                <a:cxn ang="0">
                  <a:pos x="72" y="96"/>
                </a:cxn>
                <a:cxn ang="0">
                  <a:pos x="8" y="96"/>
                </a:cxn>
                <a:cxn ang="0">
                  <a:pos x="0" y="88"/>
                </a:cxn>
                <a:cxn ang="0">
                  <a:pos x="0" y="8"/>
                </a:cxn>
                <a:cxn ang="0">
                  <a:pos x="16" y="88"/>
                </a:cxn>
                <a:cxn ang="0">
                  <a:pos x="8" y="80"/>
                </a:cxn>
                <a:cxn ang="0">
                  <a:pos x="72" y="80"/>
                </a:cxn>
                <a:cxn ang="0">
                  <a:pos x="64" y="88"/>
                </a:cxn>
                <a:cxn ang="0">
                  <a:pos x="64" y="8"/>
                </a:cxn>
                <a:cxn ang="0">
                  <a:pos x="72" y="16"/>
                </a:cxn>
                <a:cxn ang="0">
                  <a:pos x="8" y="16"/>
                </a:cxn>
                <a:cxn ang="0">
                  <a:pos x="16" y="8"/>
                </a:cxn>
                <a:cxn ang="0">
                  <a:pos x="16" y="88"/>
                </a:cxn>
              </a:cxnLst>
              <a:rect l="0" t="0" r="r" b="b"/>
              <a:pathLst>
                <a:path w="80" h="96">
                  <a:moveTo>
                    <a:pt x="0" y="8"/>
                  </a:moveTo>
                  <a:cubicBezTo>
                    <a:pt x="0" y="4"/>
                    <a:pt x="4" y="0"/>
                    <a:pt x="8" y="0"/>
                  </a:cubicBezTo>
                  <a:lnTo>
                    <a:pt x="72" y="0"/>
                  </a:lnTo>
                  <a:cubicBezTo>
                    <a:pt x="77" y="0"/>
                    <a:pt x="80" y="4"/>
                    <a:pt x="80" y="8"/>
                  </a:cubicBezTo>
                  <a:lnTo>
                    <a:pt x="80" y="88"/>
                  </a:lnTo>
                  <a:cubicBezTo>
                    <a:pt x="80" y="93"/>
                    <a:pt x="77" y="96"/>
                    <a:pt x="72" y="96"/>
                  </a:cubicBezTo>
                  <a:lnTo>
                    <a:pt x="8" y="96"/>
                  </a:lnTo>
                  <a:cubicBezTo>
                    <a:pt x="4" y="96"/>
                    <a:pt x="0" y="93"/>
                    <a:pt x="0" y="88"/>
                  </a:cubicBezTo>
                  <a:lnTo>
                    <a:pt x="0" y="8"/>
                  </a:lnTo>
                  <a:close/>
                  <a:moveTo>
                    <a:pt x="16" y="88"/>
                  </a:moveTo>
                  <a:lnTo>
                    <a:pt x="8" y="80"/>
                  </a:lnTo>
                  <a:lnTo>
                    <a:pt x="72" y="80"/>
                  </a:lnTo>
                  <a:lnTo>
                    <a:pt x="64" y="88"/>
                  </a:lnTo>
                  <a:lnTo>
                    <a:pt x="64" y="8"/>
                  </a:lnTo>
                  <a:lnTo>
                    <a:pt x="72" y="16"/>
                  </a:lnTo>
                  <a:lnTo>
                    <a:pt x="8" y="16"/>
                  </a:lnTo>
                  <a:lnTo>
                    <a:pt x="16" y="8"/>
                  </a:lnTo>
                  <a:lnTo>
                    <a:pt x="16" y="88"/>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6" name="Freeform 256"/>
            <p:cNvSpPr>
              <a:spLocks/>
            </p:cNvSpPr>
            <p:nvPr/>
          </p:nvSpPr>
          <p:spPr bwMode="auto">
            <a:xfrm>
              <a:off x="687" y="2908"/>
              <a:ext cx="30" cy="31"/>
            </a:xfrm>
            <a:custGeom>
              <a:avLst/>
              <a:gdLst/>
              <a:ahLst/>
              <a:cxnLst>
                <a:cxn ang="0">
                  <a:pos x="0" y="12"/>
                </a:cxn>
                <a:cxn ang="0">
                  <a:pos x="15" y="0"/>
                </a:cxn>
                <a:cxn ang="0">
                  <a:pos x="30" y="12"/>
                </a:cxn>
                <a:cxn ang="0">
                  <a:pos x="24" y="31"/>
                </a:cxn>
                <a:cxn ang="0">
                  <a:pos x="6" y="31"/>
                </a:cxn>
                <a:cxn ang="0">
                  <a:pos x="0" y="12"/>
                </a:cxn>
              </a:cxnLst>
              <a:rect l="0" t="0" r="r" b="b"/>
              <a:pathLst>
                <a:path w="30" h="31">
                  <a:moveTo>
                    <a:pt x="0" y="12"/>
                  </a:moveTo>
                  <a:lnTo>
                    <a:pt x="15" y="0"/>
                  </a:lnTo>
                  <a:lnTo>
                    <a:pt x="30" y="12"/>
                  </a:lnTo>
                  <a:lnTo>
                    <a:pt x="24" y="31"/>
                  </a:lnTo>
                  <a:lnTo>
                    <a:pt x="6" y="31"/>
                  </a:lnTo>
                  <a:lnTo>
                    <a:pt x="0" y="12"/>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7" name="Freeform 257"/>
            <p:cNvSpPr>
              <a:spLocks noEditPoints="1"/>
            </p:cNvSpPr>
            <p:nvPr/>
          </p:nvSpPr>
          <p:spPr bwMode="auto">
            <a:xfrm>
              <a:off x="684" y="2905"/>
              <a:ext cx="36" cy="37"/>
            </a:xfrm>
            <a:custGeom>
              <a:avLst/>
              <a:gdLst/>
              <a:ahLst/>
              <a:cxnLst>
                <a:cxn ang="0">
                  <a:pos x="1" y="41"/>
                </a:cxn>
                <a:cxn ang="0">
                  <a:pos x="4" y="33"/>
                </a:cxn>
                <a:cxn ang="0">
                  <a:pos x="44" y="2"/>
                </a:cxn>
                <a:cxn ang="0">
                  <a:pos x="53" y="2"/>
                </a:cxn>
                <a:cxn ang="0">
                  <a:pos x="93" y="33"/>
                </a:cxn>
                <a:cxn ang="0">
                  <a:pos x="96" y="41"/>
                </a:cxn>
                <a:cxn ang="0">
                  <a:pos x="81" y="91"/>
                </a:cxn>
                <a:cxn ang="0">
                  <a:pos x="73" y="96"/>
                </a:cxn>
                <a:cxn ang="0">
                  <a:pos x="24" y="96"/>
                </a:cxn>
                <a:cxn ang="0">
                  <a:pos x="16" y="91"/>
                </a:cxn>
                <a:cxn ang="0">
                  <a:pos x="1" y="41"/>
                </a:cxn>
                <a:cxn ang="0">
                  <a:pos x="31" y="86"/>
                </a:cxn>
                <a:cxn ang="0">
                  <a:pos x="24" y="80"/>
                </a:cxn>
                <a:cxn ang="0">
                  <a:pos x="73" y="80"/>
                </a:cxn>
                <a:cxn ang="0">
                  <a:pos x="66" y="86"/>
                </a:cxn>
                <a:cxn ang="0">
                  <a:pos x="81" y="37"/>
                </a:cxn>
                <a:cxn ang="0">
                  <a:pos x="84" y="45"/>
                </a:cxn>
                <a:cxn ang="0">
                  <a:pos x="44" y="15"/>
                </a:cxn>
                <a:cxn ang="0">
                  <a:pos x="53" y="15"/>
                </a:cxn>
                <a:cxn ang="0">
                  <a:pos x="13" y="45"/>
                </a:cxn>
                <a:cxn ang="0">
                  <a:pos x="16" y="37"/>
                </a:cxn>
                <a:cxn ang="0">
                  <a:pos x="31" y="86"/>
                </a:cxn>
              </a:cxnLst>
              <a:rect l="0" t="0" r="r" b="b"/>
              <a:pathLst>
                <a:path w="97" h="96">
                  <a:moveTo>
                    <a:pt x="1" y="41"/>
                  </a:moveTo>
                  <a:cubicBezTo>
                    <a:pt x="0" y="38"/>
                    <a:pt x="1" y="35"/>
                    <a:pt x="4" y="33"/>
                  </a:cubicBezTo>
                  <a:lnTo>
                    <a:pt x="44" y="2"/>
                  </a:lnTo>
                  <a:cubicBezTo>
                    <a:pt x="46" y="0"/>
                    <a:pt x="50" y="0"/>
                    <a:pt x="53" y="2"/>
                  </a:cubicBezTo>
                  <a:lnTo>
                    <a:pt x="93" y="33"/>
                  </a:lnTo>
                  <a:cubicBezTo>
                    <a:pt x="96" y="35"/>
                    <a:pt x="97" y="38"/>
                    <a:pt x="96" y="41"/>
                  </a:cubicBezTo>
                  <a:lnTo>
                    <a:pt x="81" y="91"/>
                  </a:lnTo>
                  <a:cubicBezTo>
                    <a:pt x="80" y="94"/>
                    <a:pt x="77" y="96"/>
                    <a:pt x="73" y="96"/>
                  </a:cubicBezTo>
                  <a:lnTo>
                    <a:pt x="24" y="96"/>
                  </a:lnTo>
                  <a:cubicBezTo>
                    <a:pt x="20" y="96"/>
                    <a:pt x="17" y="94"/>
                    <a:pt x="16" y="91"/>
                  </a:cubicBezTo>
                  <a:lnTo>
                    <a:pt x="1" y="41"/>
                  </a:lnTo>
                  <a:close/>
                  <a:moveTo>
                    <a:pt x="31" y="86"/>
                  </a:moveTo>
                  <a:lnTo>
                    <a:pt x="24" y="80"/>
                  </a:lnTo>
                  <a:lnTo>
                    <a:pt x="73" y="80"/>
                  </a:lnTo>
                  <a:lnTo>
                    <a:pt x="66" y="86"/>
                  </a:lnTo>
                  <a:lnTo>
                    <a:pt x="81" y="37"/>
                  </a:lnTo>
                  <a:lnTo>
                    <a:pt x="84" y="45"/>
                  </a:lnTo>
                  <a:lnTo>
                    <a:pt x="44" y="15"/>
                  </a:lnTo>
                  <a:lnTo>
                    <a:pt x="53" y="15"/>
                  </a:lnTo>
                  <a:lnTo>
                    <a:pt x="13" y="45"/>
                  </a:lnTo>
                  <a:lnTo>
                    <a:pt x="16" y="37"/>
                  </a:lnTo>
                  <a:lnTo>
                    <a:pt x="31" y="86"/>
                  </a:lnTo>
                  <a:close/>
                </a:path>
              </a:pathLst>
            </a:custGeom>
            <a:solidFill>
              <a:srgbClr val="984807"/>
            </a:solidFill>
            <a:ln w="0" cap="flat">
              <a:solidFill>
                <a:srgbClr val="98480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8" name="Freeform 258"/>
            <p:cNvSpPr>
              <a:spLocks/>
            </p:cNvSpPr>
            <p:nvPr/>
          </p:nvSpPr>
          <p:spPr bwMode="auto">
            <a:xfrm>
              <a:off x="1216" y="2935"/>
              <a:ext cx="38" cy="50"/>
            </a:xfrm>
            <a:custGeom>
              <a:avLst/>
              <a:gdLst/>
              <a:ahLst/>
              <a:cxnLst>
                <a:cxn ang="0">
                  <a:pos x="84" y="84"/>
                </a:cxn>
                <a:cxn ang="0">
                  <a:pos x="80" y="10"/>
                </a:cxn>
                <a:cxn ang="0">
                  <a:pos x="80" y="10"/>
                </a:cxn>
                <a:cxn ang="0">
                  <a:pos x="80" y="10"/>
                </a:cxn>
                <a:cxn ang="0">
                  <a:pos x="16" y="49"/>
                </a:cxn>
                <a:cxn ang="0">
                  <a:pos x="16" y="49"/>
                </a:cxn>
                <a:cxn ang="0">
                  <a:pos x="21" y="123"/>
                </a:cxn>
                <a:cxn ang="0">
                  <a:pos x="21" y="123"/>
                </a:cxn>
                <a:cxn ang="0">
                  <a:pos x="21" y="123"/>
                </a:cxn>
                <a:cxn ang="0">
                  <a:pos x="84" y="84"/>
                </a:cxn>
              </a:cxnLst>
              <a:rect l="0" t="0" r="r" b="b"/>
              <a:pathLst>
                <a:path w="100" h="133">
                  <a:moveTo>
                    <a:pt x="84" y="84"/>
                  </a:moveTo>
                  <a:cubicBezTo>
                    <a:pt x="100" y="53"/>
                    <a:pt x="98" y="19"/>
                    <a:pt x="80" y="10"/>
                  </a:cubicBezTo>
                  <a:cubicBezTo>
                    <a:pt x="80" y="10"/>
                    <a:pt x="80" y="10"/>
                    <a:pt x="80" y="10"/>
                  </a:cubicBezTo>
                  <a:lnTo>
                    <a:pt x="80" y="10"/>
                  </a:lnTo>
                  <a:cubicBezTo>
                    <a:pt x="61" y="0"/>
                    <a:pt x="32" y="17"/>
                    <a:pt x="16" y="49"/>
                  </a:cubicBezTo>
                  <a:lnTo>
                    <a:pt x="16" y="49"/>
                  </a:lnTo>
                  <a:cubicBezTo>
                    <a:pt x="0" y="80"/>
                    <a:pt x="2" y="113"/>
                    <a:pt x="21" y="123"/>
                  </a:cubicBezTo>
                  <a:cubicBezTo>
                    <a:pt x="21" y="123"/>
                    <a:pt x="21" y="123"/>
                    <a:pt x="21" y="123"/>
                  </a:cubicBezTo>
                  <a:lnTo>
                    <a:pt x="21" y="123"/>
                  </a:lnTo>
                  <a:cubicBezTo>
                    <a:pt x="39" y="133"/>
                    <a:pt x="68" y="115"/>
                    <a:pt x="84" y="84"/>
                  </a:cubicBez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59" name="Freeform 259"/>
            <p:cNvSpPr>
              <a:spLocks noEditPoints="1"/>
            </p:cNvSpPr>
            <p:nvPr/>
          </p:nvSpPr>
          <p:spPr bwMode="auto">
            <a:xfrm>
              <a:off x="1215" y="2934"/>
              <a:ext cx="40" cy="51"/>
            </a:xfrm>
            <a:custGeom>
              <a:avLst/>
              <a:gdLst/>
              <a:ahLst/>
              <a:cxnLst>
                <a:cxn ang="0">
                  <a:pos x="80" y="83"/>
                </a:cxn>
                <a:cxn ang="0">
                  <a:pos x="88" y="62"/>
                </a:cxn>
                <a:cxn ang="0">
                  <a:pos x="91" y="43"/>
                </a:cxn>
                <a:cxn ang="0">
                  <a:pos x="88" y="28"/>
                </a:cxn>
                <a:cxn ang="0">
                  <a:pos x="82" y="19"/>
                </a:cxn>
                <a:cxn ang="0">
                  <a:pos x="71" y="16"/>
                </a:cxn>
                <a:cxn ang="0">
                  <a:pos x="56" y="22"/>
                </a:cxn>
                <a:cxn ang="0">
                  <a:pos x="40" y="34"/>
                </a:cxn>
                <a:cxn ang="0">
                  <a:pos x="27" y="53"/>
                </a:cxn>
                <a:cxn ang="0">
                  <a:pos x="18" y="74"/>
                </a:cxn>
                <a:cxn ang="0">
                  <a:pos x="16" y="93"/>
                </a:cxn>
                <a:cxn ang="0">
                  <a:pos x="19" y="108"/>
                </a:cxn>
                <a:cxn ang="0">
                  <a:pos x="26" y="117"/>
                </a:cxn>
                <a:cxn ang="0">
                  <a:pos x="37" y="119"/>
                </a:cxn>
                <a:cxn ang="0">
                  <a:pos x="51" y="114"/>
                </a:cxn>
                <a:cxn ang="0">
                  <a:pos x="67" y="102"/>
                </a:cxn>
                <a:cxn ang="0">
                  <a:pos x="80" y="111"/>
                </a:cxn>
                <a:cxn ang="0">
                  <a:pos x="62" y="127"/>
                </a:cxn>
                <a:cxn ang="0">
                  <a:pos x="42" y="134"/>
                </a:cxn>
                <a:cxn ang="0">
                  <a:pos x="23" y="132"/>
                </a:cxn>
                <a:cxn ang="0">
                  <a:pos x="8" y="119"/>
                </a:cxn>
                <a:cxn ang="0">
                  <a:pos x="1" y="98"/>
                </a:cxn>
                <a:cxn ang="0">
                  <a:pos x="2" y="73"/>
                </a:cxn>
                <a:cxn ang="0">
                  <a:pos x="12" y="48"/>
                </a:cxn>
                <a:cxn ang="0">
                  <a:pos x="27" y="25"/>
                </a:cxn>
                <a:cxn ang="0">
                  <a:pos x="45" y="9"/>
                </a:cxn>
                <a:cxn ang="0">
                  <a:pos x="64" y="1"/>
                </a:cxn>
                <a:cxn ang="0">
                  <a:pos x="85" y="4"/>
                </a:cxn>
                <a:cxn ang="0">
                  <a:pos x="99" y="17"/>
                </a:cxn>
                <a:cxn ang="0">
                  <a:pos x="106" y="38"/>
                </a:cxn>
                <a:cxn ang="0">
                  <a:pos x="104" y="63"/>
                </a:cxn>
                <a:cxn ang="0">
                  <a:pos x="95" y="88"/>
                </a:cxn>
                <a:cxn ang="0">
                  <a:pos x="80" y="111"/>
                </a:cxn>
              </a:cxnLst>
              <a:rect l="0" t="0" r="r" b="b"/>
              <a:pathLst>
                <a:path w="107" h="135">
                  <a:moveTo>
                    <a:pt x="81" y="81"/>
                  </a:moveTo>
                  <a:lnTo>
                    <a:pt x="80" y="83"/>
                  </a:lnTo>
                  <a:lnTo>
                    <a:pt x="89" y="60"/>
                  </a:lnTo>
                  <a:lnTo>
                    <a:pt x="88" y="62"/>
                  </a:lnTo>
                  <a:lnTo>
                    <a:pt x="90" y="40"/>
                  </a:lnTo>
                  <a:lnTo>
                    <a:pt x="91" y="43"/>
                  </a:lnTo>
                  <a:lnTo>
                    <a:pt x="86" y="25"/>
                  </a:lnTo>
                  <a:lnTo>
                    <a:pt x="88" y="28"/>
                  </a:lnTo>
                  <a:lnTo>
                    <a:pt x="78" y="17"/>
                  </a:lnTo>
                  <a:lnTo>
                    <a:pt x="82" y="19"/>
                  </a:lnTo>
                  <a:lnTo>
                    <a:pt x="66" y="16"/>
                  </a:lnTo>
                  <a:lnTo>
                    <a:pt x="71" y="16"/>
                  </a:lnTo>
                  <a:lnTo>
                    <a:pt x="54" y="23"/>
                  </a:lnTo>
                  <a:lnTo>
                    <a:pt x="56" y="22"/>
                  </a:lnTo>
                  <a:lnTo>
                    <a:pt x="39" y="36"/>
                  </a:lnTo>
                  <a:lnTo>
                    <a:pt x="40" y="34"/>
                  </a:lnTo>
                  <a:lnTo>
                    <a:pt x="26" y="55"/>
                  </a:lnTo>
                  <a:lnTo>
                    <a:pt x="27" y="53"/>
                  </a:lnTo>
                  <a:lnTo>
                    <a:pt x="18" y="76"/>
                  </a:lnTo>
                  <a:lnTo>
                    <a:pt x="18" y="74"/>
                  </a:lnTo>
                  <a:lnTo>
                    <a:pt x="16" y="96"/>
                  </a:lnTo>
                  <a:lnTo>
                    <a:pt x="16" y="93"/>
                  </a:lnTo>
                  <a:lnTo>
                    <a:pt x="21" y="111"/>
                  </a:lnTo>
                  <a:lnTo>
                    <a:pt x="19" y="108"/>
                  </a:lnTo>
                  <a:lnTo>
                    <a:pt x="30" y="119"/>
                  </a:lnTo>
                  <a:lnTo>
                    <a:pt x="26" y="117"/>
                  </a:lnTo>
                  <a:lnTo>
                    <a:pt x="41" y="119"/>
                  </a:lnTo>
                  <a:lnTo>
                    <a:pt x="37" y="119"/>
                  </a:lnTo>
                  <a:lnTo>
                    <a:pt x="54" y="113"/>
                  </a:lnTo>
                  <a:lnTo>
                    <a:pt x="51" y="114"/>
                  </a:lnTo>
                  <a:lnTo>
                    <a:pt x="68" y="100"/>
                  </a:lnTo>
                  <a:lnTo>
                    <a:pt x="67" y="102"/>
                  </a:lnTo>
                  <a:lnTo>
                    <a:pt x="81" y="81"/>
                  </a:lnTo>
                  <a:close/>
                  <a:moveTo>
                    <a:pt x="80" y="111"/>
                  </a:moveTo>
                  <a:cubicBezTo>
                    <a:pt x="80" y="112"/>
                    <a:pt x="79" y="112"/>
                    <a:pt x="79" y="113"/>
                  </a:cubicBezTo>
                  <a:lnTo>
                    <a:pt x="62" y="127"/>
                  </a:lnTo>
                  <a:cubicBezTo>
                    <a:pt x="61" y="127"/>
                    <a:pt x="60" y="128"/>
                    <a:pt x="59" y="128"/>
                  </a:cubicBezTo>
                  <a:lnTo>
                    <a:pt x="42" y="134"/>
                  </a:lnTo>
                  <a:cubicBezTo>
                    <a:pt x="41" y="134"/>
                    <a:pt x="40" y="135"/>
                    <a:pt x="38" y="134"/>
                  </a:cubicBezTo>
                  <a:lnTo>
                    <a:pt x="23" y="132"/>
                  </a:lnTo>
                  <a:cubicBezTo>
                    <a:pt x="22" y="132"/>
                    <a:pt x="20" y="131"/>
                    <a:pt x="19" y="130"/>
                  </a:cubicBezTo>
                  <a:lnTo>
                    <a:pt x="8" y="119"/>
                  </a:lnTo>
                  <a:cubicBezTo>
                    <a:pt x="7" y="118"/>
                    <a:pt x="6" y="117"/>
                    <a:pt x="6" y="116"/>
                  </a:cubicBezTo>
                  <a:lnTo>
                    <a:pt x="1" y="98"/>
                  </a:lnTo>
                  <a:cubicBezTo>
                    <a:pt x="0" y="97"/>
                    <a:pt x="0" y="96"/>
                    <a:pt x="0" y="95"/>
                  </a:cubicBezTo>
                  <a:lnTo>
                    <a:pt x="2" y="73"/>
                  </a:lnTo>
                  <a:cubicBezTo>
                    <a:pt x="3" y="72"/>
                    <a:pt x="3" y="71"/>
                    <a:pt x="3" y="71"/>
                  </a:cubicBezTo>
                  <a:lnTo>
                    <a:pt x="12" y="48"/>
                  </a:lnTo>
                  <a:cubicBezTo>
                    <a:pt x="12" y="47"/>
                    <a:pt x="12" y="47"/>
                    <a:pt x="13" y="46"/>
                  </a:cubicBezTo>
                  <a:lnTo>
                    <a:pt x="27" y="25"/>
                  </a:lnTo>
                  <a:cubicBezTo>
                    <a:pt x="27" y="24"/>
                    <a:pt x="28" y="24"/>
                    <a:pt x="28" y="23"/>
                  </a:cubicBezTo>
                  <a:lnTo>
                    <a:pt x="45" y="9"/>
                  </a:lnTo>
                  <a:cubicBezTo>
                    <a:pt x="46" y="9"/>
                    <a:pt x="47" y="8"/>
                    <a:pt x="47" y="8"/>
                  </a:cubicBezTo>
                  <a:lnTo>
                    <a:pt x="64" y="1"/>
                  </a:lnTo>
                  <a:cubicBezTo>
                    <a:pt x="66" y="0"/>
                    <a:pt x="67" y="0"/>
                    <a:pt x="69" y="1"/>
                  </a:cubicBezTo>
                  <a:lnTo>
                    <a:pt x="85" y="4"/>
                  </a:lnTo>
                  <a:cubicBezTo>
                    <a:pt x="87" y="4"/>
                    <a:pt x="88" y="5"/>
                    <a:pt x="89" y="6"/>
                  </a:cubicBezTo>
                  <a:lnTo>
                    <a:pt x="99" y="17"/>
                  </a:lnTo>
                  <a:cubicBezTo>
                    <a:pt x="100" y="18"/>
                    <a:pt x="101" y="19"/>
                    <a:pt x="101" y="20"/>
                  </a:cubicBezTo>
                  <a:lnTo>
                    <a:pt x="106" y="38"/>
                  </a:lnTo>
                  <a:cubicBezTo>
                    <a:pt x="106" y="39"/>
                    <a:pt x="107" y="40"/>
                    <a:pt x="106" y="41"/>
                  </a:cubicBezTo>
                  <a:lnTo>
                    <a:pt x="104" y="63"/>
                  </a:lnTo>
                  <a:cubicBezTo>
                    <a:pt x="104" y="64"/>
                    <a:pt x="104" y="65"/>
                    <a:pt x="104" y="65"/>
                  </a:cubicBezTo>
                  <a:lnTo>
                    <a:pt x="95" y="88"/>
                  </a:lnTo>
                  <a:cubicBezTo>
                    <a:pt x="95" y="89"/>
                    <a:pt x="94" y="89"/>
                    <a:pt x="94" y="90"/>
                  </a:cubicBezTo>
                  <a:lnTo>
                    <a:pt x="80" y="11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0" name="Freeform 260"/>
            <p:cNvSpPr>
              <a:spLocks noEditPoints="1"/>
            </p:cNvSpPr>
            <p:nvPr/>
          </p:nvSpPr>
          <p:spPr bwMode="auto">
            <a:xfrm>
              <a:off x="409" y="2757"/>
              <a:ext cx="29" cy="68"/>
            </a:xfrm>
            <a:custGeom>
              <a:avLst/>
              <a:gdLst/>
              <a:ahLst/>
              <a:cxnLst>
                <a:cxn ang="0">
                  <a:pos x="60" y="179"/>
                </a:cxn>
                <a:cxn ang="0">
                  <a:pos x="37" y="118"/>
                </a:cxn>
                <a:cxn ang="0">
                  <a:pos x="37" y="117"/>
                </a:cxn>
                <a:cxn ang="0">
                  <a:pos x="31" y="89"/>
                </a:cxn>
                <a:cxn ang="0">
                  <a:pos x="31" y="85"/>
                </a:cxn>
                <a:cxn ang="0">
                  <a:pos x="40" y="55"/>
                </a:cxn>
                <a:cxn ang="0">
                  <a:pos x="55" y="59"/>
                </a:cxn>
                <a:cxn ang="0">
                  <a:pos x="46" y="90"/>
                </a:cxn>
                <a:cxn ang="0">
                  <a:pos x="46" y="86"/>
                </a:cxn>
                <a:cxn ang="0">
                  <a:pos x="52" y="114"/>
                </a:cxn>
                <a:cxn ang="0">
                  <a:pos x="52" y="113"/>
                </a:cxn>
                <a:cxn ang="0">
                  <a:pos x="75" y="174"/>
                </a:cxn>
                <a:cxn ang="0">
                  <a:pos x="60" y="179"/>
                </a:cxn>
                <a:cxn ang="0">
                  <a:pos x="0" y="56"/>
                </a:cxn>
                <a:cxn ang="0">
                  <a:pos x="77" y="0"/>
                </a:cxn>
                <a:cxn ang="0">
                  <a:pos x="75" y="96"/>
                </a:cxn>
                <a:cxn ang="0">
                  <a:pos x="0" y="56"/>
                </a:cxn>
              </a:cxnLst>
              <a:rect l="0" t="0" r="r" b="b"/>
              <a:pathLst>
                <a:path w="77" h="179">
                  <a:moveTo>
                    <a:pt x="60" y="179"/>
                  </a:moveTo>
                  <a:lnTo>
                    <a:pt x="37" y="118"/>
                  </a:lnTo>
                  <a:cubicBezTo>
                    <a:pt x="37" y="118"/>
                    <a:pt x="37" y="118"/>
                    <a:pt x="37" y="117"/>
                  </a:cubicBezTo>
                  <a:lnTo>
                    <a:pt x="31" y="89"/>
                  </a:lnTo>
                  <a:cubicBezTo>
                    <a:pt x="30" y="88"/>
                    <a:pt x="30" y="86"/>
                    <a:pt x="31" y="85"/>
                  </a:cubicBezTo>
                  <a:lnTo>
                    <a:pt x="40" y="55"/>
                  </a:lnTo>
                  <a:lnTo>
                    <a:pt x="55" y="59"/>
                  </a:lnTo>
                  <a:lnTo>
                    <a:pt x="46" y="90"/>
                  </a:lnTo>
                  <a:lnTo>
                    <a:pt x="46" y="86"/>
                  </a:lnTo>
                  <a:lnTo>
                    <a:pt x="52" y="114"/>
                  </a:lnTo>
                  <a:lnTo>
                    <a:pt x="52" y="113"/>
                  </a:lnTo>
                  <a:lnTo>
                    <a:pt x="75" y="174"/>
                  </a:lnTo>
                  <a:lnTo>
                    <a:pt x="60" y="179"/>
                  </a:lnTo>
                  <a:close/>
                  <a:moveTo>
                    <a:pt x="0" y="56"/>
                  </a:moveTo>
                  <a:lnTo>
                    <a:pt x="77" y="0"/>
                  </a:lnTo>
                  <a:lnTo>
                    <a:pt x="75" y="96"/>
                  </a:lnTo>
                  <a:lnTo>
                    <a:pt x="0" y="5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1" name="Freeform 261"/>
            <p:cNvSpPr>
              <a:spLocks noEditPoints="1"/>
            </p:cNvSpPr>
            <p:nvPr/>
          </p:nvSpPr>
          <p:spPr bwMode="auto">
            <a:xfrm>
              <a:off x="631" y="2742"/>
              <a:ext cx="93" cy="88"/>
            </a:xfrm>
            <a:custGeom>
              <a:avLst/>
              <a:gdLst/>
              <a:ahLst/>
              <a:cxnLst>
                <a:cxn ang="0">
                  <a:pos x="5" y="0"/>
                </a:cxn>
                <a:cxn ang="0">
                  <a:pos x="57" y="14"/>
                </a:cxn>
                <a:cxn ang="0">
                  <a:pos x="106" y="30"/>
                </a:cxn>
                <a:cxn ang="0">
                  <a:pos x="148" y="49"/>
                </a:cxn>
                <a:cxn ang="0">
                  <a:pos x="149" y="50"/>
                </a:cxn>
                <a:cxn ang="0">
                  <a:pos x="181" y="75"/>
                </a:cxn>
                <a:cxn ang="0">
                  <a:pos x="183" y="77"/>
                </a:cxn>
                <a:cxn ang="0">
                  <a:pos x="201" y="108"/>
                </a:cxn>
                <a:cxn ang="0">
                  <a:pos x="202" y="111"/>
                </a:cxn>
                <a:cxn ang="0">
                  <a:pos x="212" y="166"/>
                </a:cxn>
                <a:cxn ang="0">
                  <a:pos x="196" y="169"/>
                </a:cxn>
                <a:cxn ang="0">
                  <a:pos x="187" y="114"/>
                </a:cxn>
                <a:cxn ang="0">
                  <a:pos x="188" y="116"/>
                </a:cxn>
                <a:cxn ang="0">
                  <a:pos x="170" y="85"/>
                </a:cxn>
                <a:cxn ang="0">
                  <a:pos x="172" y="88"/>
                </a:cxn>
                <a:cxn ang="0">
                  <a:pos x="140" y="63"/>
                </a:cxn>
                <a:cxn ang="0">
                  <a:pos x="141" y="64"/>
                </a:cxn>
                <a:cxn ang="0">
                  <a:pos x="101" y="45"/>
                </a:cxn>
                <a:cxn ang="0">
                  <a:pos x="52" y="29"/>
                </a:cxn>
                <a:cxn ang="0">
                  <a:pos x="0" y="15"/>
                </a:cxn>
                <a:cxn ang="0">
                  <a:pos x="5" y="0"/>
                </a:cxn>
                <a:cxn ang="0">
                  <a:pos x="244" y="143"/>
                </a:cxn>
                <a:cxn ang="0">
                  <a:pos x="209" y="231"/>
                </a:cxn>
                <a:cxn ang="0">
                  <a:pos x="159" y="150"/>
                </a:cxn>
                <a:cxn ang="0">
                  <a:pos x="244" y="143"/>
                </a:cxn>
              </a:cxnLst>
              <a:rect l="0" t="0" r="r" b="b"/>
              <a:pathLst>
                <a:path w="244" h="231">
                  <a:moveTo>
                    <a:pt x="5" y="0"/>
                  </a:moveTo>
                  <a:lnTo>
                    <a:pt x="57" y="14"/>
                  </a:lnTo>
                  <a:lnTo>
                    <a:pt x="106" y="30"/>
                  </a:lnTo>
                  <a:lnTo>
                    <a:pt x="148" y="49"/>
                  </a:lnTo>
                  <a:cubicBezTo>
                    <a:pt x="148" y="49"/>
                    <a:pt x="149" y="50"/>
                    <a:pt x="149" y="50"/>
                  </a:cubicBezTo>
                  <a:lnTo>
                    <a:pt x="181" y="75"/>
                  </a:lnTo>
                  <a:cubicBezTo>
                    <a:pt x="182" y="76"/>
                    <a:pt x="183" y="77"/>
                    <a:pt x="183" y="77"/>
                  </a:cubicBezTo>
                  <a:lnTo>
                    <a:pt x="201" y="108"/>
                  </a:lnTo>
                  <a:cubicBezTo>
                    <a:pt x="202" y="109"/>
                    <a:pt x="202" y="110"/>
                    <a:pt x="202" y="111"/>
                  </a:cubicBezTo>
                  <a:lnTo>
                    <a:pt x="212" y="166"/>
                  </a:lnTo>
                  <a:lnTo>
                    <a:pt x="196" y="169"/>
                  </a:lnTo>
                  <a:lnTo>
                    <a:pt x="187" y="114"/>
                  </a:lnTo>
                  <a:lnTo>
                    <a:pt x="188" y="116"/>
                  </a:lnTo>
                  <a:lnTo>
                    <a:pt x="170" y="85"/>
                  </a:lnTo>
                  <a:lnTo>
                    <a:pt x="172" y="88"/>
                  </a:lnTo>
                  <a:lnTo>
                    <a:pt x="140" y="63"/>
                  </a:lnTo>
                  <a:lnTo>
                    <a:pt x="141" y="64"/>
                  </a:lnTo>
                  <a:lnTo>
                    <a:pt x="101" y="45"/>
                  </a:lnTo>
                  <a:lnTo>
                    <a:pt x="52" y="29"/>
                  </a:lnTo>
                  <a:lnTo>
                    <a:pt x="0" y="15"/>
                  </a:lnTo>
                  <a:lnTo>
                    <a:pt x="5" y="0"/>
                  </a:lnTo>
                  <a:close/>
                  <a:moveTo>
                    <a:pt x="244" y="143"/>
                  </a:moveTo>
                  <a:lnTo>
                    <a:pt x="209" y="231"/>
                  </a:lnTo>
                  <a:lnTo>
                    <a:pt x="159" y="150"/>
                  </a:lnTo>
                  <a:lnTo>
                    <a:pt x="244" y="14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2" name="Freeform 262"/>
            <p:cNvSpPr>
              <a:spLocks noEditPoints="1"/>
            </p:cNvSpPr>
            <p:nvPr/>
          </p:nvSpPr>
          <p:spPr bwMode="auto">
            <a:xfrm>
              <a:off x="957" y="3053"/>
              <a:ext cx="33" cy="98"/>
            </a:xfrm>
            <a:custGeom>
              <a:avLst/>
              <a:gdLst/>
              <a:ahLst/>
              <a:cxnLst>
                <a:cxn ang="0">
                  <a:pos x="0" y="97"/>
                </a:cxn>
                <a:cxn ang="0">
                  <a:pos x="7" y="65"/>
                </a:cxn>
                <a:cxn ang="0">
                  <a:pos x="13" y="38"/>
                </a:cxn>
                <a:cxn ang="0">
                  <a:pos x="14" y="25"/>
                </a:cxn>
                <a:cxn ang="0">
                  <a:pos x="20" y="25"/>
                </a:cxn>
                <a:cxn ang="0">
                  <a:pos x="19" y="39"/>
                </a:cxn>
                <a:cxn ang="0">
                  <a:pos x="13" y="66"/>
                </a:cxn>
                <a:cxn ang="0">
                  <a:pos x="5" y="98"/>
                </a:cxn>
                <a:cxn ang="0">
                  <a:pos x="0" y="97"/>
                </a:cxn>
                <a:cxn ang="0">
                  <a:pos x="0" y="32"/>
                </a:cxn>
                <a:cxn ang="0">
                  <a:pos x="17" y="0"/>
                </a:cxn>
                <a:cxn ang="0">
                  <a:pos x="33" y="33"/>
                </a:cxn>
                <a:cxn ang="0">
                  <a:pos x="0" y="32"/>
                </a:cxn>
              </a:cxnLst>
              <a:rect l="0" t="0" r="r" b="b"/>
              <a:pathLst>
                <a:path w="33" h="98">
                  <a:moveTo>
                    <a:pt x="0" y="97"/>
                  </a:moveTo>
                  <a:lnTo>
                    <a:pt x="7" y="65"/>
                  </a:lnTo>
                  <a:lnTo>
                    <a:pt x="13" y="38"/>
                  </a:lnTo>
                  <a:lnTo>
                    <a:pt x="14" y="25"/>
                  </a:lnTo>
                  <a:lnTo>
                    <a:pt x="20" y="25"/>
                  </a:lnTo>
                  <a:lnTo>
                    <a:pt x="19" y="39"/>
                  </a:lnTo>
                  <a:lnTo>
                    <a:pt x="13" y="66"/>
                  </a:lnTo>
                  <a:lnTo>
                    <a:pt x="5" y="98"/>
                  </a:lnTo>
                  <a:lnTo>
                    <a:pt x="0" y="97"/>
                  </a:lnTo>
                  <a:close/>
                  <a:moveTo>
                    <a:pt x="0" y="32"/>
                  </a:moveTo>
                  <a:lnTo>
                    <a:pt x="17" y="0"/>
                  </a:lnTo>
                  <a:lnTo>
                    <a:pt x="33" y="33"/>
                  </a:lnTo>
                  <a:lnTo>
                    <a:pt x="0" y="3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3" name="Freeform 263"/>
            <p:cNvSpPr>
              <a:spLocks noEditPoints="1"/>
            </p:cNvSpPr>
            <p:nvPr/>
          </p:nvSpPr>
          <p:spPr bwMode="auto">
            <a:xfrm>
              <a:off x="1239" y="2769"/>
              <a:ext cx="35" cy="67"/>
            </a:xfrm>
            <a:custGeom>
              <a:avLst/>
              <a:gdLst/>
              <a:ahLst/>
              <a:cxnLst>
                <a:cxn ang="0">
                  <a:pos x="5" y="176"/>
                </a:cxn>
                <a:cxn ang="0">
                  <a:pos x="9" y="102"/>
                </a:cxn>
                <a:cxn ang="0">
                  <a:pos x="14" y="69"/>
                </a:cxn>
                <a:cxn ang="0">
                  <a:pos x="15" y="66"/>
                </a:cxn>
                <a:cxn ang="0">
                  <a:pos x="37" y="36"/>
                </a:cxn>
                <a:cxn ang="0">
                  <a:pos x="50" y="45"/>
                </a:cxn>
                <a:cxn ang="0">
                  <a:pos x="28" y="75"/>
                </a:cxn>
                <a:cxn ang="0">
                  <a:pos x="29" y="71"/>
                </a:cxn>
                <a:cxn ang="0">
                  <a:pos x="25" y="103"/>
                </a:cxn>
                <a:cxn ang="0">
                  <a:pos x="21" y="177"/>
                </a:cxn>
                <a:cxn ang="0">
                  <a:pos x="5" y="176"/>
                </a:cxn>
                <a:cxn ang="0">
                  <a:pos x="0" y="20"/>
                </a:cxn>
                <a:cxn ang="0">
                  <a:pos x="93" y="0"/>
                </a:cxn>
                <a:cxn ang="0">
                  <a:pos x="53" y="87"/>
                </a:cxn>
                <a:cxn ang="0">
                  <a:pos x="0" y="20"/>
                </a:cxn>
              </a:cxnLst>
              <a:rect l="0" t="0" r="r" b="b"/>
              <a:pathLst>
                <a:path w="93" h="177">
                  <a:moveTo>
                    <a:pt x="5" y="176"/>
                  </a:moveTo>
                  <a:lnTo>
                    <a:pt x="9" y="102"/>
                  </a:lnTo>
                  <a:lnTo>
                    <a:pt x="14" y="69"/>
                  </a:lnTo>
                  <a:cubicBezTo>
                    <a:pt x="14" y="68"/>
                    <a:pt x="14" y="67"/>
                    <a:pt x="15" y="66"/>
                  </a:cubicBezTo>
                  <a:lnTo>
                    <a:pt x="37" y="36"/>
                  </a:lnTo>
                  <a:lnTo>
                    <a:pt x="50" y="45"/>
                  </a:lnTo>
                  <a:lnTo>
                    <a:pt x="28" y="75"/>
                  </a:lnTo>
                  <a:lnTo>
                    <a:pt x="29" y="71"/>
                  </a:lnTo>
                  <a:lnTo>
                    <a:pt x="25" y="103"/>
                  </a:lnTo>
                  <a:lnTo>
                    <a:pt x="21" y="177"/>
                  </a:lnTo>
                  <a:lnTo>
                    <a:pt x="5" y="176"/>
                  </a:lnTo>
                  <a:close/>
                  <a:moveTo>
                    <a:pt x="0" y="20"/>
                  </a:moveTo>
                  <a:lnTo>
                    <a:pt x="93" y="0"/>
                  </a:lnTo>
                  <a:lnTo>
                    <a:pt x="53" y="87"/>
                  </a:lnTo>
                  <a:lnTo>
                    <a:pt x="0" y="2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4" name="Freeform 264"/>
            <p:cNvSpPr>
              <a:spLocks noEditPoints="1"/>
            </p:cNvSpPr>
            <p:nvPr/>
          </p:nvSpPr>
          <p:spPr bwMode="auto">
            <a:xfrm>
              <a:off x="1129" y="2709"/>
              <a:ext cx="100" cy="104"/>
            </a:xfrm>
            <a:custGeom>
              <a:avLst/>
              <a:gdLst/>
              <a:ahLst/>
              <a:cxnLst>
                <a:cxn ang="0">
                  <a:pos x="249" y="276"/>
                </a:cxn>
                <a:cxn ang="0">
                  <a:pos x="220" y="219"/>
                </a:cxn>
                <a:cxn ang="0">
                  <a:pos x="190" y="166"/>
                </a:cxn>
                <a:cxn ang="0">
                  <a:pos x="160" y="119"/>
                </a:cxn>
                <a:cxn ang="0">
                  <a:pos x="128" y="82"/>
                </a:cxn>
                <a:cxn ang="0">
                  <a:pos x="129" y="83"/>
                </a:cxn>
                <a:cxn ang="0">
                  <a:pos x="97" y="57"/>
                </a:cxn>
                <a:cxn ang="0">
                  <a:pos x="100" y="58"/>
                </a:cxn>
                <a:cxn ang="0">
                  <a:pos x="59" y="42"/>
                </a:cxn>
                <a:cxn ang="0">
                  <a:pos x="65" y="27"/>
                </a:cxn>
                <a:cxn ang="0">
                  <a:pos x="105" y="43"/>
                </a:cxn>
                <a:cxn ang="0">
                  <a:pos x="108" y="44"/>
                </a:cxn>
                <a:cxn ang="0">
                  <a:pos x="140" y="70"/>
                </a:cxn>
                <a:cxn ang="0">
                  <a:pos x="141" y="71"/>
                </a:cxn>
                <a:cxn ang="0">
                  <a:pos x="173" y="110"/>
                </a:cxn>
                <a:cxn ang="0">
                  <a:pos x="204" y="159"/>
                </a:cxn>
                <a:cxn ang="0">
                  <a:pos x="235" y="212"/>
                </a:cxn>
                <a:cxn ang="0">
                  <a:pos x="264" y="269"/>
                </a:cxn>
                <a:cxn ang="0">
                  <a:pos x="249" y="276"/>
                </a:cxn>
                <a:cxn ang="0">
                  <a:pos x="70" y="82"/>
                </a:cxn>
                <a:cxn ang="0">
                  <a:pos x="0" y="16"/>
                </a:cxn>
                <a:cxn ang="0">
                  <a:pos x="94" y="0"/>
                </a:cxn>
                <a:cxn ang="0">
                  <a:pos x="70" y="82"/>
                </a:cxn>
              </a:cxnLst>
              <a:rect l="0" t="0" r="r" b="b"/>
              <a:pathLst>
                <a:path w="264" h="276">
                  <a:moveTo>
                    <a:pt x="249" y="276"/>
                  </a:moveTo>
                  <a:lnTo>
                    <a:pt x="220" y="219"/>
                  </a:lnTo>
                  <a:lnTo>
                    <a:pt x="190" y="166"/>
                  </a:lnTo>
                  <a:lnTo>
                    <a:pt x="160" y="119"/>
                  </a:lnTo>
                  <a:lnTo>
                    <a:pt x="128" y="82"/>
                  </a:lnTo>
                  <a:lnTo>
                    <a:pt x="129" y="83"/>
                  </a:lnTo>
                  <a:lnTo>
                    <a:pt x="97" y="57"/>
                  </a:lnTo>
                  <a:lnTo>
                    <a:pt x="100" y="58"/>
                  </a:lnTo>
                  <a:lnTo>
                    <a:pt x="59" y="42"/>
                  </a:lnTo>
                  <a:lnTo>
                    <a:pt x="65" y="27"/>
                  </a:lnTo>
                  <a:lnTo>
                    <a:pt x="105" y="43"/>
                  </a:lnTo>
                  <a:cubicBezTo>
                    <a:pt x="106" y="43"/>
                    <a:pt x="107" y="44"/>
                    <a:pt x="108" y="44"/>
                  </a:cubicBezTo>
                  <a:lnTo>
                    <a:pt x="140" y="70"/>
                  </a:lnTo>
                  <a:cubicBezTo>
                    <a:pt x="140" y="71"/>
                    <a:pt x="140" y="71"/>
                    <a:pt x="141" y="71"/>
                  </a:cubicBezTo>
                  <a:lnTo>
                    <a:pt x="173" y="110"/>
                  </a:lnTo>
                  <a:lnTo>
                    <a:pt x="204" y="159"/>
                  </a:lnTo>
                  <a:lnTo>
                    <a:pt x="235" y="212"/>
                  </a:lnTo>
                  <a:lnTo>
                    <a:pt x="264" y="269"/>
                  </a:lnTo>
                  <a:lnTo>
                    <a:pt x="249" y="276"/>
                  </a:lnTo>
                  <a:close/>
                  <a:moveTo>
                    <a:pt x="70" y="82"/>
                  </a:moveTo>
                  <a:lnTo>
                    <a:pt x="0" y="16"/>
                  </a:lnTo>
                  <a:lnTo>
                    <a:pt x="94" y="0"/>
                  </a:lnTo>
                  <a:lnTo>
                    <a:pt x="70" y="82"/>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5" name="Freeform 265"/>
            <p:cNvSpPr>
              <a:spLocks noEditPoints="1"/>
            </p:cNvSpPr>
            <p:nvPr/>
          </p:nvSpPr>
          <p:spPr bwMode="auto">
            <a:xfrm>
              <a:off x="1212" y="3059"/>
              <a:ext cx="49" cy="99"/>
            </a:xfrm>
            <a:custGeom>
              <a:avLst/>
              <a:gdLst/>
              <a:ahLst/>
              <a:cxnLst>
                <a:cxn ang="0">
                  <a:pos x="0" y="251"/>
                </a:cxn>
                <a:cxn ang="0">
                  <a:pos x="56" y="190"/>
                </a:cxn>
                <a:cxn ang="0">
                  <a:pos x="55" y="191"/>
                </a:cxn>
                <a:cxn ang="0">
                  <a:pos x="75" y="160"/>
                </a:cxn>
                <a:cxn ang="0">
                  <a:pos x="74" y="162"/>
                </a:cxn>
                <a:cxn ang="0">
                  <a:pos x="86" y="130"/>
                </a:cxn>
                <a:cxn ang="0">
                  <a:pos x="85" y="132"/>
                </a:cxn>
                <a:cxn ang="0">
                  <a:pos x="86" y="101"/>
                </a:cxn>
                <a:cxn ang="0">
                  <a:pos x="87" y="104"/>
                </a:cxn>
                <a:cxn ang="0">
                  <a:pos x="74" y="63"/>
                </a:cxn>
                <a:cxn ang="0">
                  <a:pos x="89" y="58"/>
                </a:cxn>
                <a:cxn ang="0">
                  <a:pos x="102" y="99"/>
                </a:cxn>
                <a:cxn ang="0">
                  <a:pos x="102" y="102"/>
                </a:cxn>
                <a:cxn ang="0">
                  <a:pos x="101" y="133"/>
                </a:cxn>
                <a:cxn ang="0">
                  <a:pos x="101" y="135"/>
                </a:cxn>
                <a:cxn ang="0">
                  <a:pos x="89" y="167"/>
                </a:cxn>
                <a:cxn ang="0">
                  <a:pos x="88" y="169"/>
                </a:cxn>
                <a:cxn ang="0">
                  <a:pos x="68" y="200"/>
                </a:cxn>
                <a:cxn ang="0">
                  <a:pos x="67" y="201"/>
                </a:cxn>
                <a:cxn ang="0">
                  <a:pos x="11" y="262"/>
                </a:cxn>
                <a:cxn ang="0">
                  <a:pos x="0" y="251"/>
                </a:cxn>
                <a:cxn ang="0">
                  <a:pos x="49" y="95"/>
                </a:cxn>
                <a:cxn ang="0">
                  <a:pos x="59" y="0"/>
                </a:cxn>
                <a:cxn ang="0">
                  <a:pos x="129" y="66"/>
                </a:cxn>
                <a:cxn ang="0">
                  <a:pos x="49" y="95"/>
                </a:cxn>
              </a:cxnLst>
              <a:rect l="0" t="0" r="r" b="b"/>
              <a:pathLst>
                <a:path w="129" h="262">
                  <a:moveTo>
                    <a:pt x="0" y="251"/>
                  </a:moveTo>
                  <a:lnTo>
                    <a:pt x="56" y="190"/>
                  </a:lnTo>
                  <a:lnTo>
                    <a:pt x="55" y="191"/>
                  </a:lnTo>
                  <a:lnTo>
                    <a:pt x="75" y="160"/>
                  </a:lnTo>
                  <a:lnTo>
                    <a:pt x="74" y="162"/>
                  </a:lnTo>
                  <a:lnTo>
                    <a:pt x="86" y="130"/>
                  </a:lnTo>
                  <a:lnTo>
                    <a:pt x="85" y="132"/>
                  </a:lnTo>
                  <a:lnTo>
                    <a:pt x="86" y="101"/>
                  </a:lnTo>
                  <a:lnTo>
                    <a:pt x="87" y="104"/>
                  </a:lnTo>
                  <a:lnTo>
                    <a:pt x="74" y="63"/>
                  </a:lnTo>
                  <a:lnTo>
                    <a:pt x="89" y="58"/>
                  </a:lnTo>
                  <a:lnTo>
                    <a:pt x="102" y="99"/>
                  </a:lnTo>
                  <a:cubicBezTo>
                    <a:pt x="102" y="100"/>
                    <a:pt x="102" y="101"/>
                    <a:pt x="102" y="102"/>
                  </a:cubicBezTo>
                  <a:lnTo>
                    <a:pt x="101" y="133"/>
                  </a:lnTo>
                  <a:cubicBezTo>
                    <a:pt x="101" y="134"/>
                    <a:pt x="101" y="134"/>
                    <a:pt x="101" y="135"/>
                  </a:cubicBezTo>
                  <a:lnTo>
                    <a:pt x="89" y="167"/>
                  </a:lnTo>
                  <a:cubicBezTo>
                    <a:pt x="89" y="168"/>
                    <a:pt x="89" y="168"/>
                    <a:pt x="88" y="169"/>
                  </a:cubicBezTo>
                  <a:lnTo>
                    <a:pt x="68" y="200"/>
                  </a:lnTo>
                  <a:cubicBezTo>
                    <a:pt x="68" y="200"/>
                    <a:pt x="68" y="201"/>
                    <a:pt x="67" y="201"/>
                  </a:cubicBezTo>
                  <a:lnTo>
                    <a:pt x="11" y="262"/>
                  </a:lnTo>
                  <a:lnTo>
                    <a:pt x="0" y="251"/>
                  </a:lnTo>
                  <a:close/>
                  <a:moveTo>
                    <a:pt x="49" y="95"/>
                  </a:moveTo>
                  <a:lnTo>
                    <a:pt x="59" y="0"/>
                  </a:lnTo>
                  <a:lnTo>
                    <a:pt x="129" y="66"/>
                  </a:lnTo>
                  <a:lnTo>
                    <a:pt x="49" y="95"/>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867" name="Freeform 267"/>
          <p:cNvSpPr>
            <a:spLocks noEditPoints="1"/>
          </p:cNvSpPr>
          <p:nvPr/>
        </p:nvSpPr>
        <p:spPr bwMode="auto">
          <a:xfrm>
            <a:off x="5251450" y="4360863"/>
            <a:ext cx="744537" cy="241300"/>
          </a:xfrm>
          <a:custGeom>
            <a:avLst/>
            <a:gdLst/>
            <a:ahLst/>
            <a:cxnLst>
              <a:cxn ang="0">
                <a:pos x="0" y="38"/>
              </a:cxn>
              <a:cxn ang="0">
                <a:pos x="355" y="38"/>
              </a:cxn>
              <a:cxn ang="0">
                <a:pos x="355" y="114"/>
              </a:cxn>
              <a:cxn ang="0">
                <a:pos x="0" y="114"/>
              </a:cxn>
              <a:cxn ang="0">
                <a:pos x="0" y="38"/>
              </a:cxn>
              <a:cxn ang="0">
                <a:pos x="316" y="0"/>
              </a:cxn>
              <a:cxn ang="0">
                <a:pos x="469" y="76"/>
              </a:cxn>
              <a:cxn ang="0">
                <a:pos x="316" y="152"/>
              </a:cxn>
              <a:cxn ang="0">
                <a:pos x="316" y="0"/>
              </a:cxn>
            </a:cxnLst>
            <a:rect l="0" t="0" r="r" b="b"/>
            <a:pathLst>
              <a:path w="469" h="152">
                <a:moveTo>
                  <a:pt x="0" y="38"/>
                </a:moveTo>
                <a:lnTo>
                  <a:pt x="355" y="38"/>
                </a:lnTo>
                <a:lnTo>
                  <a:pt x="355" y="114"/>
                </a:lnTo>
                <a:lnTo>
                  <a:pt x="0" y="114"/>
                </a:lnTo>
                <a:lnTo>
                  <a:pt x="0" y="38"/>
                </a:lnTo>
                <a:close/>
                <a:moveTo>
                  <a:pt x="316" y="0"/>
                </a:moveTo>
                <a:lnTo>
                  <a:pt x="469" y="76"/>
                </a:lnTo>
                <a:lnTo>
                  <a:pt x="316" y="152"/>
                </a:lnTo>
                <a:lnTo>
                  <a:pt x="316"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8" name="Freeform 268"/>
          <p:cNvSpPr>
            <a:spLocks noEditPoints="1"/>
          </p:cNvSpPr>
          <p:nvPr/>
        </p:nvSpPr>
        <p:spPr bwMode="auto">
          <a:xfrm>
            <a:off x="5251450" y="5405438"/>
            <a:ext cx="868362" cy="403225"/>
          </a:xfrm>
          <a:custGeom>
            <a:avLst/>
            <a:gdLst/>
            <a:ahLst/>
            <a:cxnLst>
              <a:cxn ang="0">
                <a:pos x="0" y="0"/>
              </a:cxn>
              <a:cxn ang="0">
                <a:pos x="790" y="0"/>
              </a:cxn>
              <a:cxn ang="0">
                <a:pos x="854" y="64"/>
              </a:cxn>
              <a:cxn ang="0">
                <a:pos x="854" y="235"/>
              </a:cxn>
              <a:cxn ang="0">
                <a:pos x="726" y="235"/>
              </a:cxn>
              <a:cxn ang="0">
                <a:pos x="726" y="64"/>
              </a:cxn>
              <a:cxn ang="0">
                <a:pos x="790" y="128"/>
              </a:cxn>
              <a:cxn ang="0">
                <a:pos x="0" y="128"/>
              </a:cxn>
              <a:cxn ang="0">
                <a:pos x="0" y="0"/>
              </a:cxn>
              <a:cxn ang="0">
                <a:pos x="918" y="171"/>
              </a:cxn>
              <a:cxn ang="0">
                <a:pos x="790" y="427"/>
              </a:cxn>
              <a:cxn ang="0">
                <a:pos x="662" y="171"/>
              </a:cxn>
              <a:cxn ang="0">
                <a:pos x="918" y="171"/>
              </a:cxn>
            </a:cxnLst>
            <a:rect l="0" t="0" r="r" b="b"/>
            <a:pathLst>
              <a:path w="918" h="427">
                <a:moveTo>
                  <a:pt x="0" y="0"/>
                </a:moveTo>
                <a:lnTo>
                  <a:pt x="790" y="0"/>
                </a:lnTo>
                <a:cubicBezTo>
                  <a:pt x="825" y="0"/>
                  <a:pt x="854" y="29"/>
                  <a:pt x="854" y="64"/>
                </a:cubicBezTo>
                <a:lnTo>
                  <a:pt x="854" y="235"/>
                </a:lnTo>
                <a:lnTo>
                  <a:pt x="726" y="235"/>
                </a:lnTo>
                <a:lnTo>
                  <a:pt x="726" y="64"/>
                </a:lnTo>
                <a:lnTo>
                  <a:pt x="790" y="128"/>
                </a:lnTo>
                <a:lnTo>
                  <a:pt x="0" y="128"/>
                </a:lnTo>
                <a:lnTo>
                  <a:pt x="0" y="0"/>
                </a:lnTo>
                <a:close/>
                <a:moveTo>
                  <a:pt x="918" y="171"/>
                </a:moveTo>
                <a:lnTo>
                  <a:pt x="790" y="427"/>
                </a:lnTo>
                <a:lnTo>
                  <a:pt x="662" y="171"/>
                </a:lnTo>
                <a:lnTo>
                  <a:pt x="918" y="17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69" name="Freeform 269"/>
          <p:cNvSpPr>
            <a:spLocks noEditPoints="1"/>
          </p:cNvSpPr>
          <p:nvPr/>
        </p:nvSpPr>
        <p:spPr bwMode="auto">
          <a:xfrm>
            <a:off x="5251450" y="4935538"/>
            <a:ext cx="868362" cy="868362"/>
          </a:xfrm>
          <a:custGeom>
            <a:avLst/>
            <a:gdLst/>
            <a:ahLst/>
            <a:cxnLst>
              <a:cxn ang="0">
                <a:pos x="0" y="0"/>
              </a:cxn>
              <a:cxn ang="0">
                <a:pos x="790" y="0"/>
              </a:cxn>
              <a:cxn ang="0">
                <a:pos x="854" y="64"/>
              </a:cxn>
              <a:cxn ang="0">
                <a:pos x="854" y="726"/>
              </a:cxn>
              <a:cxn ang="0">
                <a:pos x="726" y="726"/>
              </a:cxn>
              <a:cxn ang="0">
                <a:pos x="726" y="64"/>
              </a:cxn>
              <a:cxn ang="0">
                <a:pos x="790" y="128"/>
              </a:cxn>
              <a:cxn ang="0">
                <a:pos x="0" y="128"/>
              </a:cxn>
              <a:cxn ang="0">
                <a:pos x="0" y="0"/>
              </a:cxn>
              <a:cxn ang="0">
                <a:pos x="918" y="662"/>
              </a:cxn>
              <a:cxn ang="0">
                <a:pos x="790" y="918"/>
              </a:cxn>
              <a:cxn ang="0">
                <a:pos x="662" y="662"/>
              </a:cxn>
              <a:cxn ang="0">
                <a:pos x="918" y="662"/>
              </a:cxn>
            </a:cxnLst>
            <a:rect l="0" t="0" r="r" b="b"/>
            <a:pathLst>
              <a:path w="918" h="918">
                <a:moveTo>
                  <a:pt x="0" y="0"/>
                </a:moveTo>
                <a:lnTo>
                  <a:pt x="790" y="0"/>
                </a:lnTo>
                <a:cubicBezTo>
                  <a:pt x="825" y="0"/>
                  <a:pt x="854" y="29"/>
                  <a:pt x="854" y="64"/>
                </a:cubicBezTo>
                <a:lnTo>
                  <a:pt x="854" y="726"/>
                </a:lnTo>
                <a:lnTo>
                  <a:pt x="726" y="726"/>
                </a:lnTo>
                <a:lnTo>
                  <a:pt x="726" y="64"/>
                </a:lnTo>
                <a:lnTo>
                  <a:pt x="790" y="128"/>
                </a:lnTo>
                <a:lnTo>
                  <a:pt x="0" y="128"/>
                </a:lnTo>
                <a:lnTo>
                  <a:pt x="0" y="0"/>
                </a:lnTo>
                <a:close/>
                <a:moveTo>
                  <a:pt x="918" y="662"/>
                </a:moveTo>
                <a:lnTo>
                  <a:pt x="790" y="918"/>
                </a:lnTo>
                <a:lnTo>
                  <a:pt x="662" y="662"/>
                </a:lnTo>
                <a:lnTo>
                  <a:pt x="918" y="66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0" name="Freeform 270"/>
          <p:cNvSpPr>
            <a:spLocks noEditPoints="1"/>
          </p:cNvSpPr>
          <p:nvPr/>
        </p:nvSpPr>
        <p:spPr bwMode="auto">
          <a:xfrm>
            <a:off x="2300288" y="4935538"/>
            <a:ext cx="919162" cy="1263650"/>
          </a:xfrm>
          <a:custGeom>
            <a:avLst/>
            <a:gdLst/>
            <a:ahLst/>
            <a:cxnLst>
              <a:cxn ang="0">
                <a:pos x="971" y="128"/>
              </a:cxn>
              <a:cxn ang="0">
                <a:pos x="486" y="128"/>
              </a:cxn>
              <a:cxn ang="0">
                <a:pos x="550" y="64"/>
              </a:cxn>
              <a:cxn ang="0">
                <a:pos x="550" y="1208"/>
              </a:cxn>
              <a:cxn ang="0">
                <a:pos x="486" y="1272"/>
              </a:cxn>
              <a:cxn ang="0">
                <a:pos x="192" y="1272"/>
              </a:cxn>
              <a:cxn ang="0">
                <a:pos x="192" y="1144"/>
              </a:cxn>
              <a:cxn ang="0">
                <a:pos x="486" y="1144"/>
              </a:cxn>
              <a:cxn ang="0">
                <a:pos x="422" y="1208"/>
              </a:cxn>
              <a:cxn ang="0">
                <a:pos x="422" y="64"/>
              </a:cxn>
              <a:cxn ang="0">
                <a:pos x="486" y="0"/>
              </a:cxn>
              <a:cxn ang="0">
                <a:pos x="971" y="0"/>
              </a:cxn>
              <a:cxn ang="0">
                <a:pos x="971" y="128"/>
              </a:cxn>
              <a:cxn ang="0">
                <a:pos x="256" y="1336"/>
              </a:cxn>
              <a:cxn ang="0">
                <a:pos x="0" y="1208"/>
              </a:cxn>
              <a:cxn ang="0">
                <a:pos x="256" y="1080"/>
              </a:cxn>
              <a:cxn ang="0">
                <a:pos x="256" y="1336"/>
              </a:cxn>
            </a:cxnLst>
            <a:rect l="0" t="0" r="r" b="b"/>
            <a:pathLst>
              <a:path w="971" h="1336">
                <a:moveTo>
                  <a:pt x="971" y="128"/>
                </a:moveTo>
                <a:lnTo>
                  <a:pt x="486" y="128"/>
                </a:lnTo>
                <a:lnTo>
                  <a:pt x="550" y="64"/>
                </a:lnTo>
                <a:lnTo>
                  <a:pt x="550" y="1208"/>
                </a:lnTo>
                <a:cubicBezTo>
                  <a:pt x="550" y="1244"/>
                  <a:pt x="521" y="1272"/>
                  <a:pt x="486" y="1272"/>
                </a:cubicBezTo>
                <a:lnTo>
                  <a:pt x="192" y="1272"/>
                </a:lnTo>
                <a:lnTo>
                  <a:pt x="192" y="1144"/>
                </a:lnTo>
                <a:lnTo>
                  <a:pt x="486" y="1144"/>
                </a:lnTo>
                <a:lnTo>
                  <a:pt x="422" y="1208"/>
                </a:lnTo>
                <a:lnTo>
                  <a:pt x="422" y="64"/>
                </a:lnTo>
                <a:cubicBezTo>
                  <a:pt x="422" y="29"/>
                  <a:pt x="450" y="0"/>
                  <a:pt x="486" y="0"/>
                </a:cubicBezTo>
                <a:lnTo>
                  <a:pt x="971" y="0"/>
                </a:lnTo>
                <a:lnTo>
                  <a:pt x="971" y="128"/>
                </a:lnTo>
                <a:close/>
                <a:moveTo>
                  <a:pt x="256" y="1336"/>
                </a:moveTo>
                <a:lnTo>
                  <a:pt x="0" y="1208"/>
                </a:lnTo>
                <a:lnTo>
                  <a:pt x="256" y="1080"/>
                </a:lnTo>
                <a:lnTo>
                  <a:pt x="256" y="133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1" name="Freeform 271"/>
          <p:cNvSpPr>
            <a:spLocks noEditPoints="1"/>
          </p:cNvSpPr>
          <p:nvPr/>
        </p:nvSpPr>
        <p:spPr bwMode="auto">
          <a:xfrm>
            <a:off x="2300288" y="5405438"/>
            <a:ext cx="919162" cy="800100"/>
          </a:xfrm>
          <a:custGeom>
            <a:avLst/>
            <a:gdLst/>
            <a:ahLst/>
            <a:cxnLst>
              <a:cxn ang="0">
                <a:pos x="971" y="128"/>
              </a:cxn>
              <a:cxn ang="0">
                <a:pos x="486" y="128"/>
              </a:cxn>
              <a:cxn ang="0">
                <a:pos x="550" y="64"/>
              </a:cxn>
              <a:cxn ang="0">
                <a:pos x="550" y="718"/>
              </a:cxn>
              <a:cxn ang="0">
                <a:pos x="486" y="782"/>
              </a:cxn>
              <a:cxn ang="0">
                <a:pos x="192" y="782"/>
              </a:cxn>
              <a:cxn ang="0">
                <a:pos x="192" y="654"/>
              </a:cxn>
              <a:cxn ang="0">
                <a:pos x="486" y="654"/>
              </a:cxn>
              <a:cxn ang="0">
                <a:pos x="422" y="718"/>
              </a:cxn>
              <a:cxn ang="0">
                <a:pos x="422" y="64"/>
              </a:cxn>
              <a:cxn ang="0">
                <a:pos x="486" y="0"/>
              </a:cxn>
              <a:cxn ang="0">
                <a:pos x="971" y="0"/>
              </a:cxn>
              <a:cxn ang="0">
                <a:pos x="971" y="128"/>
              </a:cxn>
              <a:cxn ang="0">
                <a:pos x="256" y="846"/>
              </a:cxn>
              <a:cxn ang="0">
                <a:pos x="0" y="718"/>
              </a:cxn>
              <a:cxn ang="0">
                <a:pos x="256" y="590"/>
              </a:cxn>
              <a:cxn ang="0">
                <a:pos x="256" y="846"/>
              </a:cxn>
            </a:cxnLst>
            <a:rect l="0" t="0" r="r" b="b"/>
            <a:pathLst>
              <a:path w="971" h="846">
                <a:moveTo>
                  <a:pt x="971" y="128"/>
                </a:moveTo>
                <a:lnTo>
                  <a:pt x="486" y="128"/>
                </a:lnTo>
                <a:lnTo>
                  <a:pt x="550" y="64"/>
                </a:lnTo>
                <a:lnTo>
                  <a:pt x="550" y="718"/>
                </a:lnTo>
                <a:cubicBezTo>
                  <a:pt x="550" y="753"/>
                  <a:pt x="521" y="782"/>
                  <a:pt x="486" y="782"/>
                </a:cubicBezTo>
                <a:lnTo>
                  <a:pt x="192" y="782"/>
                </a:lnTo>
                <a:lnTo>
                  <a:pt x="192" y="654"/>
                </a:lnTo>
                <a:lnTo>
                  <a:pt x="486" y="654"/>
                </a:lnTo>
                <a:lnTo>
                  <a:pt x="422" y="718"/>
                </a:lnTo>
                <a:lnTo>
                  <a:pt x="422" y="64"/>
                </a:lnTo>
                <a:cubicBezTo>
                  <a:pt x="422" y="29"/>
                  <a:pt x="450" y="0"/>
                  <a:pt x="486" y="0"/>
                </a:cubicBezTo>
                <a:lnTo>
                  <a:pt x="971" y="0"/>
                </a:lnTo>
                <a:lnTo>
                  <a:pt x="971" y="128"/>
                </a:lnTo>
                <a:close/>
                <a:moveTo>
                  <a:pt x="256" y="846"/>
                </a:moveTo>
                <a:lnTo>
                  <a:pt x="0" y="718"/>
                </a:lnTo>
                <a:lnTo>
                  <a:pt x="256" y="590"/>
                </a:lnTo>
                <a:lnTo>
                  <a:pt x="256" y="84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09872" name="Picture 272"/>
          <p:cNvPicPr>
            <a:picLocks noChangeAspect="1" noChangeArrowheads="1"/>
          </p:cNvPicPr>
          <p:nvPr/>
        </p:nvPicPr>
        <p:blipFill>
          <a:blip r:embed="rId2"/>
          <a:srcRect/>
          <a:stretch>
            <a:fillRect/>
          </a:stretch>
        </p:blipFill>
        <p:spPr bwMode="auto">
          <a:xfrm>
            <a:off x="114300" y="2339975"/>
            <a:ext cx="1301750" cy="1030287"/>
          </a:xfrm>
          <a:prstGeom prst="rect">
            <a:avLst/>
          </a:prstGeom>
          <a:noFill/>
          <a:ln w="9525">
            <a:noFill/>
            <a:miter lim="800000"/>
            <a:headEnd/>
            <a:tailEnd/>
          </a:ln>
        </p:spPr>
      </p:pic>
      <p:grpSp>
        <p:nvGrpSpPr>
          <p:cNvPr id="4" name="Group 305"/>
          <p:cNvGrpSpPr>
            <a:grpSpLocks/>
          </p:cNvGrpSpPr>
          <p:nvPr/>
        </p:nvGrpSpPr>
        <p:grpSpPr bwMode="auto">
          <a:xfrm>
            <a:off x="1165225" y="1000125"/>
            <a:ext cx="1909762" cy="911225"/>
            <a:chOff x="734" y="630"/>
            <a:chExt cx="1203" cy="574"/>
          </a:xfrm>
        </p:grpSpPr>
        <p:sp>
          <p:nvSpPr>
            <p:cNvPr id="409873" name="Rectangle 273"/>
            <p:cNvSpPr>
              <a:spLocks noChangeArrowheads="1"/>
            </p:cNvSpPr>
            <p:nvPr/>
          </p:nvSpPr>
          <p:spPr bwMode="auto">
            <a:xfrm>
              <a:off x="1261" y="854"/>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74" name="Rectangle 274"/>
            <p:cNvSpPr>
              <a:spLocks noChangeArrowheads="1"/>
            </p:cNvSpPr>
            <p:nvPr/>
          </p:nvSpPr>
          <p:spPr bwMode="auto">
            <a:xfrm>
              <a:off x="1619" y="856"/>
              <a:ext cx="318" cy="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09875" name="Freeform 275"/>
            <p:cNvSpPr>
              <a:spLocks noEditPoints="1"/>
            </p:cNvSpPr>
            <p:nvPr/>
          </p:nvSpPr>
          <p:spPr bwMode="auto">
            <a:xfrm>
              <a:off x="816" y="630"/>
              <a:ext cx="1115"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6" name="Freeform 276"/>
            <p:cNvSpPr>
              <a:spLocks/>
            </p:cNvSpPr>
            <p:nvPr/>
          </p:nvSpPr>
          <p:spPr bwMode="auto">
            <a:xfrm>
              <a:off x="866" y="88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7" name="Freeform 277"/>
            <p:cNvSpPr>
              <a:spLocks noEditPoints="1"/>
            </p:cNvSpPr>
            <p:nvPr/>
          </p:nvSpPr>
          <p:spPr bwMode="auto">
            <a:xfrm>
              <a:off x="861" y="88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8" name="Freeform 278"/>
            <p:cNvSpPr>
              <a:spLocks/>
            </p:cNvSpPr>
            <p:nvPr/>
          </p:nvSpPr>
          <p:spPr bwMode="auto">
            <a:xfrm>
              <a:off x="1011" y="764"/>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79" name="Freeform 279"/>
            <p:cNvSpPr>
              <a:spLocks noEditPoints="1"/>
            </p:cNvSpPr>
            <p:nvPr/>
          </p:nvSpPr>
          <p:spPr bwMode="auto">
            <a:xfrm>
              <a:off x="1006" y="76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0" name="Freeform 280"/>
            <p:cNvSpPr>
              <a:spLocks/>
            </p:cNvSpPr>
            <p:nvPr/>
          </p:nvSpPr>
          <p:spPr bwMode="auto">
            <a:xfrm>
              <a:off x="1256" y="702"/>
              <a:ext cx="72"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1" name="Freeform 281"/>
            <p:cNvSpPr>
              <a:spLocks noEditPoints="1"/>
            </p:cNvSpPr>
            <p:nvPr/>
          </p:nvSpPr>
          <p:spPr bwMode="auto">
            <a:xfrm>
              <a:off x="1251" y="699"/>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2" name="Freeform 282"/>
            <p:cNvSpPr>
              <a:spLocks/>
            </p:cNvSpPr>
            <p:nvPr/>
          </p:nvSpPr>
          <p:spPr bwMode="auto">
            <a:xfrm>
              <a:off x="1228" y="1070"/>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3" name="Freeform 283"/>
            <p:cNvSpPr>
              <a:spLocks noEditPoints="1"/>
            </p:cNvSpPr>
            <p:nvPr/>
          </p:nvSpPr>
          <p:spPr bwMode="auto">
            <a:xfrm>
              <a:off x="1224" y="106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4" name="Rectangle 284"/>
            <p:cNvSpPr>
              <a:spLocks noChangeArrowheads="1"/>
            </p:cNvSpPr>
            <p:nvPr/>
          </p:nvSpPr>
          <p:spPr bwMode="auto">
            <a:xfrm>
              <a:off x="1022" y="1007"/>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885" name="Freeform 285"/>
            <p:cNvSpPr>
              <a:spLocks noEditPoints="1"/>
            </p:cNvSpPr>
            <p:nvPr/>
          </p:nvSpPr>
          <p:spPr bwMode="auto">
            <a:xfrm>
              <a:off x="926" y="817"/>
              <a:ext cx="94" cy="82"/>
            </a:xfrm>
            <a:custGeom>
              <a:avLst/>
              <a:gdLst/>
              <a:ahLst/>
              <a:cxnLst>
                <a:cxn ang="0">
                  <a:pos x="0" y="77"/>
                </a:cxn>
                <a:cxn ang="0">
                  <a:pos x="66" y="20"/>
                </a:cxn>
                <a:cxn ang="0">
                  <a:pos x="72" y="25"/>
                </a:cxn>
                <a:cxn ang="0">
                  <a:pos x="7" y="82"/>
                </a:cxn>
                <a:cxn ang="0">
                  <a:pos x="0" y="77"/>
                </a:cxn>
                <a:cxn ang="0">
                  <a:pos x="43" y="16"/>
                </a:cxn>
                <a:cxn ang="0">
                  <a:pos x="94" y="0"/>
                </a:cxn>
                <a:cxn ang="0">
                  <a:pos x="78" y="44"/>
                </a:cxn>
                <a:cxn ang="0">
                  <a:pos x="43" y="16"/>
                </a:cxn>
              </a:cxnLst>
              <a:rect l="0" t="0" r="r" b="b"/>
              <a:pathLst>
                <a:path w="94" h="82">
                  <a:moveTo>
                    <a:pt x="0" y="77"/>
                  </a:moveTo>
                  <a:lnTo>
                    <a:pt x="66" y="20"/>
                  </a:lnTo>
                  <a:lnTo>
                    <a:pt x="72" y="25"/>
                  </a:lnTo>
                  <a:lnTo>
                    <a:pt x="7" y="82"/>
                  </a:lnTo>
                  <a:lnTo>
                    <a:pt x="0" y="77"/>
                  </a:lnTo>
                  <a:close/>
                  <a:moveTo>
                    <a:pt x="43" y="16"/>
                  </a:moveTo>
                  <a:lnTo>
                    <a:pt x="94" y="0"/>
                  </a:lnTo>
                  <a:lnTo>
                    <a:pt x="78" y="44"/>
                  </a:lnTo>
                  <a:lnTo>
                    <a:pt x="43"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6" name="Freeform 286"/>
            <p:cNvSpPr>
              <a:spLocks noEditPoints="1"/>
            </p:cNvSpPr>
            <p:nvPr/>
          </p:nvSpPr>
          <p:spPr bwMode="auto">
            <a:xfrm>
              <a:off x="1072" y="814"/>
              <a:ext cx="176" cy="90"/>
            </a:xfrm>
            <a:custGeom>
              <a:avLst/>
              <a:gdLst/>
              <a:ahLst/>
              <a:cxnLst>
                <a:cxn ang="0">
                  <a:pos x="5" y="0"/>
                </a:cxn>
                <a:cxn ang="0">
                  <a:pos x="147" y="71"/>
                </a:cxn>
                <a:cxn ang="0">
                  <a:pos x="143" y="77"/>
                </a:cxn>
                <a:cxn ang="0">
                  <a:pos x="0" y="7"/>
                </a:cxn>
                <a:cxn ang="0">
                  <a:pos x="5" y="0"/>
                </a:cxn>
                <a:cxn ang="0">
                  <a:pos x="147" y="52"/>
                </a:cxn>
                <a:cxn ang="0">
                  <a:pos x="176" y="90"/>
                </a:cxn>
                <a:cxn ang="0">
                  <a:pos x="122" y="86"/>
                </a:cxn>
                <a:cxn ang="0">
                  <a:pos x="147" y="52"/>
                </a:cxn>
              </a:cxnLst>
              <a:rect l="0" t="0" r="r" b="b"/>
              <a:pathLst>
                <a:path w="176" h="90">
                  <a:moveTo>
                    <a:pt x="5" y="0"/>
                  </a:moveTo>
                  <a:lnTo>
                    <a:pt x="147" y="71"/>
                  </a:lnTo>
                  <a:lnTo>
                    <a:pt x="143" y="77"/>
                  </a:lnTo>
                  <a:lnTo>
                    <a:pt x="0" y="7"/>
                  </a:lnTo>
                  <a:lnTo>
                    <a:pt x="5" y="0"/>
                  </a:lnTo>
                  <a:close/>
                  <a:moveTo>
                    <a:pt x="147" y="52"/>
                  </a:moveTo>
                  <a:lnTo>
                    <a:pt x="176" y="90"/>
                  </a:lnTo>
                  <a:lnTo>
                    <a:pt x="122" y="86"/>
                  </a:lnTo>
                  <a:lnTo>
                    <a:pt x="147" y="52"/>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7" name="Freeform 287"/>
            <p:cNvSpPr>
              <a:spLocks noEditPoints="1"/>
            </p:cNvSpPr>
            <p:nvPr/>
          </p:nvSpPr>
          <p:spPr bwMode="auto">
            <a:xfrm>
              <a:off x="926" y="938"/>
              <a:ext cx="92" cy="100"/>
            </a:xfrm>
            <a:custGeom>
              <a:avLst/>
              <a:gdLst/>
              <a:ahLst/>
              <a:cxnLst>
                <a:cxn ang="0">
                  <a:pos x="7" y="0"/>
                </a:cxn>
                <a:cxn ang="0">
                  <a:pos x="74" y="73"/>
                </a:cxn>
                <a:cxn ang="0">
                  <a:pos x="66" y="78"/>
                </a:cxn>
                <a:cxn ang="0">
                  <a:pos x="0" y="4"/>
                </a:cxn>
                <a:cxn ang="0">
                  <a:pos x="7" y="0"/>
                </a:cxn>
                <a:cxn ang="0">
                  <a:pos x="82" y="55"/>
                </a:cxn>
                <a:cxn ang="0">
                  <a:pos x="92" y="100"/>
                </a:cxn>
                <a:cxn ang="0">
                  <a:pos x="43" y="80"/>
                </a:cxn>
                <a:cxn ang="0">
                  <a:pos x="82" y="55"/>
                </a:cxn>
              </a:cxnLst>
              <a:rect l="0" t="0" r="r" b="b"/>
              <a:pathLst>
                <a:path w="92" h="100">
                  <a:moveTo>
                    <a:pt x="7" y="0"/>
                  </a:moveTo>
                  <a:lnTo>
                    <a:pt x="74" y="73"/>
                  </a:lnTo>
                  <a:lnTo>
                    <a:pt x="66" y="78"/>
                  </a:lnTo>
                  <a:lnTo>
                    <a:pt x="0" y="4"/>
                  </a:lnTo>
                  <a:lnTo>
                    <a:pt x="7" y="0"/>
                  </a:lnTo>
                  <a:close/>
                  <a:moveTo>
                    <a:pt x="82" y="55"/>
                  </a:moveTo>
                  <a:lnTo>
                    <a:pt x="92" y="100"/>
                  </a:lnTo>
                  <a:lnTo>
                    <a:pt x="43" y="80"/>
                  </a:lnTo>
                  <a:lnTo>
                    <a:pt x="82" y="55"/>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8" name="Freeform 288"/>
            <p:cNvSpPr>
              <a:spLocks noEditPoints="1"/>
            </p:cNvSpPr>
            <p:nvPr/>
          </p:nvSpPr>
          <p:spPr bwMode="auto">
            <a:xfrm>
              <a:off x="1074" y="1072"/>
              <a:ext cx="158" cy="40"/>
            </a:xfrm>
            <a:custGeom>
              <a:avLst/>
              <a:gdLst/>
              <a:ahLst/>
              <a:cxnLst>
                <a:cxn ang="0">
                  <a:pos x="1" y="2"/>
                </a:cxn>
                <a:cxn ang="0">
                  <a:pos x="123" y="18"/>
                </a:cxn>
                <a:cxn ang="0">
                  <a:pos x="122" y="25"/>
                </a:cxn>
                <a:cxn ang="0">
                  <a:pos x="0" y="9"/>
                </a:cxn>
                <a:cxn ang="0">
                  <a:pos x="1" y="2"/>
                </a:cxn>
                <a:cxn ang="0">
                  <a:pos x="114" y="0"/>
                </a:cxn>
                <a:cxn ang="0">
                  <a:pos x="158" y="26"/>
                </a:cxn>
                <a:cxn ang="0">
                  <a:pos x="107" y="40"/>
                </a:cxn>
                <a:cxn ang="0">
                  <a:pos x="114" y="0"/>
                </a:cxn>
              </a:cxnLst>
              <a:rect l="0" t="0" r="r" b="b"/>
              <a:pathLst>
                <a:path w="158" h="40">
                  <a:moveTo>
                    <a:pt x="1" y="2"/>
                  </a:moveTo>
                  <a:lnTo>
                    <a:pt x="123" y="18"/>
                  </a:lnTo>
                  <a:lnTo>
                    <a:pt x="122" y="25"/>
                  </a:lnTo>
                  <a:lnTo>
                    <a:pt x="0" y="9"/>
                  </a:lnTo>
                  <a:lnTo>
                    <a:pt x="1" y="2"/>
                  </a:lnTo>
                  <a:close/>
                  <a:moveTo>
                    <a:pt x="114" y="0"/>
                  </a:moveTo>
                  <a:lnTo>
                    <a:pt x="158" y="26"/>
                  </a:lnTo>
                  <a:lnTo>
                    <a:pt x="107" y="40"/>
                  </a:lnTo>
                  <a:lnTo>
                    <a:pt x="11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89" name="Freeform 289"/>
            <p:cNvSpPr>
              <a:spLocks/>
            </p:cNvSpPr>
            <p:nvPr/>
          </p:nvSpPr>
          <p:spPr bwMode="auto">
            <a:xfrm>
              <a:off x="1446" y="82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0" name="Freeform 290"/>
            <p:cNvSpPr>
              <a:spLocks noEditPoints="1"/>
            </p:cNvSpPr>
            <p:nvPr/>
          </p:nvSpPr>
          <p:spPr bwMode="auto">
            <a:xfrm>
              <a:off x="1442" y="82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1" name="Freeform 291"/>
            <p:cNvSpPr>
              <a:spLocks/>
            </p:cNvSpPr>
            <p:nvPr/>
          </p:nvSpPr>
          <p:spPr bwMode="auto">
            <a:xfrm>
              <a:off x="1446" y="1009"/>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2" name="Freeform 292"/>
            <p:cNvSpPr>
              <a:spLocks noEditPoints="1"/>
            </p:cNvSpPr>
            <p:nvPr/>
          </p:nvSpPr>
          <p:spPr bwMode="auto">
            <a:xfrm>
              <a:off x="1442" y="1005"/>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3" name="Freeform 293"/>
            <p:cNvSpPr>
              <a:spLocks noEditPoints="1"/>
            </p:cNvSpPr>
            <p:nvPr/>
          </p:nvSpPr>
          <p:spPr bwMode="auto">
            <a:xfrm>
              <a:off x="1073" y="723"/>
              <a:ext cx="184" cy="54"/>
            </a:xfrm>
            <a:custGeom>
              <a:avLst/>
              <a:gdLst/>
              <a:ahLst/>
              <a:cxnLst>
                <a:cxn ang="0">
                  <a:pos x="0" y="46"/>
                </a:cxn>
                <a:cxn ang="0">
                  <a:pos x="148" y="14"/>
                </a:cxn>
                <a:cxn ang="0">
                  <a:pos x="150" y="22"/>
                </a:cxn>
                <a:cxn ang="0">
                  <a:pos x="2" y="54"/>
                </a:cxn>
                <a:cxn ang="0">
                  <a:pos x="0" y="46"/>
                </a:cxn>
                <a:cxn ang="0">
                  <a:pos x="132" y="0"/>
                </a:cxn>
                <a:cxn ang="0">
                  <a:pos x="184" y="10"/>
                </a:cxn>
                <a:cxn ang="0">
                  <a:pos x="144" y="40"/>
                </a:cxn>
                <a:cxn ang="0">
                  <a:pos x="132" y="0"/>
                </a:cxn>
              </a:cxnLst>
              <a:rect l="0" t="0" r="r" b="b"/>
              <a:pathLst>
                <a:path w="184" h="54">
                  <a:moveTo>
                    <a:pt x="0" y="46"/>
                  </a:moveTo>
                  <a:lnTo>
                    <a:pt x="148" y="14"/>
                  </a:lnTo>
                  <a:lnTo>
                    <a:pt x="150" y="22"/>
                  </a:lnTo>
                  <a:lnTo>
                    <a:pt x="2" y="54"/>
                  </a:lnTo>
                  <a:lnTo>
                    <a:pt x="0" y="46"/>
                  </a:lnTo>
                  <a:close/>
                  <a:moveTo>
                    <a:pt x="132" y="0"/>
                  </a:moveTo>
                  <a:lnTo>
                    <a:pt x="184" y="10"/>
                  </a:lnTo>
                  <a:lnTo>
                    <a:pt x="144" y="40"/>
                  </a:lnTo>
                  <a:lnTo>
                    <a:pt x="132"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4" name="Freeform 294"/>
            <p:cNvSpPr>
              <a:spLocks noEditPoints="1"/>
            </p:cNvSpPr>
            <p:nvPr/>
          </p:nvSpPr>
          <p:spPr bwMode="auto">
            <a:xfrm>
              <a:off x="1299" y="1039"/>
              <a:ext cx="147" cy="65"/>
            </a:xfrm>
            <a:custGeom>
              <a:avLst/>
              <a:gdLst/>
              <a:ahLst/>
              <a:cxnLst>
                <a:cxn ang="0">
                  <a:pos x="0" y="58"/>
                </a:cxn>
                <a:cxn ang="0">
                  <a:pos x="113" y="11"/>
                </a:cxn>
                <a:cxn ang="0">
                  <a:pos x="117" y="17"/>
                </a:cxn>
                <a:cxn ang="0">
                  <a:pos x="4" y="65"/>
                </a:cxn>
                <a:cxn ang="0">
                  <a:pos x="0" y="58"/>
                </a:cxn>
                <a:cxn ang="0">
                  <a:pos x="93" y="0"/>
                </a:cxn>
                <a:cxn ang="0">
                  <a:pos x="147" y="0"/>
                </a:cxn>
                <a:cxn ang="0">
                  <a:pos x="115" y="37"/>
                </a:cxn>
                <a:cxn ang="0">
                  <a:pos x="93" y="0"/>
                </a:cxn>
              </a:cxnLst>
              <a:rect l="0" t="0" r="r" b="b"/>
              <a:pathLst>
                <a:path w="147" h="65">
                  <a:moveTo>
                    <a:pt x="0" y="58"/>
                  </a:moveTo>
                  <a:lnTo>
                    <a:pt x="113" y="11"/>
                  </a:lnTo>
                  <a:lnTo>
                    <a:pt x="117" y="17"/>
                  </a:lnTo>
                  <a:lnTo>
                    <a:pt x="4" y="65"/>
                  </a:lnTo>
                  <a:lnTo>
                    <a:pt x="0" y="58"/>
                  </a:lnTo>
                  <a:close/>
                  <a:moveTo>
                    <a:pt x="93" y="0"/>
                  </a:moveTo>
                  <a:lnTo>
                    <a:pt x="147" y="0"/>
                  </a:lnTo>
                  <a:lnTo>
                    <a:pt x="115" y="37"/>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5" name="Freeform 295"/>
            <p:cNvSpPr>
              <a:spLocks noEditPoints="1"/>
            </p:cNvSpPr>
            <p:nvPr/>
          </p:nvSpPr>
          <p:spPr bwMode="auto">
            <a:xfrm>
              <a:off x="1308" y="855"/>
              <a:ext cx="140" cy="72"/>
            </a:xfrm>
            <a:custGeom>
              <a:avLst/>
              <a:gdLst/>
              <a:ahLst/>
              <a:cxnLst>
                <a:cxn ang="0">
                  <a:pos x="0" y="66"/>
                </a:cxn>
                <a:cxn ang="0">
                  <a:pos x="106" y="13"/>
                </a:cxn>
                <a:cxn ang="0">
                  <a:pos x="111" y="20"/>
                </a:cxn>
                <a:cxn ang="0">
                  <a:pos x="5" y="72"/>
                </a:cxn>
                <a:cxn ang="0">
                  <a:pos x="0" y="66"/>
                </a:cxn>
                <a:cxn ang="0">
                  <a:pos x="86" y="4"/>
                </a:cxn>
                <a:cxn ang="0">
                  <a:pos x="140" y="0"/>
                </a:cxn>
                <a:cxn ang="0">
                  <a:pos x="111" y="39"/>
                </a:cxn>
                <a:cxn ang="0">
                  <a:pos x="86" y="4"/>
                </a:cxn>
              </a:cxnLst>
              <a:rect l="0" t="0" r="r" b="b"/>
              <a:pathLst>
                <a:path w="140" h="72">
                  <a:moveTo>
                    <a:pt x="0" y="66"/>
                  </a:moveTo>
                  <a:lnTo>
                    <a:pt x="106" y="13"/>
                  </a:lnTo>
                  <a:lnTo>
                    <a:pt x="111" y="20"/>
                  </a:lnTo>
                  <a:lnTo>
                    <a:pt x="5" y="72"/>
                  </a:lnTo>
                  <a:lnTo>
                    <a:pt x="0" y="66"/>
                  </a:lnTo>
                  <a:close/>
                  <a:moveTo>
                    <a:pt x="86" y="4"/>
                  </a:moveTo>
                  <a:lnTo>
                    <a:pt x="140" y="0"/>
                  </a:lnTo>
                  <a:lnTo>
                    <a:pt x="111" y="39"/>
                  </a:lnTo>
                  <a:lnTo>
                    <a:pt x="86" y="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6" name="Freeform 296"/>
            <p:cNvSpPr>
              <a:spLocks/>
            </p:cNvSpPr>
            <p:nvPr/>
          </p:nvSpPr>
          <p:spPr bwMode="auto">
            <a:xfrm>
              <a:off x="1473" y="6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7" name="Freeform 297"/>
            <p:cNvSpPr>
              <a:spLocks noEditPoints="1"/>
            </p:cNvSpPr>
            <p:nvPr/>
          </p:nvSpPr>
          <p:spPr bwMode="auto">
            <a:xfrm>
              <a:off x="1469" y="6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8" name="Freeform 298"/>
            <p:cNvSpPr>
              <a:spLocks noEditPoints="1"/>
            </p:cNvSpPr>
            <p:nvPr/>
          </p:nvSpPr>
          <p:spPr bwMode="auto">
            <a:xfrm>
              <a:off x="1328" y="709"/>
              <a:ext cx="143" cy="41"/>
            </a:xfrm>
            <a:custGeom>
              <a:avLst/>
              <a:gdLst/>
              <a:ahLst/>
              <a:cxnLst>
                <a:cxn ang="0">
                  <a:pos x="0" y="24"/>
                </a:cxn>
                <a:cxn ang="0">
                  <a:pos x="107" y="16"/>
                </a:cxn>
                <a:cxn ang="0">
                  <a:pos x="107" y="24"/>
                </a:cxn>
                <a:cxn ang="0">
                  <a:pos x="1" y="32"/>
                </a:cxn>
                <a:cxn ang="0">
                  <a:pos x="0" y="24"/>
                </a:cxn>
                <a:cxn ang="0">
                  <a:pos x="93" y="0"/>
                </a:cxn>
                <a:cxn ang="0">
                  <a:pos x="143" y="16"/>
                </a:cxn>
                <a:cxn ang="0">
                  <a:pos x="97" y="41"/>
                </a:cxn>
                <a:cxn ang="0">
                  <a:pos x="93" y="0"/>
                </a:cxn>
              </a:cxnLst>
              <a:rect l="0" t="0" r="r" b="b"/>
              <a:pathLst>
                <a:path w="143" h="41">
                  <a:moveTo>
                    <a:pt x="0" y="24"/>
                  </a:moveTo>
                  <a:lnTo>
                    <a:pt x="107" y="16"/>
                  </a:lnTo>
                  <a:lnTo>
                    <a:pt x="107" y="24"/>
                  </a:lnTo>
                  <a:lnTo>
                    <a:pt x="1" y="32"/>
                  </a:lnTo>
                  <a:lnTo>
                    <a:pt x="0" y="24"/>
                  </a:lnTo>
                  <a:close/>
                  <a:moveTo>
                    <a:pt x="93" y="0"/>
                  </a:moveTo>
                  <a:lnTo>
                    <a:pt x="143" y="16"/>
                  </a:lnTo>
                  <a:lnTo>
                    <a:pt x="97" y="41"/>
                  </a:lnTo>
                  <a:lnTo>
                    <a:pt x="93"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899" name="Freeform 299"/>
            <p:cNvSpPr>
              <a:spLocks noEditPoints="1"/>
            </p:cNvSpPr>
            <p:nvPr/>
          </p:nvSpPr>
          <p:spPr bwMode="auto">
            <a:xfrm>
              <a:off x="1517" y="852"/>
              <a:ext cx="90" cy="44"/>
            </a:xfrm>
            <a:custGeom>
              <a:avLst/>
              <a:gdLst/>
              <a:ahLst/>
              <a:cxnLst>
                <a:cxn ang="0">
                  <a:pos x="4" y="0"/>
                </a:cxn>
                <a:cxn ang="0">
                  <a:pos x="61" y="26"/>
                </a:cxn>
                <a:cxn ang="0">
                  <a:pos x="56" y="33"/>
                </a:cxn>
                <a:cxn ang="0">
                  <a:pos x="0" y="7"/>
                </a:cxn>
                <a:cxn ang="0">
                  <a:pos x="4" y="0"/>
                </a:cxn>
                <a:cxn ang="0">
                  <a:pos x="59" y="6"/>
                </a:cxn>
                <a:cxn ang="0">
                  <a:pos x="90" y="44"/>
                </a:cxn>
                <a:cxn ang="0">
                  <a:pos x="36" y="43"/>
                </a:cxn>
                <a:cxn ang="0">
                  <a:pos x="59" y="6"/>
                </a:cxn>
              </a:cxnLst>
              <a:rect l="0" t="0" r="r" b="b"/>
              <a:pathLst>
                <a:path w="90" h="44">
                  <a:moveTo>
                    <a:pt x="4" y="0"/>
                  </a:moveTo>
                  <a:lnTo>
                    <a:pt x="61" y="26"/>
                  </a:lnTo>
                  <a:lnTo>
                    <a:pt x="56" y="33"/>
                  </a:lnTo>
                  <a:lnTo>
                    <a:pt x="0" y="7"/>
                  </a:lnTo>
                  <a:lnTo>
                    <a:pt x="4" y="0"/>
                  </a:lnTo>
                  <a:close/>
                  <a:moveTo>
                    <a:pt x="59" y="6"/>
                  </a:moveTo>
                  <a:lnTo>
                    <a:pt x="90" y="44"/>
                  </a:lnTo>
                  <a:lnTo>
                    <a:pt x="36" y="43"/>
                  </a:lnTo>
                  <a:lnTo>
                    <a:pt x="59" y="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0" name="Freeform 300"/>
            <p:cNvSpPr>
              <a:spLocks noEditPoints="1"/>
            </p:cNvSpPr>
            <p:nvPr/>
          </p:nvSpPr>
          <p:spPr bwMode="auto">
            <a:xfrm>
              <a:off x="1507" y="917"/>
              <a:ext cx="113" cy="102"/>
            </a:xfrm>
            <a:custGeom>
              <a:avLst/>
              <a:gdLst/>
              <a:ahLst/>
              <a:cxnLst>
                <a:cxn ang="0">
                  <a:pos x="0" y="98"/>
                </a:cxn>
                <a:cxn ang="0">
                  <a:pos x="85" y="20"/>
                </a:cxn>
                <a:cxn ang="0">
                  <a:pos x="91" y="25"/>
                </a:cxn>
                <a:cxn ang="0">
                  <a:pos x="6" y="102"/>
                </a:cxn>
                <a:cxn ang="0">
                  <a:pos x="0" y="98"/>
                </a:cxn>
                <a:cxn ang="0">
                  <a:pos x="62" y="16"/>
                </a:cxn>
                <a:cxn ang="0">
                  <a:pos x="113" y="0"/>
                </a:cxn>
                <a:cxn ang="0">
                  <a:pos x="97" y="44"/>
                </a:cxn>
                <a:cxn ang="0">
                  <a:pos x="62" y="16"/>
                </a:cxn>
              </a:cxnLst>
              <a:rect l="0" t="0" r="r" b="b"/>
              <a:pathLst>
                <a:path w="113" h="102">
                  <a:moveTo>
                    <a:pt x="0" y="98"/>
                  </a:moveTo>
                  <a:lnTo>
                    <a:pt x="85" y="20"/>
                  </a:lnTo>
                  <a:lnTo>
                    <a:pt x="91" y="25"/>
                  </a:lnTo>
                  <a:lnTo>
                    <a:pt x="6" y="102"/>
                  </a:lnTo>
                  <a:lnTo>
                    <a:pt x="0" y="98"/>
                  </a:lnTo>
                  <a:close/>
                  <a:moveTo>
                    <a:pt x="62" y="16"/>
                  </a:moveTo>
                  <a:lnTo>
                    <a:pt x="113" y="0"/>
                  </a:lnTo>
                  <a:lnTo>
                    <a:pt x="97" y="44"/>
                  </a:lnTo>
                  <a:lnTo>
                    <a:pt x="62" y="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1" name="Freeform 301"/>
            <p:cNvSpPr>
              <a:spLocks noEditPoints="1"/>
            </p:cNvSpPr>
            <p:nvPr/>
          </p:nvSpPr>
          <p:spPr bwMode="auto">
            <a:xfrm>
              <a:off x="1533" y="739"/>
              <a:ext cx="114" cy="124"/>
            </a:xfrm>
            <a:custGeom>
              <a:avLst/>
              <a:gdLst/>
              <a:ahLst/>
              <a:cxnLst>
                <a:cxn ang="0">
                  <a:pos x="8" y="0"/>
                </a:cxn>
                <a:cxn ang="0">
                  <a:pos x="96" y="97"/>
                </a:cxn>
                <a:cxn ang="0">
                  <a:pos x="89" y="102"/>
                </a:cxn>
                <a:cxn ang="0">
                  <a:pos x="0" y="4"/>
                </a:cxn>
                <a:cxn ang="0">
                  <a:pos x="8" y="0"/>
                </a:cxn>
                <a:cxn ang="0">
                  <a:pos x="104" y="79"/>
                </a:cxn>
                <a:cxn ang="0">
                  <a:pos x="114" y="124"/>
                </a:cxn>
                <a:cxn ang="0">
                  <a:pos x="66" y="104"/>
                </a:cxn>
                <a:cxn ang="0">
                  <a:pos x="104" y="79"/>
                </a:cxn>
              </a:cxnLst>
              <a:rect l="0" t="0" r="r" b="b"/>
              <a:pathLst>
                <a:path w="114" h="124">
                  <a:moveTo>
                    <a:pt x="8" y="0"/>
                  </a:moveTo>
                  <a:lnTo>
                    <a:pt x="96" y="97"/>
                  </a:lnTo>
                  <a:lnTo>
                    <a:pt x="89" y="102"/>
                  </a:lnTo>
                  <a:lnTo>
                    <a:pt x="0" y="4"/>
                  </a:lnTo>
                  <a:lnTo>
                    <a:pt x="8" y="0"/>
                  </a:lnTo>
                  <a:close/>
                  <a:moveTo>
                    <a:pt x="104" y="79"/>
                  </a:moveTo>
                  <a:lnTo>
                    <a:pt x="114" y="124"/>
                  </a:lnTo>
                  <a:lnTo>
                    <a:pt x="66" y="104"/>
                  </a:lnTo>
                  <a:lnTo>
                    <a:pt x="104" y="7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2" name="Freeform 302"/>
            <p:cNvSpPr>
              <a:spLocks/>
            </p:cNvSpPr>
            <p:nvPr/>
          </p:nvSpPr>
          <p:spPr bwMode="auto">
            <a:xfrm>
              <a:off x="739" y="741"/>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3" name="Freeform 303"/>
            <p:cNvSpPr>
              <a:spLocks noEditPoints="1"/>
            </p:cNvSpPr>
            <p:nvPr/>
          </p:nvSpPr>
          <p:spPr bwMode="auto">
            <a:xfrm>
              <a:off x="734" y="737"/>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04" name="Freeform 304"/>
            <p:cNvSpPr>
              <a:spLocks noEditPoints="1"/>
            </p:cNvSpPr>
            <p:nvPr/>
          </p:nvSpPr>
          <p:spPr bwMode="auto">
            <a:xfrm>
              <a:off x="790" y="792"/>
              <a:ext cx="85" cy="105"/>
            </a:xfrm>
            <a:custGeom>
              <a:avLst/>
              <a:gdLst/>
              <a:ahLst/>
              <a:cxnLst>
                <a:cxn ang="0">
                  <a:pos x="7" y="0"/>
                </a:cxn>
                <a:cxn ang="0">
                  <a:pos x="68" y="77"/>
                </a:cxn>
                <a:cxn ang="0">
                  <a:pos x="61" y="81"/>
                </a:cxn>
                <a:cxn ang="0">
                  <a:pos x="0" y="5"/>
                </a:cxn>
                <a:cxn ang="0">
                  <a:pos x="7" y="0"/>
                </a:cxn>
                <a:cxn ang="0">
                  <a:pos x="78" y="59"/>
                </a:cxn>
                <a:cxn ang="0">
                  <a:pos x="85" y="105"/>
                </a:cxn>
                <a:cxn ang="0">
                  <a:pos x="38" y="82"/>
                </a:cxn>
                <a:cxn ang="0">
                  <a:pos x="78" y="59"/>
                </a:cxn>
              </a:cxnLst>
              <a:rect l="0" t="0" r="r" b="b"/>
              <a:pathLst>
                <a:path w="85" h="105">
                  <a:moveTo>
                    <a:pt x="7" y="0"/>
                  </a:moveTo>
                  <a:lnTo>
                    <a:pt x="68" y="77"/>
                  </a:lnTo>
                  <a:lnTo>
                    <a:pt x="61" y="81"/>
                  </a:lnTo>
                  <a:lnTo>
                    <a:pt x="0" y="5"/>
                  </a:lnTo>
                  <a:lnTo>
                    <a:pt x="7" y="0"/>
                  </a:lnTo>
                  <a:close/>
                  <a:moveTo>
                    <a:pt x="78" y="59"/>
                  </a:moveTo>
                  <a:lnTo>
                    <a:pt x="85" y="105"/>
                  </a:lnTo>
                  <a:lnTo>
                    <a:pt x="38" y="82"/>
                  </a:lnTo>
                  <a:lnTo>
                    <a:pt x="78" y="59"/>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9911" name="Rectangle 311"/>
          <p:cNvSpPr>
            <a:spLocks noChangeArrowheads="1"/>
          </p:cNvSpPr>
          <p:nvPr/>
        </p:nvSpPr>
        <p:spPr bwMode="auto">
          <a:xfrm>
            <a:off x="5683250" y="1025525"/>
            <a:ext cx="23002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130 new metabolic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12" name="Freeform 312"/>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3" name="Freeform 313"/>
          <p:cNvSpPr>
            <a:spLocks/>
          </p:cNvSpPr>
          <p:nvPr/>
        </p:nvSpPr>
        <p:spPr bwMode="auto">
          <a:xfrm>
            <a:off x="3216275" y="4806950"/>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4" name="Freeform 314"/>
          <p:cNvSpPr>
            <a:spLocks noEditPoints="1"/>
          </p:cNvSpPr>
          <p:nvPr/>
        </p:nvSpPr>
        <p:spPr bwMode="auto">
          <a:xfrm>
            <a:off x="3194050" y="4784725"/>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5" name="Rectangle 315"/>
          <p:cNvSpPr>
            <a:spLocks noChangeArrowheads="1"/>
          </p:cNvSpPr>
          <p:nvPr/>
        </p:nvSpPr>
        <p:spPr bwMode="auto">
          <a:xfrm>
            <a:off x="3476625" y="4879975"/>
            <a:ext cx="10588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Model opt: </a:t>
            </a:r>
            <a:endParaRPr kumimoji="0" lang="en-US" sz="1800" b="0" i="0" u="none" strike="noStrike" cap="none" normalizeH="0" baseline="0" smtClean="0">
              <a:ln>
                <a:noFill/>
              </a:ln>
              <a:solidFill>
                <a:schemeClr val="tx1"/>
              </a:solidFill>
              <a:effectLst/>
              <a:latin typeface="Arial" pitchFamily="34" charset="0"/>
            </a:endParaRPr>
          </a:p>
        </p:txBody>
      </p:sp>
      <p:sp>
        <p:nvSpPr>
          <p:cNvPr id="409916" name="Rectangle 316"/>
          <p:cNvSpPr>
            <a:spLocks noChangeArrowheads="1"/>
          </p:cNvSpPr>
          <p:nvPr/>
        </p:nvSpPr>
        <p:spPr bwMode="auto">
          <a:xfrm>
            <a:off x="4445000" y="4879975"/>
            <a:ext cx="665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GapFill</a:t>
            </a:r>
            <a:endParaRPr kumimoji="0" lang="en-US" sz="1800" b="0" i="0" u="none" strike="noStrike" cap="none" normalizeH="0" baseline="0" smtClean="0">
              <a:ln>
                <a:noFill/>
              </a:ln>
              <a:solidFill>
                <a:schemeClr val="tx1"/>
              </a:solidFill>
              <a:effectLst/>
              <a:latin typeface="Arial" pitchFamily="34" charset="0"/>
            </a:endParaRPr>
          </a:p>
        </p:txBody>
      </p:sp>
      <p:sp>
        <p:nvSpPr>
          <p:cNvPr id="409917" name="Freeform 317"/>
          <p:cNvSpPr>
            <a:spLocks/>
          </p:cNvSpPr>
          <p:nvPr/>
        </p:nvSpPr>
        <p:spPr bwMode="auto">
          <a:xfrm>
            <a:off x="3216275" y="5276850"/>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8" name="Freeform 318"/>
          <p:cNvSpPr>
            <a:spLocks noEditPoints="1"/>
          </p:cNvSpPr>
          <p:nvPr/>
        </p:nvSpPr>
        <p:spPr bwMode="auto">
          <a:xfrm>
            <a:off x="3194050" y="5253038"/>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19" name="Rectangle 319"/>
          <p:cNvSpPr>
            <a:spLocks noChangeArrowheads="1"/>
          </p:cNvSpPr>
          <p:nvPr/>
        </p:nvSpPr>
        <p:spPr bwMode="auto">
          <a:xfrm>
            <a:off x="3430588" y="5345113"/>
            <a:ext cx="10588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Model opt: </a:t>
            </a:r>
            <a:endParaRPr kumimoji="0" lang="en-US" sz="1800" b="0" i="0" u="none" strike="noStrike" cap="none" normalizeH="0" baseline="0" smtClean="0">
              <a:ln>
                <a:noFill/>
              </a:ln>
              <a:solidFill>
                <a:schemeClr val="tx1"/>
              </a:solidFill>
              <a:effectLst/>
              <a:latin typeface="Arial" pitchFamily="34" charset="0"/>
            </a:endParaRPr>
          </a:p>
        </p:txBody>
      </p:sp>
      <p:sp>
        <p:nvSpPr>
          <p:cNvPr id="409920" name="Rectangle 320"/>
          <p:cNvSpPr>
            <a:spLocks noChangeArrowheads="1"/>
          </p:cNvSpPr>
          <p:nvPr/>
        </p:nvSpPr>
        <p:spPr bwMode="auto">
          <a:xfrm>
            <a:off x="4398963" y="5345113"/>
            <a:ext cx="7556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GapGen</a:t>
            </a:r>
            <a:endParaRPr kumimoji="0" lang="en-US" sz="1800" b="0" i="0" u="none" strike="noStrike" cap="none" normalizeH="0" baseline="0" smtClean="0">
              <a:ln>
                <a:noFill/>
              </a:ln>
              <a:solidFill>
                <a:schemeClr val="tx1"/>
              </a:solidFill>
              <a:effectLst/>
              <a:latin typeface="Arial" pitchFamily="34" charset="0"/>
            </a:endParaRPr>
          </a:p>
        </p:txBody>
      </p:sp>
      <p:sp>
        <p:nvSpPr>
          <p:cNvPr id="409921" name="Freeform 321"/>
          <p:cNvSpPr>
            <a:spLocks/>
          </p:cNvSpPr>
          <p:nvPr/>
        </p:nvSpPr>
        <p:spPr bwMode="auto">
          <a:xfrm>
            <a:off x="3216275" y="5835650"/>
            <a:ext cx="2043112" cy="469900"/>
          </a:xfrm>
          <a:custGeom>
            <a:avLst/>
            <a:gdLst/>
            <a:ahLst/>
            <a:cxnLst>
              <a:cxn ang="0">
                <a:pos x="0" y="248"/>
              </a:cxn>
              <a:cxn ang="0">
                <a:pos x="1080" y="0"/>
              </a:cxn>
              <a:cxn ang="0">
                <a:pos x="1080" y="0"/>
              </a:cxn>
              <a:cxn ang="0">
                <a:pos x="2160" y="248"/>
              </a:cxn>
              <a:cxn ang="0">
                <a:pos x="2160" y="248"/>
              </a:cxn>
              <a:cxn ang="0">
                <a:pos x="2160" y="248"/>
              </a:cxn>
              <a:cxn ang="0">
                <a:pos x="1080" y="496"/>
              </a:cxn>
              <a:cxn ang="0">
                <a:pos x="1080" y="496"/>
              </a:cxn>
              <a:cxn ang="0">
                <a:pos x="1080" y="496"/>
              </a:cxn>
              <a:cxn ang="0">
                <a:pos x="0" y="248"/>
              </a:cxn>
              <a:cxn ang="0">
                <a:pos x="0" y="248"/>
              </a:cxn>
            </a:cxnLst>
            <a:rect l="0" t="0" r="r" b="b"/>
            <a:pathLst>
              <a:path w="2160" h="496">
                <a:moveTo>
                  <a:pt x="0" y="248"/>
                </a:moveTo>
                <a:cubicBezTo>
                  <a:pt x="0" y="112"/>
                  <a:pt x="484" y="0"/>
                  <a:pt x="1080" y="0"/>
                </a:cubicBezTo>
                <a:lnTo>
                  <a:pt x="1080" y="0"/>
                </a:lnTo>
                <a:cubicBezTo>
                  <a:pt x="1677" y="0"/>
                  <a:pt x="2160" y="112"/>
                  <a:pt x="2160" y="248"/>
                </a:cubicBezTo>
                <a:cubicBezTo>
                  <a:pt x="2160" y="248"/>
                  <a:pt x="2160" y="248"/>
                  <a:pt x="2160" y="248"/>
                </a:cubicBezTo>
                <a:lnTo>
                  <a:pt x="2160" y="248"/>
                </a:lnTo>
                <a:cubicBezTo>
                  <a:pt x="2160" y="385"/>
                  <a:pt x="1677" y="496"/>
                  <a:pt x="1080" y="496"/>
                </a:cubicBezTo>
                <a:cubicBezTo>
                  <a:pt x="1080" y="496"/>
                  <a:pt x="1080" y="496"/>
                  <a:pt x="1080" y="496"/>
                </a:cubicBezTo>
                <a:lnTo>
                  <a:pt x="1080" y="496"/>
                </a:lnTo>
                <a:cubicBezTo>
                  <a:pt x="484" y="496"/>
                  <a:pt x="0" y="385"/>
                  <a:pt x="0" y="248"/>
                </a:cubicBezTo>
                <a:cubicBezTo>
                  <a:pt x="0" y="248"/>
                  <a:pt x="0" y="248"/>
                  <a:pt x="0" y="248"/>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2" name="Freeform 322"/>
          <p:cNvSpPr>
            <a:spLocks noEditPoints="1"/>
          </p:cNvSpPr>
          <p:nvPr/>
        </p:nvSpPr>
        <p:spPr bwMode="auto">
          <a:xfrm>
            <a:off x="3194050" y="5813425"/>
            <a:ext cx="2089150" cy="514350"/>
          </a:xfrm>
          <a:custGeom>
            <a:avLst/>
            <a:gdLst/>
            <a:ahLst/>
            <a:cxnLst>
              <a:cxn ang="0">
                <a:pos x="7" y="242"/>
              </a:cxn>
              <a:cxn ang="0">
                <a:pos x="31" y="204"/>
              </a:cxn>
              <a:cxn ang="0">
                <a:pos x="144" y="133"/>
              </a:cxn>
              <a:cxn ang="0">
                <a:pos x="335" y="74"/>
              </a:cxn>
              <a:cxn ang="0">
                <a:pos x="681" y="21"/>
              </a:cxn>
              <a:cxn ang="0">
                <a:pos x="1323" y="5"/>
              </a:cxn>
              <a:cxn ang="0">
                <a:pos x="1795" y="58"/>
              </a:cxn>
              <a:cxn ang="0">
                <a:pos x="2007" y="112"/>
              </a:cxn>
              <a:cxn ang="0">
                <a:pos x="2148" y="179"/>
              </a:cxn>
              <a:cxn ang="0">
                <a:pos x="2199" y="235"/>
              </a:cxn>
              <a:cxn ang="0">
                <a:pos x="2208" y="278"/>
              </a:cxn>
              <a:cxn ang="0">
                <a:pos x="2183" y="335"/>
              </a:cxn>
              <a:cxn ang="0">
                <a:pos x="2148" y="367"/>
              </a:cxn>
              <a:cxn ang="0">
                <a:pos x="2009" y="434"/>
              </a:cxn>
              <a:cxn ang="0">
                <a:pos x="1796" y="487"/>
              </a:cxn>
              <a:cxn ang="0">
                <a:pos x="1324" y="539"/>
              </a:cxn>
              <a:cxn ang="0">
                <a:pos x="683" y="525"/>
              </a:cxn>
              <a:cxn ang="0">
                <a:pos x="337" y="471"/>
              </a:cxn>
              <a:cxn ang="0">
                <a:pos x="146" y="413"/>
              </a:cxn>
              <a:cxn ang="0">
                <a:pos x="58" y="364"/>
              </a:cxn>
              <a:cxn ang="0">
                <a:pos x="10" y="310"/>
              </a:cxn>
              <a:cxn ang="0">
                <a:pos x="54" y="292"/>
              </a:cxn>
              <a:cxn ang="0">
                <a:pos x="62" y="305"/>
              </a:cxn>
              <a:cxn ang="0">
                <a:pos x="120" y="348"/>
              </a:cxn>
              <a:cxn ang="0">
                <a:pos x="277" y="407"/>
              </a:cxn>
              <a:cxn ang="0">
                <a:pos x="503" y="455"/>
              </a:cxn>
              <a:cxn ang="0">
                <a:pos x="1104" y="496"/>
              </a:cxn>
              <a:cxn ang="0">
                <a:pos x="1704" y="455"/>
              </a:cxn>
              <a:cxn ang="0">
                <a:pos x="1931" y="408"/>
              </a:cxn>
              <a:cxn ang="0">
                <a:pos x="2087" y="349"/>
              </a:cxn>
              <a:cxn ang="0">
                <a:pos x="2147" y="305"/>
              </a:cxn>
              <a:cxn ang="0">
                <a:pos x="2155" y="292"/>
              </a:cxn>
              <a:cxn ang="0">
                <a:pos x="2155" y="253"/>
              </a:cxn>
              <a:cxn ang="0">
                <a:pos x="2147" y="241"/>
              </a:cxn>
              <a:cxn ang="0">
                <a:pos x="2046" y="177"/>
              </a:cxn>
              <a:cxn ang="0">
                <a:pos x="1864" y="121"/>
              </a:cxn>
              <a:cxn ang="0">
                <a:pos x="1524" y="68"/>
              </a:cxn>
              <a:cxn ang="0">
                <a:pos x="888" y="53"/>
              </a:cxn>
              <a:cxn ang="0">
                <a:pos x="422" y="105"/>
              </a:cxn>
              <a:cxn ang="0">
                <a:pos x="218" y="157"/>
              </a:cxn>
              <a:cxn ang="0">
                <a:pos x="89" y="218"/>
              </a:cxn>
              <a:cxn ang="0">
                <a:pos x="51" y="260"/>
              </a:cxn>
              <a:cxn ang="0">
                <a:pos x="48" y="267"/>
              </a:cxn>
            </a:cxnLst>
            <a:rect l="0" t="0" r="r" b="b"/>
            <a:pathLst>
              <a:path w="2209" h="544">
                <a:moveTo>
                  <a:pt x="1" y="278"/>
                </a:moveTo>
                <a:cubicBezTo>
                  <a:pt x="0" y="274"/>
                  <a:pt x="0" y="271"/>
                  <a:pt x="1" y="267"/>
                </a:cubicBezTo>
                <a:lnTo>
                  <a:pt x="7" y="242"/>
                </a:lnTo>
                <a:cubicBezTo>
                  <a:pt x="8" y="239"/>
                  <a:pt x="9" y="237"/>
                  <a:pt x="10" y="235"/>
                </a:cubicBezTo>
                <a:lnTo>
                  <a:pt x="26" y="210"/>
                </a:lnTo>
                <a:cubicBezTo>
                  <a:pt x="28" y="208"/>
                  <a:pt x="29" y="206"/>
                  <a:pt x="31" y="204"/>
                </a:cubicBezTo>
                <a:lnTo>
                  <a:pt x="58" y="181"/>
                </a:lnTo>
                <a:lnTo>
                  <a:pt x="97" y="156"/>
                </a:lnTo>
                <a:lnTo>
                  <a:pt x="144" y="133"/>
                </a:lnTo>
                <a:lnTo>
                  <a:pt x="201" y="112"/>
                </a:lnTo>
                <a:lnTo>
                  <a:pt x="264" y="93"/>
                </a:lnTo>
                <a:lnTo>
                  <a:pt x="335" y="74"/>
                </a:lnTo>
                <a:lnTo>
                  <a:pt x="413" y="58"/>
                </a:lnTo>
                <a:lnTo>
                  <a:pt x="496" y="44"/>
                </a:lnTo>
                <a:lnTo>
                  <a:pt x="681" y="21"/>
                </a:lnTo>
                <a:lnTo>
                  <a:pt x="885" y="6"/>
                </a:lnTo>
                <a:lnTo>
                  <a:pt x="1104" y="0"/>
                </a:lnTo>
                <a:lnTo>
                  <a:pt x="1323" y="5"/>
                </a:lnTo>
                <a:lnTo>
                  <a:pt x="1527" y="21"/>
                </a:lnTo>
                <a:lnTo>
                  <a:pt x="1711" y="44"/>
                </a:lnTo>
                <a:lnTo>
                  <a:pt x="1795" y="58"/>
                </a:lnTo>
                <a:lnTo>
                  <a:pt x="1873" y="74"/>
                </a:lnTo>
                <a:lnTo>
                  <a:pt x="1944" y="92"/>
                </a:lnTo>
                <a:lnTo>
                  <a:pt x="2007" y="112"/>
                </a:lnTo>
                <a:lnTo>
                  <a:pt x="2063" y="132"/>
                </a:lnTo>
                <a:lnTo>
                  <a:pt x="2110" y="155"/>
                </a:lnTo>
                <a:lnTo>
                  <a:pt x="2148" y="179"/>
                </a:lnTo>
                <a:lnTo>
                  <a:pt x="2178" y="204"/>
                </a:lnTo>
                <a:cubicBezTo>
                  <a:pt x="2180" y="206"/>
                  <a:pt x="2181" y="208"/>
                  <a:pt x="2183" y="210"/>
                </a:cubicBezTo>
                <a:lnTo>
                  <a:pt x="2199" y="235"/>
                </a:lnTo>
                <a:cubicBezTo>
                  <a:pt x="2200" y="237"/>
                  <a:pt x="2201" y="239"/>
                  <a:pt x="2202" y="242"/>
                </a:cubicBezTo>
                <a:lnTo>
                  <a:pt x="2208" y="267"/>
                </a:lnTo>
                <a:cubicBezTo>
                  <a:pt x="2209" y="271"/>
                  <a:pt x="2209" y="274"/>
                  <a:pt x="2208" y="278"/>
                </a:cubicBezTo>
                <a:lnTo>
                  <a:pt x="2202" y="303"/>
                </a:lnTo>
                <a:cubicBezTo>
                  <a:pt x="2201" y="306"/>
                  <a:pt x="2200" y="308"/>
                  <a:pt x="2199" y="310"/>
                </a:cubicBezTo>
                <a:lnTo>
                  <a:pt x="2183" y="335"/>
                </a:lnTo>
                <a:cubicBezTo>
                  <a:pt x="2181" y="337"/>
                  <a:pt x="2180" y="339"/>
                  <a:pt x="2178" y="340"/>
                </a:cubicBezTo>
                <a:lnTo>
                  <a:pt x="2151" y="364"/>
                </a:lnTo>
                <a:cubicBezTo>
                  <a:pt x="2150" y="365"/>
                  <a:pt x="2149" y="366"/>
                  <a:pt x="2148" y="367"/>
                </a:cubicBezTo>
                <a:lnTo>
                  <a:pt x="2112" y="390"/>
                </a:lnTo>
                <a:lnTo>
                  <a:pt x="2065" y="412"/>
                </a:lnTo>
                <a:lnTo>
                  <a:pt x="2009" y="434"/>
                </a:lnTo>
                <a:lnTo>
                  <a:pt x="1945" y="453"/>
                </a:lnTo>
                <a:lnTo>
                  <a:pt x="1874" y="471"/>
                </a:lnTo>
                <a:lnTo>
                  <a:pt x="1796" y="487"/>
                </a:lnTo>
                <a:lnTo>
                  <a:pt x="1713" y="502"/>
                </a:lnTo>
                <a:lnTo>
                  <a:pt x="1528" y="525"/>
                </a:lnTo>
                <a:lnTo>
                  <a:pt x="1324" y="539"/>
                </a:lnTo>
                <a:lnTo>
                  <a:pt x="1105" y="544"/>
                </a:lnTo>
                <a:lnTo>
                  <a:pt x="886" y="539"/>
                </a:lnTo>
                <a:lnTo>
                  <a:pt x="683" y="525"/>
                </a:lnTo>
                <a:lnTo>
                  <a:pt x="497" y="502"/>
                </a:lnTo>
                <a:lnTo>
                  <a:pt x="413" y="487"/>
                </a:lnTo>
                <a:lnTo>
                  <a:pt x="337" y="471"/>
                </a:lnTo>
                <a:lnTo>
                  <a:pt x="266" y="454"/>
                </a:lnTo>
                <a:lnTo>
                  <a:pt x="202" y="434"/>
                </a:lnTo>
                <a:lnTo>
                  <a:pt x="146" y="413"/>
                </a:lnTo>
                <a:lnTo>
                  <a:pt x="99" y="391"/>
                </a:lnTo>
                <a:lnTo>
                  <a:pt x="61" y="367"/>
                </a:lnTo>
                <a:cubicBezTo>
                  <a:pt x="59" y="366"/>
                  <a:pt x="58" y="365"/>
                  <a:pt x="58" y="364"/>
                </a:cubicBezTo>
                <a:lnTo>
                  <a:pt x="31" y="340"/>
                </a:lnTo>
                <a:cubicBezTo>
                  <a:pt x="29" y="339"/>
                  <a:pt x="27" y="337"/>
                  <a:pt x="26" y="335"/>
                </a:cubicBezTo>
                <a:lnTo>
                  <a:pt x="10" y="310"/>
                </a:lnTo>
                <a:cubicBezTo>
                  <a:pt x="9" y="308"/>
                  <a:pt x="8" y="306"/>
                  <a:pt x="7" y="303"/>
                </a:cubicBezTo>
                <a:lnTo>
                  <a:pt x="1" y="278"/>
                </a:lnTo>
                <a:close/>
                <a:moveTo>
                  <a:pt x="54" y="292"/>
                </a:moveTo>
                <a:lnTo>
                  <a:pt x="51" y="285"/>
                </a:lnTo>
                <a:lnTo>
                  <a:pt x="67" y="310"/>
                </a:lnTo>
                <a:lnTo>
                  <a:pt x="62" y="305"/>
                </a:lnTo>
                <a:lnTo>
                  <a:pt x="89" y="329"/>
                </a:lnTo>
                <a:lnTo>
                  <a:pt x="86" y="326"/>
                </a:lnTo>
                <a:lnTo>
                  <a:pt x="120" y="348"/>
                </a:lnTo>
                <a:lnTo>
                  <a:pt x="163" y="368"/>
                </a:lnTo>
                <a:lnTo>
                  <a:pt x="216" y="389"/>
                </a:lnTo>
                <a:lnTo>
                  <a:pt x="277" y="407"/>
                </a:lnTo>
                <a:lnTo>
                  <a:pt x="346" y="424"/>
                </a:lnTo>
                <a:lnTo>
                  <a:pt x="422" y="440"/>
                </a:lnTo>
                <a:lnTo>
                  <a:pt x="503" y="455"/>
                </a:lnTo>
                <a:lnTo>
                  <a:pt x="686" y="478"/>
                </a:lnTo>
                <a:lnTo>
                  <a:pt x="887" y="491"/>
                </a:lnTo>
                <a:lnTo>
                  <a:pt x="1104" y="496"/>
                </a:lnTo>
                <a:lnTo>
                  <a:pt x="1321" y="492"/>
                </a:lnTo>
                <a:lnTo>
                  <a:pt x="1522" y="478"/>
                </a:lnTo>
                <a:lnTo>
                  <a:pt x="1704" y="455"/>
                </a:lnTo>
                <a:lnTo>
                  <a:pt x="1787" y="440"/>
                </a:lnTo>
                <a:lnTo>
                  <a:pt x="1863" y="424"/>
                </a:lnTo>
                <a:lnTo>
                  <a:pt x="1931" y="408"/>
                </a:lnTo>
                <a:lnTo>
                  <a:pt x="1992" y="389"/>
                </a:lnTo>
                <a:lnTo>
                  <a:pt x="2044" y="369"/>
                </a:lnTo>
                <a:lnTo>
                  <a:pt x="2087" y="349"/>
                </a:lnTo>
                <a:lnTo>
                  <a:pt x="2123" y="326"/>
                </a:lnTo>
                <a:lnTo>
                  <a:pt x="2120" y="329"/>
                </a:lnTo>
                <a:lnTo>
                  <a:pt x="2147" y="305"/>
                </a:lnTo>
                <a:lnTo>
                  <a:pt x="2142" y="310"/>
                </a:lnTo>
                <a:lnTo>
                  <a:pt x="2158" y="285"/>
                </a:lnTo>
                <a:lnTo>
                  <a:pt x="2155" y="292"/>
                </a:lnTo>
                <a:lnTo>
                  <a:pt x="2161" y="267"/>
                </a:lnTo>
                <a:lnTo>
                  <a:pt x="2161" y="278"/>
                </a:lnTo>
                <a:lnTo>
                  <a:pt x="2155" y="253"/>
                </a:lnTo>
                <a:lnTo>
                  <a:pt x="2158" y="260"/>
                </a:lnTo>
                <a:lnTo>
                  <a:pt x="2142" y="235"/>
                </a:lnTo>
                <a:lnTo>
                  <a:pt x="2147" y="241"/>
                </a:lnTo>
                <a:lnTo>
                  <a:pt x="2123" y="220"/>
                </a:lnTo>
                <a:lnTo>
                  <a:pt x="2089" y="198"/>
                </a:lnTo>
                <a:lnTo>
                  <a:pt x="2046" y="177"/>
                </a:lnTo>
                <a:lnTo>
                  <a:pt x="1993" y="157"/>
                </a:lnTo>
                <a:lnTo>
                  <a:pt x="1932" y="139"/>
                </a:lnTo>
                <a:lnTo>
                  <a:pt x="1864" y="121"/>
                </a:lnTo>
                <a:lnTo>
                  <a:pt x="1787" y="105"/>
                </a:lnTo>
                <a:lnTo>
                  <a:pt x="1705" y="91"/>
                </a:lnTo>
                <a:lnTo>
                  <a:pt x="1524" y="68"/>
                </a:lnTo>
                <a:lnTo>
                  <a:pt x="1322" y="53"/>
                </a:lnTo>
                <a:lnTo>
                  <a:pt x="1105" y="48"/>
                </a:lnTo>
                <a:lnTo>
                  <a:pt x="888" y="53"/>
                </a:lnTo>
                <a:lnTo>
                  <a:pt x="687" y="68"/>
                </a:lnTo>
                <a:lnTo>
                  <a:pt x="504" y="91"/>
                </a:lnTo>
                <a:lnTo>
                  <a:pt x="422" y="105"/>
                </a:lnTo>
                <a:lnTo>
                  <a:pt x="347" y="121"/>
                </a:lnTo>
                <a:lnTo>
                  <a:pt x="278" y="138"/>
                </a:lnTo>
                <a:lnTo>
                  <a:pt x="218" y="157"/>
                </a:lnTo>
                <a:lnTo>
                  <a:pt x="165" y="176"/>
                </a:lnTo>
                <a:lnTo>
                  <a:pt x="122" y="197"/>
                </a:lnTo>
                <a:lnTo>
                  <a:pt x="89" y="218"/>
                </a:lnTo>
                <a:lnTo>
                  <a:pt x="62" y="241"/>
                </a:lnTo>
                <a:lnTo>
                  <a:pt x="67" y="235"/>
                </a:lnTo>
                <a:lnTo>
                  <a:pt x="51" y="260"/>
                </a:lnTo>
                <a:lnTo>
                  <a:pt x="54" y="253"/>
                </a:lnTo>
                <a:lnTo>
                  <a:pt x="48" y="278"/>
                </a:lnTo>
                <a:lnTo>
                  <a:pt x="48" y="267"/>
                </a:lnTo>
                <a:lnTo>
                  <a:pt x="54" y="292"/>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3" name="Rectangle 323"/>
          <p:cNvSpPr>
            <a:spLocks noChangeArrowheads="1"/>
          </p:cNvSpPr>
          <p:nvPr/>
        </p:nvSpPr>
        <p:spPr bwMode="auto">
          <a:xfrm>
            <a:off x="3802063" y="5826125"/>
            <a:ext cx="9985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Optimized </a:t>
            </a:r>
            <a:endParaRPr kumimoji="0" lang="en-US" sz="1800" b="0" i="0" u="none" strike="noStrike" cap="none" normalizeH="0" baseline="0" smtClean="0">
              <a:ln>
                <a:noFill/>
              </a:ln>
              <a:solidFill>
                <a:schemeClr val="tx1"/>
              </a:solidFill>
              <a:effectLst/>
              <a:latin typeface="Arial" pitchFamily="34" charset="0"/>
            </a:endParaRPr>
          </a:p>
        </p:txBody>
      </p:sp>
      <p:sp>
        <p:nvSpPr>
          <p:cNvPr id="409924" name="Rectangle 324"/>
          <p:cNvSpPr>
            <a:spLocks noChangeArrowheads="1"/>
          </p:cNvSpPr>
          <p:nvPr/>
        </p:nvSpPr>
        <p:spPr bwMode="auto">
          <a:xfrm>
            <a:off x="3937000" y="6069013"/>
            <a:ext cx="6953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25" name="Freeform 325"/>
          <p:cNvSpPr>
            <a:spLocks/>
          </p:cNvSpPr>
          <p:nvPr/>
        </p:nvSpPr>
        <p:spPr bwMode="auto">
          <a:xfrm>
            <a:off x="3216275" y="4246563"/>
            <a:ext cx="2043112" cy="484187"/>
          </a:xfrm>
          <a:custGeom>
            <a:avLst/>
            <a:gdLst/>
            <a:ahLst/>
            <a:cxnLst>
              <a:cxn ang="0">
                <a:pos x="0" y="86"/>
              </a:cxn>
              <a:cxn ang="0">
                <a:pos x="86" y="0"/>
              </a:cxn>
              <a:cxn ang="0">
                <a:pos x="86" y="0"/>
              </a:cxn>
              <a:cxn ang="0">
                <a:pos x="86" y="0"/>
              </a:cxn>
              <a:cxn ang="0">
                <a:pos x="2075" y="0"/>
              </a:cxn>
              <a:cxn ang="0">
                <a:pos x="2075" y="0"/>
              </a:cxn>
              <a:cxn ang="0">
                <a:pos x="2160" y="86"/>
              </a:cxn>
              <a:cxn ang="0">
                <a:pos x="2160" y="86"/>
              </a:cxn>
              <a:cxn ang="0">
                <a:pos x="2160" y="86"/>
              </a:cxn>
              <a:cxn ang="0">
                <a:pos x="2160" y="427"/>
              </a:cxn>
              <a:cxn ang="0">
                <a:pos x="2160" y="427"/>
              </a:cxn>
              <a:cxn ang="0">
                <a:pos x="2075" y="512"/>
              </a:cxn>
              <a:cxn ang="0">
                <a:pos x="2075" y="512"/>
              </a:cxn>
              <a:cxn ang="0">
                <a:pos x="2075" y="512"/>
              </a:cxn>
              <a:cxn ang="0">
                <a:pos x="86" y="512"/>
              </a:cxn>
              <a:cxn ang="0">
                <a:pos x="86" y="512"/>
              </a:cxn>
              <a:cxn ang="0">
                <a:pos x="0" y="427"/>
              </a:cxn>
              <a:cxn ang="0">
                <a:pos x="0" y="427"/>
              </a:cxn>
              <a:cxn ang="0">
                <a:pos x="0" y="86"/>
              </a:cxn>
            </a:cxnLst>
            <a:rect l="0" t="0" r="r" b="b"/>
            <a:pathLst>
              <a:path w="2160" h="512">
                <a:moveTo>
                  <a:pt x="0" y="86"/>
                </a:moveTo>
                <a:cubicBezTo>
                  <a:pt x="0" y="39"/>
                  <a:pt x="39" y="0"/>
                  <a:pt x="86" y="0"/>
                </a:cubicBezTo>
                <a:cubicBezTo>
                  <a:pt x="86" y="0"/>
                  <a:pt x="86" y="0"/>
                  <a:pt x="86" y="0"/>
                </a:cubicBezTo>
                <a:lnTo>
                  <a:pt x="86" y="0"/>
                </a:lnTo>
                <a:lnTo>
                  <a:pt x="2075" y="0"/>
                </a:lnTo>
                <a:lnTo>
                  <a:pt x="2075" y="0"/>
                </a:lnTo>
                <a:cubicBezTo>
                  <a:pt x="2122" y="0"/>
                  <a:pt x="2160" y="39"/>
                  <a:pt x="2160" y="86"/>
                </a:cubicBezTo>
                <a:cubicBezTo>
                  <a:pt x="2160" y="86"/>
                  <a:pt x="2160" y="86"/>
                  <a:pt x="2160" y="86"/>
                </a:cubicBezTo>
                <a:lnTo>
                  <a:pt x="2160" y="86"/>
                </a:lnTo>
                <a:lnTo>
                  <a:pt x="2160" y="427"/>
                </a:lnTo>
                <a:lnTo>
                  <a:pt x="2160" y="427"/>
                </a:lnTo>
                <a:cubicBezTo>
                  <a:pt x="2160" y="474"/>
                  <a:pt x="2122" y="512"/>
                  <a:pt x="2075" y="512"/>
                </a:cubicBezTo>
                <a:cubicBezTo>
                  <a:pt x="2075" y="512"/>
                  <a:pt x="2075" y="512"/>
                  <a:pt x="2075" y="512"/>
                </a:cubicBezTo>
                <a:lnTo>
                  <a:pt x="2075" y="512"/>
                </a:lnTo>
                <a:lnTo>
                  <a:pt x="86" y="512"/>
                </a:lnTo>
                <a:lnTo>
                  <a:pt x="86" y="512"/>
                </a:lnTo>
                <a:cubicBezTo>
                  <a:pt x="39" y="512"/>
                  <a:pt x="0" y="474"/>
                  <a:pt x="0" y="427"/>
                </a:cubicBezTo>
                <a:cubicBezTo>
                  <a:pt x="0" y="427"/>
                  <a:pt x="0" y="427"/>
                  <a:pt x="0" y="427"/>
                </a:cubicBezTo>
                <a:lnTo>
                  <a:pt x="0" y="86"/>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6" name="Freeform 326"/>
          <p:cNvSpPr>
            <a:spLocks noEditPoints="1"/>
          </p:cNvSpPr>
          <p:nvPr/>
        </p:nvSpPr>
        <p:spPr bwMode="auto">
          <a:xfrm>
            <a:off x="3194050" y="4224338"/>
            <a:ext cx="2087562" cy="530225"/>
          </a:xfrm>
          <a:custGeom>
            <a:avLst/>
            <a:gdLst/>
            <a:ahLst/>
            <a:cxnLst>
              <a:cxn ang="0">
                <a:pos x="1" y="105"/>
              </a:cxn>
              <a:cxn ang="0">
                <a:pos x="11" y="64"/>
              </a:cxn>
              <a:cxn ang="0">
                <a:pos x="36" y="29"/>
              </a:cxn>
              <a:cxn ang="0">
                <a:pos x="72" y="8"/>
              </a:cxn>
              <a:cxn ang="0">
                <a:pos x="110" y="0"/>
              </a:cxn>
              <a:cxn ang="0">
                <a:pos x="2104" y="1"/>
              </a:cxn>
              <a:cxn ang="0">
                <a:pos x="2146" y="11"/>
              </a:cxn>
              <a:cxn ang="0">
                <a:pos x="2180" y="36"/>
              </a:cxn>
              <a:cxn ang="0">
                <a:pos x="2201" y="72"/>
              </a:cxn>
              <a:cxn ang="0">
                <a:pos x="2208" y="110"/>
              </a:cxn>
              <a:cxn ang="0">
                <a:pos x="2208" y="456"/>
              </a:cxn>
              <a:cxn ang="0">
                <a:pos x="2197" y="498"/>
              </a:cxn>
              <a:cxn ang="0">
                <a:pos x="2173" y="531"/>
              </a:cxn>
              <a:cxn ang="0">
                <a:pos x="2137" y="553"/>
              </a:cxn>
              <a:cxn ang="0">
                <a:pos x="2099" y="560"/>
              </a:cxn>
              <a:cxn ang="0">
                <a:pos x="105" y="560"/>
              </a:cxn>
              <a:cxn ang="0">
                <a:pos x="64" y="550"/>
              </a:cxn>
              <a:cxn ang="0">
                <a:pos x="29" y="525"/>
              </a:cxn>
              <a:cxn ang="0">
                <a:pos x="8" y="489"/>
              </a:cxn>
              <a:cxn ang="0">
                <a:pos x="0" y="451"/>
              </a:cxn>
              <a:cxn ang="0">
                <a:pos x="48" y="451"/>
              </a:cxn>
              <a:cxn ang="0">
                <a:pos x="55" y="479"/>
              </a:cxn>
              <a:cxn ang="0">
                <a:pos x="69" y="498"/>
              </a:cxn>
              <a:cxn ang="0">
                <a:pos x="90" y="509"/>
              </a:cxn>
              <a:cxn ang="0">
                <a:pos x="115" y="513"/>
              </a:cxn>
              <a:cxn ang="0">
                <a:pos x="2099" y="512"/>
              </a:cxn>
              <a:cxn ang="0">
                <a:pos x="2127" y="506"/>
              </a:cxn>
              <a:cxn ang="0">
                <a:pos x="2146" y="491"/>
              </a:cxn>
              <a:cxn ang="0">
                <a:pos x="2157" y="471"/>
              </a:cxn>
              <a:cxn ang="0">
                <a:pos x="2161" y="446"/>
              </a:cxn>
              <a:cxn ang="0">
                <a:pos x="2160" y="110"/>
              </a:cxn>
              <a:cxn ang="0">
                <a:pos x="2154" y="82"/>
              </a:cxn>
              <a:cxn ang="0">
                <a:pos x="2139" y="62"/>
              </a:cxn>
              <a:cxn ang="0">
                <a:pos x="2119" y="51"/>
              </a:cxn>
              <a:cxn ang="0">
                <a:pos x="2094" y="48"/>
              </a:cxn>
              <a:cxn ang="0">
                <a:pos x="110" y="48"/>
              </a:cxn>
              <a:cxn ang="0">
                <a:pos x="82" y="55"/>
              </a:cxn>
              <a:cxn ang="0">
                <a:pos x="62" y="70"/>
              </a:cxn>
              <a:cxn ang="0">
                <a:pos x="52" y="90"/>
              </a:cxn>
              <a:cxn ang="0">
                <a:pos x="48" y="115"/>
              </a:cxn>
              <a:cxn ang="0">
                <a:pos x="48" y="451"/>
              </a:cxn>
            </a:cxnLst>
            <a:rect l="0" t="0" r="r" b="b"/>
            <a:pathLst>
              <a:path w="2208" h="560">
                <a:moveTo>
                  <a:pt x="0" y="110"/>
                </a:moveTo>
                <a:cubicBezTo>
                  <a:pt x="0" y="109"/>
                  <a:pt x="1" y="107"/>
                  <a:pt x="1" y="105"/>
                </a:cubicBezTo>
                <a:lnTo>
                  <a:pt x="8" y="72"/>
                </a:lnTo>
                <a:cubicBezTo>
                  <a:pt x="9" y="70"/>
                  <a:pt x="10" y="67"/>
                  <a:pt x="11" y="64"/>
                </a:cubicBezTo>
                <a:lnTo>
                  <a:pt x="29" y="36"/>
                </a:lnTo>
                <a:cubicBezTo>
                  <a:pt x="31" y="34"/>
                  <a:pt x="34" y="31"/>
                  <a:pt x="36" y="29"/>
                </a:cubicBezTo>
                <a:lnTo>
                  <a:pt x="64" y="11"/>
                </a:lnTo>
                <a:cubicBezTo>
                  <a:pt x="67" y="10"/>
                  <a:pt x="70" y="9"/>
                  <a:pt x="72" y="8"/>
                </a:cubicBezTo>
                <a:lnTo>
                  <a:pt x="105" y="1"/>
                </a:lnTo>
                <a:cubicBezTo>
                  <a:pt x="107" y="1"/>
                  <a:pt x="109" y="0"/>
                  <a:pt x="110" y="0"/>
                </a:cubicBezTo>
                <a:lnTo>
                  <a:pt x="2099" y="0"/>
                </a:lnTo>
                <a:cubicBezTo>
                  <a:pt x="2101" y="0"/>
                  <a:pt x="2103" y="1"/>
                  <a:pt x="2104" y="1"/>
                </a:cubicBezTo>
                <a:lnTo>
                  <a:pt x="2137" y="8"/>
                </a:lnTo>
                <a:cubicBezTo>
                  <a:pt x="2140" y="9"/>
                  <a:pt x="2143" y="10"/>
                  <a:pt x="2146" y="11"/>
                </a:cubicBezTo>
                <a:lnTo>
                  <a:pt x="2173" y="29"/>
                </a:lnTo>
                <a:cubicBezTo>
                  <a:pt x="2176" y="31"/>
                  <a:pt x="2178" y="34"/>
                  <a:pt x="2180" y="36"/>
                </a:cubicBezTo>
                <a:lnTo>
                  <a:pt x="2198" y="64"/>
                </a:lnTo>
                <a:cubicBezTo>
                  <a:pt x="2199" y="67"/>
                  <a:pt x="2200" y="70"/>
                  <a:pt x="2201" y="72"/>
                </a:cubicBezTo>
                <a:lnTo>
                  <a:pt x="2208" y="105"/>
                </a:lnTo>
                <a:cubicBezTo>
                  <a:pt x="2208" y="107"/>
                  <a:pt x="2208" y="109"/>
                  <a:pt x="2208" y="110"/>
                </a:cubicBezTo>
                <a:lnTo>
                  <a:pt x="2208" y="451"/>
                </a:lnTo>
                <a:cubicBezTo>
                  <a:pt x="2208" y="453"/>
                  <a:pt x="2208" y="455"/>
                  <a:pt x="2208" y="456"/>
                </a:cubicBezTo>
                <a:lnTo>
                  <a:pt x="2201" y="489"/>
                </a:lnTo>
                <a:cubicBezTo>
                  <a:pt x="2200" y="492"/>
                  <a:pt x="2199" y="495"/>
                  <a:pt x="2197" y="498"/>
                </a:cubicBezTo>
                <a:lnTo>
                  <a:pt x="2179" y="525"/>
                </a:lnTo>
                <a:cubicBezTo>
                  <a:pt x="2178" y="527"/>
                  <a:pt x="2175" y="530"/>
                  <a:pt x="2173" y="531"/>
                </a:cubicBezTo>
                <a:lnTo>
                  <a:pt x="2146" y="549"/>
                </a:lnTo>
                <a:cubicBezTo>
                  <a:pt x="2143" y="551"/>
                  <a:pt x="2140" y="552"/>
                  <a:pt x="2137" y="553"/>
                </a:cubicBezTo>
                <a:lnTo>
                  <a:pt x="2104" y="560"/>
                </a:lnTo>
                <a:cubicBezTo>
                  <a:pt x="2103" y="560"/>
                  <a:pt x="2101" y="560"/>
                  <a:pt x="2099" y="560"/>
                </a:cubicBezTo>
                <a:lnTo>
                  <a:pt x="110" y="560"/>
                </a:lnTo>
                <a:cubicBezTo>
                  <a:pt x="109" y="560"/>
                  <a:pt x="107" y="560"/>
                  <a:pt x="105" y="560"/>
                </a:cubicBezTo>
                <a:lnTo>
                  <a:pt x="72" y="553"/>
                </a:lnTo>
                <a:cubicBezTo>
                  <a:pt x="70" y="552"/>
                  <a:pt x="67" y="551"/>
                  <a:pt x="64" y="550"/>
                </a:cubicBezTo>
                <a:lnTo>
                  <a:pt x="36" y="532"/>
                </a:lnTo>
                <a:cubicBezTo>
                  <a:pt x="34" y="530"/>
                  <a:pt x="31" y="528"/>
                  <a:pt x="29" y="525"/>
                </a:cubicBezTo>
                <a:lnTo>
                  <a:pt x="11" y="498"/>
                </a:lnTo>
                <a:cubicBezTo>
                  <a:pt x="10" y="495"/>
                  <a:pt x="9" y="492"/>
                  <a:pt x="8" y="489"/>
                </a:cubicBezTo>
                <a:lnTo>
                  <a:pt x="1" y="456"/>
                </a:lnTo>
                <a:cubicBezTo>
                  <a:pt x="1" y="455"/>
                  <a:pt x="0" y="453"/>
                  <a:pt x="0" y="451"/>
                </a:cubicBezTo>
                <a:lnTo>
                  <a:pt x="0" y="110"/>
                </a:lnTo>
                <a:close/>
                <a:moveTo>
                  <a:pt x="48" y="451"/>
                </a:moveTo>
                <a:lnTo>
                  <a:pt x="48" y="446"/>
                </a:lnTo>
                <a:lnTo>
                  <a:pt x="55" y="479"/>
                </a:lnTo>
                <a:lnTo>
                  <a:pt x="51" y="471"/>
                </a:lnTo>
                <a:lnTo>
                  <a:pt x="69" y="498"/>
                </a:lnTo>
                <a:lnTo>
                  <a:pt x="62" y="491"/>
                </a:lnTo>
                <a:lnTo>
                  <a:pt x="90" y="509"/>
                </a:lnTo>
                <a:lnTo>
                  <a:pt x="82" y="506"/>
                </a:lnTo>
                <a:lnTo>
                  <a:pt x="115" y="513"/>
                </a:lnTo>
                <a:lnTo>
                  <a:pt x="110" y="512"/>
                </a:lnTo>
                <a:lnTo>
                  <a:pt x="2099" y="512"/>
                </a:lnTo>
                <a:lnTo>
                  <a:pt x="2094" y="513"/>
                </a:lnTo>
                <a:lnTo>
                  <a:pt x="2127" y="506"/>
                </a:lnTo>
                <a:lnTo>
                  <a:pt x="2119" y="509"/>
                </a:lnTo>
                <a:lnTo>
                  <a:pt x="2146" y="491"/>
                </a:lnTo>
                <a:lnTo>
                  <a:pt x="2139" y="498"/>
                </a:lnTo>
                <a:lnTo>
                  <a:pt x="2157" y="471"/>
                </a:lnTo>
                <a:lnTo>
                  <a:pt x="2154" y="479"/>
                </a:lnTo>
                <a:lnTo>
                  <a:pt x="2161" y="446"/>
                </a:lnTo>
                <a:lnTo>
                  <a:pt x="2160" y="451"/>
                </a:lnTo>
                <a:lnTo>
                  <a:pt x="2160" y="110"/>
                </a:lnTo>
                <a:lnTo>
                  <a:pt x="2161" y="115"/>
                </a:lnTo>
                <a:lnTo>
                  <a:pt x="2154" y="82"/>
                </a:lnTo>
                <a:lnTo>
                  <a:pt x="2157" y="90"/>
                </a:lnTo>
                <a:lnTo>
                  <a:pt x="2139" y="62"/>
                </a:lnTo>
                <a:lnTo>
                  <a:pt x="2146" y="69"/>
                </a:lnTo>
                <a:lnTo>
                  <a:pt x="2119" y="51"/>
                </a:lnTo>
                <a:lnTo>
                  <a:pt x="2127" y="55"/>
                </a:lnTo>
                <a:lnTo>
                  <a:pt x="2094" y="48"/>
                </a:lnTo>
                <a:lnTo>
                  <a:pt x="2099" y="48"/>
                </a:lnTo>
                <a:lnTo>
                  <a:pt x="110" y="48"/>
                </a:lnTo>
                <a:lnTo>
                  <a:pt x="115" y="48"/>
                </a:lnTo>
                <a:lnTo>
                  <a:pt x="82" y="55"/>
                </a:lnTo>
                <a:lnTo>
                  <a:pt x="90" y="52"/>
                </a:lnTo>
                <a:lnTo>
                  <a:pt x="62" y="70"/>
                </a:lnTo>
                <a:lnTo>
                  <a:pt x="70" y="62"/>
                </a:lnTo>
                <a:lnTo>
                  <a:pt x="52" y="90"/>
                </a:lnTo>
                <a:lnTo>
                  <a:pt x="55" y="82"/>
                </a:lnTo>
                <a:lnTo>
                  <a:pt x="48" y="115"/>
                </a:lnTo>
                <a:lnTo>
                  <a:pt x="48" y="110"/>
                </a:lnTo>
                <a:lnTo>
                  <a:pt x="48" y="451"/>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27" name="Rectangle 327"/>
          <p:cNvSpPr>
            <a:spLocks noChangeArrowheads="1"/>
          </p:cNvSpPr>
          <p:nvPr/>
        </p:nvSpPr>
        <p:spPr bwMode="auto">
          <a:xfrm>
            <a:off x="3525838" y="4244975"/>
            <a:ext cx="15430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Gene essentiality </a:t>
            </a:r>
            <a:endParaRPr kumimoji="0" lang="en-US" sz="1800" b="0" i="0" u="none" strike="noStrike" cap="none" normalizeH="0" baseline="0" smtClean="0">
              <a:ln>
                <a:noFill/>
              </a:ln>
              <a:solidFill>
                <a:schemeClr val="tx1"/>
              </a:solidFill>
              <a:effectLst/>
              <a:latin typeface="Arial" pitchFamily="34" charset="0"/>
            </a:endParaRPr>
          </a:p>
        </p:txBody>
      </p:sp>
      <p:sp>
        <p:nvSpPr>
          <p:cNvPr id="409928" name="Rectangle 328"/>
          <p:cNvSpPr>
            <a:spLocks noChangeArrowheads="1"/>
          </p:cNvSpPr>
          <p:nvPr/>
        </p:nvSpPr>
        <p:spPr bwMode="auto">
          <a:xfrm>
            <a:off x="3421063" y="4486275"/>
            <a:ext cx="1739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consistency 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29" name="Freeform 329"/>
          <p:cNvSpPr>
            <a:spLocks/>
          </p:cNvSpPr>
          <p:nvPr/>
        </p:nvSpPr>
        <p:spPr bwMode="auto">
          <a:xfrm>
            <a:off x="3216275" y="3111500"/>
            <a:ext cx="2043112" cy="485775"/>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0" name="Freeform 330"/>
          <p:cNvSpPr>
            <a:spLocks noEditPoints="1"/>
          </p:cNvSpPr>
          <p:nvPr/>
        </p:nvSpPr>
        <p:spPr bwMode="auto">
          <a:xfrm>
            <a:off x="3194050" y="3089275"/>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1" name="Rectangle 331"/>
          <p:cNvSpPr>
            <a:spLocks noChangeArrowheads="1"/>
          </p:cNvSpPr>
          <p:nvPr/>
        </p:nvSpPr>
        <p:spPr bwMode="auto">
          <a:xfrm>
            <a:off x="3876675" y="3113088"/>
            <a:ext cx="7715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
        <p:nvSpPr>
          <p:cNvPr id="409932" name="Rectangle 332"/>
          <p:cNvSpPr>
            <a:spLocks noChangeArrowheads="1"/>
          </p:cNvSpPr>
          <p:nvPr/>
        </p:nvSpPr>
        <p:spPr bwMode="auto">
          <a:xfrm>
            <a:off x="4527550" y="3113088"/>
            <a:ext cx="16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33" name="Rectangle 333"/>
          <p:cNvSpPr>
            <a:spLocks noChangeArrowheads="1"/>
          </p:cNvSpPr>
          <p:nvPr/>
        </p:nvSpPr>
        <p:spPr bwMode="auto">
          <a:xfrm>
            <a:off x="3679825" y="3354388"/>
            <a:ext cx="12096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ready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4" name="Freeform 334"/>
          <p:cNvSpPr>
            <a:spLocks/>
          </p:cNvSpPr>
          <p:nvPr/>
        </p:nvSpPr>
        <p:spPr bwMode="auto">
          <a:xfrm>
            <a:off x="3216275" y="2098675"/>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5" name="Freeform 335"/>
          <p:cNvSpPr>
            <a:spLocks noEditPoints="1"/>
          </p:cNvSpPr>
          <p:nvPr/>
        </p:nvSpPr>
        <p:spPr bwMode="auto">
          <a:xfrm>
            <a:off x="3194050" y="2074863"/>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3"/>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36" name="Rectangle 336"/>
          <p:cNvSpPr>
            <a:spLocks noChangeArrowheads="1"/>
          </p:cNvSpPr>
          <p:nvPr/>
        </p:nvSpPr>
        <p:spPr bwMode="auto">
          <a:xfrm>
            <a:off x="3754438" y="2087563"/>
            <a:ext cx="1089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Preliminary </a:t>
            </a:r>
            <a:endParaRPr kumimoji="0" lang="en-US" sz="1800" b="0" i="0" u="none" strike="noStrike" cap="none" normalizeH="0" baseline="0" smtClean="0">
              <a:ln>
                <a:noFill/>
              </a:ln>
              <a:solidFill>
                <a:schemeClr val="tx1"/>
              </a:solidFill>
              <a:effectLst/>
              <a:latin typeface="Arial" pitchFamily="34" charset="0"/>
            </a:endParaRPr>
          </a:p>
        </p:txBody>
      </p:sp>
      <p:sp>
        <p:nvSpPr>
          <p:cNvPr id="409937" name="Rectangle 337"/>
          <p:cNvSpPr>
            <a:spLocks noChangeArrowheads="1"/>
          </p:cNvSpPr>
          <p:nvPr/>
        </p:nvSpPr>
        <p:spPr bwMode="auto">
          <a:xfrm>
            <a:off x="3632200" y="2330450"/>
            <a:ext cx="13001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reconstruction</a:t>
            </a:r>
            <a:endParaRPr kumimoji="0" lang="en-US" sz="1800" b="0" i="0" u="none" strike="noStrike" cap="none" normalizeH="0" baseline="0" smtClean="0">
              <a:ln>
                <a:noFill/>
              </a:ln>
              <a:solidFill>
                <a:schemeClr val="tx1"/>
              </a:solidFill>
              <a:effectLst/>
              <a:latin typeface="Arial" pitchFamily="34" charset="0"/>
            </a:endParaRPr>
          </a:p>
        </p:txBody>
      </p:sp>
      <p:sp>
        <p:nvSpPr>
          <p:cNvPr id="409938" name="Rectangle 338"/>
          <p:cNvSpPr>
            <a:spLocks noChangeArrowheads="1"/>
          </p:cNvSpPr>
          <p:nvPr/>
        </p:nvSpPr>
        <p:spPr bwMode="auto">
          <a:xfrm>
            <a:off x="3408363" y="6392863"/>
            <a:ext cx="17859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22 optimized models</a:t>
            </a:r>
            <a:endParaRPr kumimoji="0" lang="en-US" sz="1800" b="0" i="0" u="none" strike="noStrike" cap="none" normalizeH="0" baseline="0" smtClean="0">
              <a:ln>
                <a:noFill/>
              </a:ln>
              <a:solidFill>
                <a:schemeClr val="tx1"/>
              </a:solidFill>
              <a:effectLst/>
              <a:latin typeface="Arial" pitchFamily="34" charset="0"/>
            </a:endParaRPr>
          </a:p>
        </p:txBody>
      </p:sp>
      <p:sp>
        <p:nvSpPr>
          <p:cNvPr id="409939" name="Rectangle 339"/>
          <p:cNvSpPr>
            <a:spLocks noChangeArrowheads="1"/>
          </p:cNvSpPr>
          <p:nvPr/>
        </p:nvSpPr>
        <p:spPr bwMode="auto">
          <a:xfrm>
            <a:off x="250825" y="976313"/>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40" name="Rectangle 340"/>
          <p:cNvSpPr>
            <a:spLocks noChangeArrowheads="1"/>
          </p:cNvSpPr>
          <p:nvPr/>
        </p:nvSpPr>
        <p:spPr bwMode="auto">
          <a:xfrm>
            <a:off x="220663" y="1217613"/>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56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1" name="Rectangle 341"/>
          <p:cNvSpPr>
            <a:spLocks noChangeArrowheads="1"/>
          </p:cNvSpPr>
          <p:nvPr/>
        </p:nvSpPr>
        <p:spPr bwMode="auto">
          <a:xfrm>
            <a:off x="234950" y="1460500"/>
            <a:ext cx="9525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09942" name="Rectangle 342"/>
          <p:cNvSpPr>
            <a:spLocks noChangeArrowheads="1"/>
          </p:cNvSpPr>
          <p:nvPr/>
        </p:nvSpPr>
        <p:spPr bwMode="auto">
          <a:xfrm>
            <a:off x="220663" y="1701800"/>
            <a:ext cx="9826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3" name="Rectangle 343"/>
          <p:cNvSpPr>
            <a:spLocks noChangeArrowheads="1"/>
          </p:cNvSpPr>
          <p:nvPr/>
        </p:nvSpPr>
        <p:spPr bwMode="auto">
          <a:xfrm>
            <a:off x="387350" y="1944688"/>
            <a:ext cx="6191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4" name="Rectangle 344"/>
          <p:cNvSpPr>
            <a:spLocks noChangeArrowheads="1"/>
          </p:cNvSpPr>
          <p:nvPr/>
        </p:nvSpPr>
        <p:spPr bwMode="auto">
          <a:xfrm>
            <a:off x="442913" y="3673475"/>
            <a:ext cx="18764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Predicting 69 missing </a:t>
            </a:r>
            <a:endParaRPr kumimoji="0" lang="en-US" sz="1800" b="0" i="0" u="none" strike="noStrike" cap="none" normalizeH="0" baseline="0" smtClean="0">
              <a:ln>
                <a:noFill/>
              </a:ln>
              <a:solidFill>
                <a:schemeClr val="tx1"/>
              </a:solidFill>
              <a:effectLst/>
              <a:latin typeface="Arial" pitchFamily="34" charset="0"/>
            </a:endParaRPr>
          </a:p>
        </p:txBody>
      </p:sp>
      <p:sp>
        <p:nvSpPr>
          <p:cNvPr id="409945" name="Rectangle 345"/>
          <p:cNvSpPr>
            <a:spLocks noChangeArrowheads="1"/>
          </p:cNvSpPr>
          <p:nvPr/>
        </p:nvSpPr>
        <p:spPr bwMode="auto">
          <a:xfrm>
            <a:off x="503238" y="3916363"/>
            <a:ext cx="17113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transporters/model</a:t>
            </a:r>
            <a:endParaRPr kumimoji="0" lang="en-US" sz="1800" b="0" i="0" u="none" strike="noStrike" cap="none" normalizeH="0" baseline="0" smtClean="0">
              <a:ln>
                <a:noFill/>
              </a:ln>
              <a:solidFill>
                <a:schemeClr val="tx1"/>
              </a:solidFill>
              <a:effectLst/>
              <a:latin typeface="Arial" pitchFamily="34" charset="0"/>
            </a:endParaRPr>
          </a:p>
        </p:txBody>
      </p:sp>
      <p:sp>
        <p:nvSpPr>
          <p:cNvPr id="409946" name="Rectangle 346"/>
          <p:cNvSpPr>
            <a:spLocks noChangeArrowheads="1"/>
          </p:cNvSpPr>
          <p:nvPr/>
        </p:nvSpPr>
        <p:spPr bwMode="auto">
          <a:xfrm>
            <a:off x="5781675" y="3232150"/>
            <a:ext cx="266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Correction for 202 annotations </a:t>
            </a:r>
            <a:endParaRPr kumimoji="0" lang="en-US" sz="1800" b="0" i="0" u="none" strike="noStrike" cap="none" normalizeH="0" baseline="0" smtClean="0">
              <a:ln>
                <a:noFill/>
              </a:ln>
              <a:solidFill>
                <a:schemeClr val="tx1"/>
              </a:solidFill>
              <a:effectLst/>
              <a:latin typeface="Arial" pitchFamily="34" charset="0"/>
            </a:endParaRPr>
          </a:p>
        </p:txBody>
      </p:sp>
      <p:sp>
        <p:nvSpPr>
          <p:cNvPr id="409947" name="Rectangle 347"/>
          <p:cNvSpPr>
            <a:spLocks noChangeArrowheads="1"/>
          </p:cNvSpPr>
          <p:nvPr/>
        </p:nvSpPr>
        <p:spPr bwMode="auto">
          <a:xfrm>
            <a:off x="5614988" y="3475038"/>
            <a:ext cx="288925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Calibri" pitchFamily="34" charset="0"/>
              </a:rPr>
              <a:t>inconsistent with essentiality data</a:t>
            </a:r>
            <a:endParaRPr kumimoji="0" lang="en-US" sz="1800" b="0" i="0" u="none" strike="noStrike" cap="none" normalizeH="0" baseline="0" smtClean="0">
              <a:ln>
                <a:noFill/>
              </a:ln>
              <a:solidFill>
                <a:schemeClr val="tx1"/>
              </a:solidFill>
              <a:effectLst/>
              <a:latin typeface="Arial" pitchFamily="34" charset="0"/>
            </a:endParaRPr>
          </a:p>
        </p:txBody>
      </p:sp>
      <p:sp>
        <p:nvSpPr>
          <p:cNvPr id="409948" name="Rectangle 348"/>
          <p:cNvSpPr>
            <a:spLocks noChangeArrowheads="1"/>
          </p:cNvSpPr>
          <p:nvPr/>
        </p:nvSpPr>
        <p:spPr bwMode="auto">
          <a:xfrm>
            <a:off x="442913" y="5715000"/>
            <a:ext cx="9985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Correcting </a:t>
            </a:r>
            <a:endParaRPr kumimoji="0" lang="en-US" sz="1800" b="0" i="0" u="none" strike="noStrike" cap="none" normalizeH="0" baseline="0" smtClean="0">
              <a:ln>
                <a:noFill/>
              </a:ln>
              <a:solidFill>
                <a:schemeClr val="tx1"/>
              </a:solidFill>
              <a:effectLst/>
              <a:latin typeface="Arial" pitchFamily="34" charset="0"/>
            </a:endParaRPr>
          </a:p>
        </p:txBody>
      </p:sp>
      <p:sp>
        <p:nvSpPr>
          <p:cNvPr id="409949" name="Rectangle 349"/>
          <p:cNvSpPr>
            <a:spLocks noChangeArrowheads="1"/>
          </p:cNvSpPr>
          <p:nvPr/>
        </p:nvSpPr>
        <p:spPr bwMode="auto">
          <a:xfrm>
            <a:off x="396875" y="5956300"/>
            <a:ext cx="11049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reversibility </a:t>
            </a:r>
            <a:endParaRPr kumimoji="0" lang="en-US" sz="1800" b="0" i="0" u="none" strike="noStrike" cap="none" normalizeH="0" baseline="0" smtClean="0">
              <a:ln>
                <a:noFill/>
              </a:ln>
              <a:solidFill>
                <a:schemeClr val="tx1"/>
              </a:solidFill>
              <a:effectLst/>
              <a:latin typeface="Arial" pitchFamily="34" charset="0"/>
            </a:endParaRPr>
          </a:p>
        </p:txBody>
      </p:sp>
      <p:sp>
        <p:nvSpPr>
          <p:cNvPr id="409950" name="Rectangle 350"/>
          <p:cNvSpPr>
            <a:spLocks noChangeArrowheads="1"/>
          </p:cNvSpPr>
          <p:nvPr/>
        </p:nvSpPr>
        <p:spPr bwMode="auto">
          <a:xfrm>
            <a:off x="412750" y="6199188"/>
            <a:ext cx="10144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constraints</a:t>
            </a:r>
            <a:endParaRPr kumimoji="0" lang="en-US" sz="1800" b="0" i="0" u="none" strike="noStrike" cap="none" normalizeH="0" baseline="0" smtClean="0">
              <a:ln>
                <a:noFill/>
              </a:ln>
              <a:solidFill>
                <a:schemeClr val="tx1"/>
              </a:solidFill>
              <a:effectLst/>
              <a:latin typeface="Arial" pitchFamily="34" charset="0"/>
            </a:endParaRPr>
          </a:p>
        </p:txBody>
      </p:sp>
      <p:sp>
        <p:nvSpPr>
          <p:cNvPr id="409951" name="Rectangle 351"/>
          <p:cNvSpPr>
            <a:spLocks noChangeArrowheads="1"/>
          </p:cNvSpPr>
          <p:nvPr/>
        </p:nvSpPr>
        <p:spPr bwMode="auto">
          <a:xfrm>
            <a:off x="1625600" y="2486025"/>
            <a:ext cx="9239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2" name="Rectangle 352"/>
          <p:cNvSpPr>
            <a:spLocks noChangeArrowheads="1"/>
          </p:cNvSpPr>
          <p:nvPr/>
        </p:nvSpPr>
        <p:spPr bwMode="auto">
          <a:xfrm>
            <a:off x="1670050" y="2728913"/>
            <a:ext cx="37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cell</a:t>
            </a:r>
            <a:endParaRPr kumimoji="0" lang="en-US" sz="1800" b="0" i="0" u="none" strike="noStrike" cap="none" normalizeH="0" baseline="0" smtClean="0">
              <a:ln>
                <a:noFill/>
              </a:ln>
              <a:solidFill>
                <a:schemeClr val="tx1"/>
              </a:solidFill>
              <a:effectLst/>
              <a:latin typeface="Arial" pitchFamily="34" charset="0"/>
            </a:endParaRPr>
          </a:p>
        </p:txBody>
      </p:sp>
      <p:sp>
        <p:nvSpPr>
          <p:cNvPr id="409953" name="Rectangle 353"/>
          <p:cNvSpPr>
            <a:spLocks noChangeArrowheads="1"/>
          </p:cNvSpPr>
          <p:nvPr/>
        </p:nvSpPr>
        <p:spPr bwMode="auto">
          <a:xfrm>
            <a:off x="1927225" y="2728913"/>
            <a:ext cx="1666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09954" name="Rectangle 354"/>
          <p:cNvSpPr>
            <a:spLocks noChangeArrowheads="1"/>
          </p:cNvSpPr>
          <p:nvPr/>
        </p:nvSpPr>
        <p:spPr bwMode="auto">
          <a:xfrm>
            <a:off x="1987550" y="2728913"/>
            <a:ext cx="5000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host </a:t>
            </a:r>
            <a:endParaRPr kumimoji="0" lang="en-US" sz="1800" b="0" i="0" u="none" strike="noStrike" cap="none" normalizeH="0" baseline="0" smtClean="0">
              <a:ln>
                <a:noFill/>
              </a:ln>
              <a:solidFill>
                <a:schemeClr val="tx1"/>
              </a:solidFill>
              <a:effectLst/>
              <a:latin typeface="Arial" pitchFamily="34" charset="0"/>
            </a:endParaRPr>
          </a:p>
        </p:txBody>
      </p:sp>
      <p:sp>
        <p:nvSpPr>
          <p:cNvPr id="409955" name="Rectangle 355"/>
          <p:cNvSpPr>
            <a:spLocks noChangeArrowheads="1"/>
          </p:cNvSpPr>
          <p:nvPr/>
        </p:nvSpPr>
        <p:spPr bwMode="auto">
          <a:xfrm>
            <a:off x="1519238" y="2971800"/>
            <a:ext cx="1074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C00000"/>
                </a:solidFill>
                <a:effectLst/>
                <a:latin typeface="Calibri" pitchFamily="34" charset="0"/>
              </a:rPr>
              <a:t>interactions</a:t>
            </a:r>
            <a:endParaRPr kumimoji="0" lang="en-US" sz="1800" b="0" i="0" u="none" strike="noStrike" cap="none" normalizeH="0" baseline="0" smtClean="0">
              <a:ln>
                <a:noFill/>
              </a:ln>
              <a:solidFill>
                <a:schemeClr val="tx1"/>
              </a:solidFill>
              <a:effectLst/>
              <a:latin typeface="Arial" pitchFamily="34" charset="0"/>
            </a:endParaRPr>
          </a:p>
        </p:txBody>
      </p:sp>
      <p:sp>
        <p:nvSpPr>
          <p:cNvPr id="409956" name="Rectangle 356"/>
          <p:cNvSpPr>
            <a:spLocks noChangeArrowheads="1"/>
          </p:cNvSpPr>
          <p:nvPr/>
        </p:nvSpPr>
        <p:spPr bwMode="auto">
          <a:xfrm>
            <a:off x="7867650" y="1984375"/>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57" name="Rectangle 357"/>
          <p:cNvSpPr>
            <a:spLocks noChangeArrowheads="1"/>
          </p:cNvSpPr>
          <p:nvPr/>
        </p:nvSpPr>
        <p:spPr bwMode="auto">
          <a:xfrm>
            <a:off x="7715250" y="2227263"/>
            <a:ext cx="122555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growth media</a:t>
            </a:r>
            <a:endParaRPr kumimoji="0" lang="en-US" sz="1800" b="0" i="0" u="none" strike="noStrike" cap="none" normalizeH="0" baseline="0" smtClean="0">
              <a:ln>
                <a:noFill/>
              </a:ln>
              <a:solidFill>
                <a:schemeClr val="tx1"/>
              </a:solidFill>
              <a:effectLst/>
              <a:latin typeface="Arial" pitchFamily="34" charset="0"/>
            </a:endParaRPr>
          </a:p>
        </p:txBody>
      </p:sp>
      <p:sp>
        <p:nvSpPr>
          <p:cNvPr id="409958" name="Rectangle 358"/>
          <p:cNvSpPr>
            <a:spLocks noChangeArrowheads="1"/>
          </p:cNvSpPr>
          <p:nvPr/>
        </p:nvSpPr>
        <p:spPr bwMode="auto">
          <a:xfrm>
            <a:off x="1601788" y="5975350"/>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59" name="Rectangle 359"/>
          <p:cNvSpPr>
            <a:spLocks noChangeArrowheads="1"/>
          </p:cNvSpPr>
          <p:nvPr/>
        </p:nvSpPr>
        <p:spPr bwMode="auto">
          <a:xfrm>
            <a:off x="2008188" y="5975350"/>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0" name="Freeform 360"/>
          <p:cNvSpPr>
            <a:spLocks noEditPoints="1"/>
          </p:cNvSpPr>
          <p:nvPr/>
        </p:nvSpPr>
        <p:spPr bwMode="auto">
          <a:xfrm>
            <a:off x="1741488" y="6002338"/>
            <a:ext cx="241300" cy="80962"/>
          </a:xfrm>
          <a:custGeom>
            <a:avLst/>
            <a:gdLst/>
            <a:ahLst/>
            <a:cxnLst>
              <a:cxn ang="0">
                <a:pos x="0" y="14"/>
              </a:cxn>
              <a:cxn ang="0">
                <a:pos x="115" y="16"/>
              </a:cxn>
              <a:cxn ang="0">
                <a:pos x="114" y="35"/>
              </a:cxn>
              <a:cxn ang="0">
                <a:pos x="0" y="34"/>
              </a:cxn>
              <a:cxn ang="0">
                <a:pos x="0" y="14"/>
              </a:cxn>
              <a:cxn ang="0">
                <a:pos x="102" y="0"/>
              </a:cxn>
              <a:cxn ang="0">
                <a:pos x="152" y="26"/>
              </a:cxn>
              <a:cxn ang="0">
                <a:pos x="102" y="51"/>
              </a:cxn>
              <a:cxn ang="0">
                <a:pos x="102" y="0"/>
              </a:cxn>
            </a:cxnLst>
            <a:rect l="0" t="0" r="r" b="b"/>
            <a:pathLst>
              <a:path w="152" h="51">
                <a:moveTo>
                  <a:pt x="0" y="14"/>
                </a:moveTo>
                <a:lnTo>
                  <a:pt x="115" y="16"/>
                </a:lnTo>
                <a:lnTo>
                  <a:pt x="114" y="35"/>
                </a:lnTo>
                <a:lnTo>
                  <a:pt x="0" y="34"/>
                </a:lnTo>
                <a:lnTo>
                  <a:pt x="0" y="14"/>
                </a:lnTo>
                <a:close/>
                <a:moveTo>
                  <a:pt x="102" y="0"/>
                </a:moveTo>
                <a:lnTo>
                  <a:pt x="152" y="26"/>
                </a:lnTo>
                <a:lnTo>
                  <a:pt x="102" y="51"/>
                </a:lnTo>
                <a:lnTo>
                  <a:pt x="102" y="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1" name="Freeform 361"/>
          <p:cNvSpPr>
            <a:spLocks noEditPoints="1"/>
          </p:cNvSpPr>
          <p:nvPr/>
        </p:nvSpPr>
        <p:spPr bwMode="auto">
          <a:xfrm>
            <a:off x="1741488" y="6078538"/>
            <a:ext cx="242887" cy="79375"/>
          </a:xfrm>
          <a:custGeom>
            <a:avLst/>
            <a:gdLst/>
            <a:ahLst/>
            <a:cxnLst>
              <a:cxn ang="0">
                <a:pos x="153" y="33"/>
              </a:cxn>
              <a:cxn ang="0">
                <a:pos x="38" y="34"/>
              </a:cxn>
              <a:cxn ang="0">
                <a:pos x="38" y="15"/>
              </a:cxn>
              <a:cxn ang="0">
                <a:pos x="152" y="14"/>
              </a:cxn>
              <a:cxn ang="0">
                <a:pos x="153" y="33"/>
              </a:cxn>
              <a:cxn ang="0">
                <a:pos x="51" y="50"/>
              </a:cxn>
              <a:cxn ang="0">
                <a:pos x="0" y="25"/>
              </a:cxn>
              <a:cxn ang="0">
                <a:pos x="50" y="0"/>
              </a:cxn>
              <a:cxn ang="0">
                <a:pos x="51" y="50"/>
              </a:cxn>
            </a:cxnLst>
            <a:rect l="0" t="0" r="r" b="b"/>
            <a:pathLst>
              <a:path w="153" h="50">
                <a:moveTo>
                  <a:pt x="153" y="33"/>
                </a:moveTo>
                <a:lnTo>
                  <a:pt x="38" y="34"/>
                </a:lnTo>
                <a:lnTo>
                  <a:pt x="38" y="15"/>
                </a:lnTo>
                <a:lnTo>
                  <a:pt x="152" y="14"/>
                </a:lnTo>
                <a:lnTo>
                  <a:pt x="153" y="33"/>
                </a:lnTo>
                <a:close/>
                <a:moveTo>
                  <a:pt x="51" y="50"/>
                </a:moveTo>
                <a:lnTo>
                  <a:pt x="0" y="25"/>
                </a:lnTo>
                <a:lnTo>
                  <a:pt x="50" y="0"/>
                </a:lnTo>
                <a:lnTo>
                  <a:pt x="51" y="5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2" name="Rectangle 362"/>
          <p:cNvSpPr>
            <a:spLocks noChangeArrowheads="1"/>
          </p:cNvSpPr>
          <p:nvPr/>
        </p:nvSpPr>
        <p:spPr bwMode="auto">
          <a:xfrm>
            <a:off x="1601788" y="5603875"/>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63" name="Rectangle 363"/>
          <p:cNvSpPr>
            <a:spLocks noChangeArrowheads="1"/>
          </p:cNvSpPr>
          <p:nvPr/>
        </p:nvSpPr>
        <p:spPr bwMode="auto">
          <a:xfrm>
            <a:off x="2008188" y="5603875"/>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4" name="Freeform 364"/>
          <p:cNvSpPr>
            <a:spLocks noEditPoints="1"/>
          </p:cNvSpPr>
          <p:nvPr/>
        </p:nvSpPr>
        <p:spPr bwMode="auto">
          <a:xfrm>
            <a:off x="1741488" y="5668963"/>
            <a:ext cx="241300" cy="80962"/>
          </a:xfrm>
          <a:custGeom>
            <a:avLst/>
            <a:gdLst/>
            <a:ahLst/>
            <a:cxnLst>
              <a:cxn ang="0">
                <a:pos x="0" y="15"/>
              </a:cxn>
              <a:cxn ang="0">
                <a:pos x="115" y="16"/>
              </a:cxn>
              <a:cxn ang="0">
                <a:pos x="114" y="35"/>
              </a:cxn>
              <a:cxn ang="0">
                <a:pos x="0" y="34"/>
              </a:cxn>
              <a:cxn ang="0">
                <a:pos x="0" y="15"/>
              </a:cxn>
              <a:cxn ang="0">
                <a:pos x="102" y="0"/>
              </a:cxn>
              <a:cxn ang="0">
                <a:pos x="152" y="26"/>
              </a:cxn>
              <a:cxn ang="0">
                <a:pos x="102" y="51"/>
              </a:cxn>
              <a:cxn ang="0">
                <a:pos x="102" y="0"/>
              </a:cxn>
            </a:cxnLst>
            <a:rect l="0" t="0" r="r" b="b"/>
            <a:pathLst>
              <a:path w="152" h="51">
                <a:moveTo>
                  <a:pt x="0" y="15"/>
                </a:moveTo>
                <a:lnTo>
                  <a:pt x="115" y="16"/>
                </a:lnTo>
                <a:lnTo>
                  <a:pt x="114" y="35"/>
                </a:lnTo>
                <a:lnTo>
                  <a:pt x="0" y="34"/>
                </a:lnTo>
                <a:lnTo>
                  <a:pt x="0" y="15"/>
                </a:lnTo>
                <a:close/>
                <a:moveTo>
                  <a:pt x="102" y="0"/>
                </a:moveTo>
                <a:lnTo>
                  <a:pt x="152" y="26"/>
                </a:lnTo>
                <a:lnTo>
                  <a:pt x="102" y="51"/>
                </a:lnTo>
                <a:lnTo>
                  <a:pt x="102" y="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5" name="Rectangle 365"/>
          <p:cNvSpPr>
            <a:spLocks noChangeArrowheads="1"/>
          </p:cNvSpPr>
          <p:nvPr/>
        </p:nvSpPr>
        <p:spPr bwMode="auto">
          <a:xfrm>
            <a:off x="1601788" y="6345238"/>
            <a:ext cx="227012"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sp>
        <p:nvSpPr>
          <p:cNvPr id="409966" name="Rectangle 366"/>
          <p:cNvSpPr>
            <a:spLocks noChangeArrowheads="1"/>
          </p:cNvSpPr>
          <p:nvPr/>
        </p:nvSpPr>
        <p:spPr bwMode="auto">
          <a:xfrm>
            <a:off x="2008188" y="6345238"/>
            <a:ext cx="225425" cy="2714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409967" name="Freeform 367"/>
          <p:cNvSpPr>
            <a:spLocks noEditPoints="1"/>
          </p:cNvSpPr>
          <p:nvPr/>
        </p:nvSpPr>
        <p:spPr bwMode="auto">
          <a:xfrm>
            <a:off x="1741488" y="6411913"/>
            <a:ext cx="242887" cy="79375"/>
          </a:xfrm>
          <a:custGeom>
            <a:avLst/>
            <a:gdLst/>
            <a:ahLst/>
            <a:cxnLst>
              <a:cxn ang="0">
                <a:pos x="153" y="33"/>
              </a:cxn>
              <a:cxn ang="0">
                <a:pos x="38" y="34"/>
              </a:cxn>
              <a:cxn ang="0">
                <a:pos x="38" y="15"/>
              </a:cxn>
              <a:cxn ang="0">
                <a:pos x="152" y="14"/>
              </a:cxn>
              <a:cxn ang="0">
                <a:pos x="153" y="33"/>
              </a:cxn>
              <a:cxn ang="0">
                <a:pos x="51" y="50"/>
              </a:cxn>
              <a:cxn ang="0">
                <a:pos x="0" y="25"/>
              </a:cxn>
              <a:cxn ang="0">
                <a:pos x="50" y="0"/>
              </a:cxn>
              <a:cxn ang="0">
                <a:pos x="51" y="50"/>
              </a:cxn>
            </a:cxnLst>
            <a:rect l="0" t="0" r="r" b="b"/>
            <a:pathLst>
              <a:path w="153" h="50">
                <a:moveTo>
                  <a:pt x="153" y="33"/>
                </a:moveTo>
                <a:lnTo>
                  <a:pt x="38" y="34"/>
                </a:lnTo>
                <a:lnTo>
                  <a:pt x="38" y="15"/>
                </a:lnTo>
                <a:lnTo>
                  <a:pt x="152" y="14"/>
                </a:lnTo>
                <a:lnTo>
                  <a:pt x="153" y="33"/>
                </a:lnTo>
                <a:close/>
                <a:moveTo>
                  <a:pt x="51" y="50"/>
                </a:moveTo>
                <a:lnTo>
                  <a:pt x="0" y="25"/>
                </a:lnTo>
                <a:lnTo>
                  <a:pt x="50" y="0"/>
                </a:lnTo>
                <a:lnTo>
                  <a:pt x="51" y="50"/>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8" name="Freeform 368"/>
          <p:cNvSpPr>
            <a:spLocks noEditPoints="1"/>
          </p:cNvSpPr>
          <p:nvPr/>
        </p:nvSpPr>
        <p:spPr bwMode="auto">
          <a:xfrm>
            <a:off x="1827213" y="5761038"/>
            <a:ext cx="119062" cy="239712"/>
          </a:xfrm>
          <a:custGeom>
            <a:avLst/>
            <a:gdLst/>
            <a:ahLst/>
            <a:cxnLst>
              <a:cxn ang="0">
                <a:pos x="72" y="16"/>
              </a:cxn>
              <a:cxn ang="0">
                <a:pos x="70" y="239"/>
              </a:cxn>
              <a:cxn ang="0">
                <a:pos x="54" y="239"/>
              </a:cxn>
              <a:cxn ang="0">
                <a:pos x="56" y="15"/>
              </a:cxn>
              <a:cxn ang="0">
                <a:pos x="72" y="16"/>
              </a:cxn>
              <a:cxn ang="0">
                <a:pos x="3" y="96"/>
              </a:cxn>
              <a:cxn ang="0">
                <a:pos x="64" y="0"/>
              </a:cxn>
              <a:cxn ang="0">
                <a:pos x="123" y="97"/>
              </a:cxn>
              <a:cxn ang="0">
                <a:pos x="121" y="108"/>
              </a:cxn>
              <a:cxn ang="0">
                <a:pos x="110" y="106"/>
              </a:cxn>
              <a:cxn ang="0">
                <a:pos x="57" y="20"/>
              </a:cxn>
              <a:cxn ang="0">
                <a:pos x="71" y="20"/>
              </a:cxn>
              <a:cxn ang="0">
                <a:pos x="16" y="105"/>
              </a:cxn>
              <a:cxn ang="0">
                <a:pos x="5" y="107"/>
              </a:cxn>
              <a:cxn ang="0">
                <a:pos x="3" y="96"/>
              </a:cxn>
              <a:cxn ang="0">
                <a:pos x="123" y="158"/>
              </a:cxn>
              <a:cxn ang="0">
                <a:pos x="61" y="254"/>
              </a:cxn>
              <a:cxn ang="0">
                <a:pos x="2" y="157"/>
              </a:cxn>
              <a:cxn ang="0">
                <a:pos x="5" y="146"/>
              </a:cxn>
              <a:cxn ang="0">
                <a:pos x="16" y="149"/>
              </a:cxn>
              <a:cxn ang="0">
                <a:pos x="68" y="235"/>
              </a:cxn>
              <a:cxn ang="0">
                <a:pos x="55" y="234"/>
              </a:cxn>
              <a:cxn ang="0">
                <a:pos x="109" y="150"/>
              </a:cxn>
              <a:cxn ang="0">
                <a:pos x="120" y="147"/>
              </a:cxn>
              <a:cxn ang="0">
                <a:pos x="123" y="158"/>
              </a:cxn>
            </a:cxnLst>
            <a:rect l="0" t="0" r="r" b="b"/>
            <a:pathLst>
              <a:path w="126" h="254">
                <a:moveTo>
                  <a:pt x="72" y="16"/>
                </a:moveTo>
                <a:lnTo>
                  <a:pt x="70" y="239"/>
                </a:lnTo>
                <a:lnTo>
                  <a:pt x="54" y="239"/>
                </a:lnTo>
                <a:lnTo>
                  <a:pt x="56" y="15"/>
                </a:lnTo>
                <a:lnTo>
                  <a:pt x="72" y="16"/>
                </a:lnTo>
                <a:close/>
                <a:moveTo>
                  <a:pt x="3" y="96"/>
                </a:moveTo>
                <a:lnTo>
                  <a:pt x="64" y="0"/>
                </a:lnTo>
                <a:lnTo>
                  <a:pt x="123" y="97"/>
                </a:lnTo>
                <a:cubicBezTo>
                  <a:pt x="126" y="101"/>
                  <a:pt x="124" y="106"/>
                  <a:pt x="121" y="108"/>
                </a:cubicBezTo>
                <a:cubicBezTo>
                  <a:pt x="117" y="111"/>
                  <a:pt x="112" y="109"/>
                  <a:pt x="110" y="106"/>
                </a:cubicBezTo>
                <a:lnTo>
                  <a:pt x="57" y="20"/>
                </a:lnTo>
                <a:lnTo>
                  <a:pt x="71" y="20"/>
                </a:lnTo>
                <a:lnTo>
                  <a:pt x="16" y="105"/>
                </a:lnTo>
                <a:cubicBezTo>
                  <a:pt x="14" y="108"/>
                  <a:pt x="9" y="109"/>
                  <a:pt x="5" y="107"/>
                </a:cubicBezTo>
                <a:cubicBezTo>
                  <a:pt x="2" y="105"/>
                  <a:pt x="1" y="100"/>
                  <a:pt x="3" y="96"/>
                </a:cubicBezTo>
                <a:close/>
                <a:moveTo>
                  <a:pt x="123" y="158"/>
                </a:moveTo>
                <a:lnTo>
                  <a:pt x="61" y="254"/>
                </a:lnTo>
                <a:lnTo>
                  <a:pt x="2" y="157"/>
                </a:lnTo>
                <a:cubicBezTo>
                  <a:pt x="0" y="153"/>
                  <a:pt x="1" y="148"/>
                  <a:pt x="5" y="146"/>
                </a:cubicBezTo>
                <a:cubicBezTo>
                  <a:pt x="9" y="144"/>
                  <a:pt x="14" y="145"/>
                  <a:pt x="16" y="149"/>
                </a:cubicBezTo>
                <a:lnTo>
                  <a:pt x="68" y="235"/>
                </a:lnTo>
                <a:lnTo>
                  <a:pt x="55" y="234"/>
                </a:lnTo>
                <a:lnTo>
                  <a:pt x="109" y="150"/>
                </a:lnTo>
                <a:cubicBezTo>
                  <a:pt x="112" y="146"/>
                  <a:pt x="116" y="145"/>
                  <a:pt x="120" y="147"/>
                </a:cubicBezTo>
                <a:cubicBezTo>
                  <a:pt x="124" y="150"/>
                  <a:pt x="125" y="154"/>
                  <a:pt x="123" y="158"/>
                </a:cubicBez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69" name="Freeform 369"/>
          <p:cNvSpPr>
            <a:spLocks noEditPoints="1"/>
          </p:cNvSpPr>
          <p:nvPr/>
        </p:nvSpPr>
        <p:spPr bwMode="auto">
          <a:xfrm>
            <a:off x="1827213" y="6169025"/>
            <a:ext cx="119062" cy="239712"/>
          </a:xfrm>
          <a:custGeom>
            <a:avLst/>
            <a:gdLst/>
            <a:ahLst/>
            <a:cxnLst>
              <a:cxn ang="0">
                <a:pos x="72" y="16"/>
              </a:cxn>
              <a:cxn ang="0">
                <a:pos x="70" y="239"/>
              </a:cxn>
              <a:cxn ang="0">
                <a:pos x="54" y="239"/>
              </a:cxn>
              <a:cxn ang="0">
                <a:pos x="56" y="15"/>
              </a:cxn>
              <a:cxn ang="0">
                <a:pos x="72" y="16"/>
              </a:cxn>
              <a:cxn ang="0">
                <a:pos x="3" y="96"/>
              </a:cxn>
              <a:cxn ang="0">
                <a:pos x="64" y="0"/>
              </a:cxn>
              <a:cxn ang="0">
                <a:pos x="123" y="97"/>
              </a:cxn>
              <a:cxn ang="0">
                <a:pos x="121" y="108"/>
              </a:cxn>
              <a:cxn ang="0">
                <a:pos x="110" y="106"/>
              </a:cxn>
              <a:cxn ang="0">
                <a:pos x="57" y="20"/>
              </a:cxn>
              <a:cxn ang="0">
                <a:pos x="71" y="20"/>
              </a:cxn>
              <a:cxn ang="0">
                <a:pos x="16" y="105"/>
              </a:cxn>
              <a:cxn ang="0">
                <a:pos x="5" y="107"/>
              </a:cxn>
              <a:cxn ang="0">
                <a:pos x="3" y="96"/>
              </a:cxn>
              <a:cxn ang="0">
                <a:pos x="123" y="158"/>
              </a:cxn>
              <a:cxn ang="0">
                <a:pos x="61" y="254"/>
              </a:cxn>
              <a:cxn ang="0">
                <a:pos x="2" y="157"/>
              </a:cxn>
              <a:cxn ang="0">
                <a:pos x="5" y="146"/>
              </a:cxn>
              <a:cxn ang="0">
                <a:pos x="16" y="149"/>
              </a:cxn>
              <a:cxn ang="0">
                <a:pos x="68" y="235"/>
              </a:cxn>
              <a:cxn ang="0">
                <a:pos x="55" y="234"/>
              </a:cxn>
              <a:cxn ang="0">
                <a:pos x="109" y="150"/>
              </a:cxn>
              <a:cxn ang="0">
                <a:pos x="120" y="147"/>
              </a:cxn>
              <a:cxn ang="0">
                <a:pos x="123" y="158"/>
              </a:cxn>
            </a:cxnLst>
            <a:rect l="0" t="0" r="r" b="b"/>
            <a:pathLst>
              <a:path w="126" h="254">
                <a:moveTo>
                  <a:pt x="72" y="16"/>
                </a:moveTo>
                <a:lnTo>
                  <a:pt x="70" y="239"/>
                </a:lnTo>
                <a:lnTo>
                  <a:pt x="54" y="239"/>
                </a:lnTo>
                <a:lnTo>
                  <a:pt x="56" y="15"/>
                </a:lnTo>
                <a:lnTo>
                  <a:pt x="72" y="16"/>
                </a:lnTo>
                <a:close/>
                <a:moveTo>
                  <a:pt x="3" y="96"/>
                </a:moveTo>
                <a:lnTo>
                  <a:pt x="64" y="0"/>
                </a:lnTo>
                <a:lnTo>
                  <a:pt x="123" y="97"/>
                </a:lnTo>
                <a:cubicBezTo>
                  <a:pt x="126" y="101"/>
                  <a:pt x="124" y="106"/>
                  <a:pt x="121" y="108"/>
                </a:cubicBezTo>
                <a:cubicBezTo>
                  <a:pt x="117" y="111"/>
                  <a:pt x="112" y="109"/>
                  <a:pt x="110" y="106"/>
                </a:cubicBezTo>
                <a:lnTo>
                  <a:pt x="57" y="20"/>
                </a:lnTo>
                <a:lnTo>
                  <a:pt x="71" y="20"/>
                </a:lnTo>
                <a:lnTo>
                  <a:pt x="16" y="105"/>
                </a:lnTo>
                <a:cubicBezTo>
                  <a:pt x="14" y="108"/>
                  <a:pt x="9" y="109"/>
                  <a:pt x="5" y="107"/>
                </a:cubicBezTo>
                <a:cubicBezTo>
                  <a:pt x="2" y="105"/>
                  <a:pt x="1" y="100"/>
                  <a:pt x="3" y="96"/>
                </a:cubicBezTo>
                <a:close/>
                <a:moveTo>
                  <a:pt x="123" y="158"/>
                </a:moveTo>
                <a:lnTo>
                  <a:pt x="61" y="254"/>
                </a:lnTo>
                <a:lnTo>
                  <a:pt x="2" y="157"/>
                </a:lnTo>
                <a:cubicBezTo>
                  <a:pt x="0" y="153"/>
                  <a:pt x="1" y="148"/>
                  <a:pt x="5" y="146"/>
                </a:cubicBezTo>
                <a:cubicBezTo>
                  <a:pt x="9" y="144"/>
                  <a:pt x="14" y="145"/>
                  <a:pt x="16" y="149"/>
                </a:cubicBezTo>
                <a:lnTo>
                  <a:pt x="68" y="235"/>
                </a:lnTo>
                <a:lnTo>
                  <a:pt x="55" y="234"/>
                </a:lnTo>
                <a:lnTo>
                  <a:pt x="109" y="150"/>
                </a:lnTo>
                <a:cubicBezTo>
                  <a:pt x="112" y="146"/>
                  <a:pt x="116" y="145"/>
                  <a:pt x="120" y="147"/>
                </a:cubicBezTo>
                <a:cubicBezTo>
                  <a:pt x="124" y="150"/>
                  <a:pt x="125" y="154"/>
                  <a:pt x="123" y="158"/>
                </a:cubicBez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70" name="Rectangle 370"/>
          <p:cNvSpPr>
            <a:spLocks noChangeArrowheads="1"/>
          </p:cNvSpPr>
          <p:nvPr/>
        </p:nvSpPr>
        <p:spPr bwMode="auto">
          <a:xfrm>
            <a:off x="2844800" y="348932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66%</a:t>
            </a:r>
            <a:endParaRPr kumimoji="0" lang="en-US" sz="1800" b="0" i="0" u="none" strike="noStrike" cap="none" normalizeH="0" baseline="0" smtClean="0">
              <a:ln>
                <a:noFill/>
              </a:ln>
              <a:solidFill>
                <a:schemeClr val="tx1"/>
              </a:solidFill>
              <a:effectLst/>
              <a:latin typeface="Arial" pitchFamily="34" charset="0"/>
            </a:endParaRPr>
          </a:p>
        </p:txBody>
      </p:sp>
      <p:sp>
        <p:nvSpPr>
          <p:cNvPr id="409971" name="Rectangle 371"/>
          <p:cNvSpPr>
            <a:spLocks noChangeArrowheads="1"/>
          </p:cNvSpPr>
          <p:nvPr/>
        </p:nvSpPr>
        <p:spPr bwMode="auto">
          <a:xfrm>
            <a:off x="2844800" y="4054475"/>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71%</a:t>
            </a:r>
            <a:endParaRPr kumimoji="0" lang="en-US" sz="1800" b="0" i="0" u="none" strike="noStrike" cap="none" normalizeH="0" baseline="0" smtClean="0">
              <a:ln>
                <a:noFill/>
              </a:ln>
              <a:solidFill>
                <a:schemeClr val="tx1"/>
              </a:solidFill>
              <a:effectLst/>
              <a:latin typeface="Arial" pitchFamily="34" charset="0"/>
            </a:endParaRPr>
          </a:p>
        </p:txBody>
      </p:sp>
      <p:sp>
        <p:nvSpPr>
          <p:cNvPr id="409972" name="Rectangle 372"/>
          <p:cNvSpPr>
            <a:spLocks noChangeArrowheads="1"/>
          </p:cNvSpPr>
          <p:nvPr/>
        </p:nvSpPr>
        <p:spPr bwMode="auto">
          <a:xfrm>
            <a:off x="2844800" y="4635500"/>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74%</a:t>
            </a:r>
            <a:endParaRPr kumimoji="0" lang="en-US" sz="1800" b="0" i="0" u="none" strike="noStrike" cap="none" normalizeH="0" baseline="0" smtClean="0">
              <a:ln>
                <a:noFill/>
              </a:ln>
              <a:solidFill>
                <a:schemeClr val="tx1"/>
              </a:solidFill>
              <a:effectLst/>
              <a:latin typeface="Arial" pitchFamily="34" charset="0"/>
            </a:endParaRPr>
          </a:p>
        </p:txBody>
      </p:sp>
      <p:sp>
        <p:nvSpPr>
          <p:cNvPr id="409973" name="Rectangle 373"/>
          <p:cNvSpPr>
            <a:spLocks noChangeArrowheads="1"/>
          </p:cNvSpPr>
          <p:nvPr/>
        </p:nvSpPr>
        <p:spPr bwMode="auto">
          <a:xfrm>
            <a:off x="2844800" y="5097463"/>
            <a:ext cx="4540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82%</a:t>
            </a:r>
            <a:endParaRPr kumimoji="0" lang="en-US" sz="1800" b="0" i="0" u="none" strike="noStrike" cap="none" normalizeH="0" baseline="0" smtClean="0">
              <a:ln>
                <a:noFill/>
              </a:ln>
              <a:solidFill>
                <a:schemeClr val="tx1"/>
              </a:solidFill>
              <a:effectLst/>
              <a:latin typeface="Arial" pitchFamily="34" charset="0"/>
            </a:endParaRPr>
          </a:p>
        </p:txBody>
      </p:sp>
      <p:sp>
        <p:nvSpPr>
          <p:cNvPr id="409974" name="Rectangle 374"/>
          <p:cNvSpPr>
            <a:spLocks noChangeArrowheads="1"/>
          </p:cNvSpPr>
          <p:nvPr/>
        </p:nvSpPr>
        <p:spPr bwMode="auto">
          <a:xfrm>
            <a:off x="2844800" y="5570538"/>
            <a:ext cx="4540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87%</a:t>
            </a:r>
            <a:endParaRPr kumimoji="0" lang="en-US" sz="1800" b="0" i="0" u="none" strike="noStrike" cap="none" normalizeH="0" baseline="0" smtClean="0">
              <a:ln>
                <a:noFill/>
              </a:ln>
              <a:solidFill>
                <a:schemeClr val="tx1"/>
              </a:solidFill>
              <a:effectLst/>
              <a:latin typeface="Arial" pitchFamily="34" charset="0"/>
            </a:endParaRPr>
          </a:p>
        </p:txBody>
      </p:sp>
      <p:sp>
        <p:nvSpPr>
          <p:cNvPr id="409975" name="Rectangle 375"/>
          <p:cNvSpPr>
            <a:spLocks noChangeArrowheads="1"/>
          </p:cNvSpPr>
          <p:nvPr/>
        </p:nvSpPr>
        <p:spPr bwMode="auto">
          <a:xfrm>
            <a:off x="2665413" y="3024188"/>
            <a:ext cx="66516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000000"/>
                </a:solidFill>
                <a:effectLst/>
                <a:latin typeface="Calibri" pitchFamily="34" charset="0"/>
              </a:rPr>
              <a:t>Model </a:t>
            </a:r>
            <a:endParaRPr kumimoji="0" lang="en-US" sz="1800" b="0" i="0" u="none" strike="noStrike" cap="none" normalizeH="0" baseline="0" smtClean="0">
              <a:ln>
                <a:noFill/>
              </a:ln>
              <a:solidFill>
                <a:schemeClr val="tx1"/>
              </a:solidFill>
              <a:effectLst/>
              <a:latin typeface="Arial" pitchFamily="34" charset="0"/>
            </a:endParaRPr>
          </a:p>
        </p:txBody>
      </p:sp>
      <p:sp>
        <p:nvSpPr>
          <p:cNvPr id="409976" name="Rectangle 376"/>
          <p:cNvSpPr>
            <a:spLocks noChangeArrowheads="1"/>
          </p:cNvSpPr>
          <p:nvPr/>
        </p:nvSpPr>
        <p:spPr bwMode="auto">
          <a:xfrm>
            <a:off x="2468563" y="3265488"/>
            <a:ext cx="8159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Calibri" pitchFamily="34" charset="0"/>
              </a:rPr>
              <a:t>accuracy</a:t>
            </a:r>
            <a:endParaRPr kumimoji="0" lang="en-US" sz="1800" b="0" i="0" u="none" strike="noStrike" cap="none" normalizeH="0" baseline="0" smtClean="0">
              <a:ln>
                <a:noFill/>
              </a:ln>
              <a:solidFill>
                <a:schemeClr val="tx1"/>
              </a:solidFill>
              <a:effectLst/>
              <a:latin typeface="Arial" pitchFamily="34" charset="0"/>
            </a:endParaRPr>
          </a:p>
        </p:txBody>
      </p:sp>
      <p:sp>
        <p:nvSpPr>
          <p:cNvPr id="409977" name="Rectangle 377"/>
          <p:cNvSpPr>
            <a:spLocks noChangeArrowheads="1"/>
          </p:cNvSpPr>
          <p:nvPr/>
        </p:nvSpPr>
        <p:spPr bwMode="auto">
          <a:xfrm>
            <a:off x="7654925" y="1379538"/>
            <a:ext cx="1346200"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gene </a:t>
            </a:r>
            <a:endParaRPr kumimoji="0" lang="en-US" sz="1800" b="0" i="0" u="none" strike="noStrike" cap="none" normalizeH="0" baseline="0" smtClean="0">
              <a:ln>
                <a:noFill/>
              </a:ln>
              <a:solidFill>
                <a:schemeClr val="tx1"/>
              </a:solidFill>
              <a:effectLst/>
              <a:latin typeface="Arial" pitchFamily="34" charset="0"/>
            </a:endParaRPr>
          </a:p>
        </p:txBody>
      </p:sp>
      <p:sp>
        <p:nvSpPr>
          <p:cNvPr id="409978" name="Rectangle 378"/>
          <p:cNvSpPr>
            <a:spLocks noChangeArrowheads="1"/>
          </p:cNvSpPr>
          <p:nvPr/>
        </p:nvSpPr>
        <p:spPr bwMode="auto">
          <a:xfrm>
            <a:off x="7821613" y="1620838"/>
            <a:ext cx="10128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essentiality</a:t>
            </a:r>
            <a:endParaRPr kumimoji="0" lang="en-US" sz="1800" b="0" i="0" u="none" strike="noStrike" cap="none" normalizeH="0" baseline="0" smtClean="0">
              <a:ln>
                <a:noFill/>
              </a:ln>
              <a:solidFill>
                <a:schemeClr val="tx1"/>
              </a:solidFill>
              <a:effectLst/>
              <a:latin typeface="Arial" pitchFamily="34" charset="0"/>
            </a:endParaRPr>
          </a:p>
        </p:txBody>
      </p:sp>
      <p:sp>
        <p:nvSpPr>
          <p:cNvPr id="409979" name="Rectangle 379"/>
          <p:cNvSpPr>
            <a:spLocks noChangeArrowheads="1"/>
          </p:cNvSpPr>
          <p:nvPr/>
        </p:nvSpPr>
        <p:spPr bwMode="auto">
          <a:xfrm>
            <a:off x="7867650" y="2609850"/>
            <a:ext cx="9223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09980" name="Rectangle 380"/>
          <p:cNvSpPr>
            <a:spLocks noChangeArrowheads="1"/>
          </p:cNvSpPr>
          <p:nvPr/>
        </p:nvSpPr>
        <p:spPr bwMode="auto">
          <a:xfrm>
            <a:off x="7791450" y="2852738"/>
            <a:ext cx="10429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C00000"/>
                </a:solidFill>
                <a:effectLst/>
                <a:latin typeface="Calibri" pitchFamily="34" charset="0"/>
              </a:rPr>
              <a:t>phenotypes</a:t>
            </a:r>
            <a:endParaRPr kumimoji="0" lang="en-US" sz="1800" b="0" i="0" u="none" strike="noStrike" cap="none" normalizeH="0" baseline="0" smtClean="0">
              <a:ln>
                <a:noFill/>
              </a:ln>
              <a:solidFill>
                <a:schemeClr val="tx1"/>
              </a:solidFill>
              <a:effectLst/>
              <a:latin typeface="Arial" pitchFamily="34" charset="0"/>
            </a:endParaRPr>
          </a:p>
        </p:txBody>
      </p:sp>
      <p:pic>
        <p:nvPicPr>
          <p:cNvPr id="409981" name="Picture 381"/>
          <p:cNvPicPr>
            <a:picLocks noChangeAspect="1" noChangeArrowheads="1"/>
          </p:cNvPicPr>
          <p:nvPr/>
        </p:nvPicPr>
        <p:blipFill>
          <a:blip r:embed="rId3"/>
          <a:srcRect/>
          <a:stretch>
            <a:fillRect/>
          </a:stretch>
        </p:blipFill>
        <p:spPr bwMode="auto">
          <a:xfrm>
            <a:off x="5803900" y="2219325"/>
            <a:ext cx="1362075" cy="727075"/>
          </a:xfrm>
          <a:prstGeom prst="rect">
            <a:avLst/>
          </a:prstGeom>
          <a:noFill/>
          <a:ln w="9525">
            <a:noFill/>
            <a:miter lim="800000"/>
            <a:headEnd/>
            <a:tailEnd/>
          </a:ln>
        </p:spPr>
      </p:pic>
      <p:sp>
        <p:nvSpPr>
          <p:cNvPr id="409982" name="Rectangle 382"/>
          <p:cNvSpPr>
            <a:spLocks noChangeArrowheads="1"/>
          </p:cNvSpPr>
          <p:nvPr/>
        </p:nvSpPr>
        <p:spPr bwMode="auto">
          <a:xfrm>
            <a:off x="6629400" y="2257425"/>
            <a:ext cx="438150" cy="44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3" name="Rectangle 383"/>
          <p:cNvSpPr>
            <a:spLocks noChangeArrowheads="1"/>
          </p:cNvSpPr>
          <p:nvPr/>
        </p:nvSpPr>
        <p:spPr bwMode="auto">
          <a:xfrm>
            <a:off x="5811838" y="2922588"/>
            <a:ext cx="211137" cy="158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4" name="Rectangle 384"/>
          <p:cNvSpPr>
            <a:spLocks noChangeArrowheads="1"/>
          </p:cNvSpPr>
          <p:nvPr/>
        </p:nvSpPr>
        <p:spPr bwMode="auto">
          <a:xfrm>
            <a:off x="5795963" y="2181225"/>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5" name="Rectangle 385"/>
          <p:cNvSpPr>
            <a:spLocks noChangeArrowheads="1"/>
          </p:cNvSpPr>
          <p:nvPr/>
        </p:nvSpPr>
        <p:spPr bwMode="auto">
          <a:xfrm>
            <a:off x="5795963" y="2922588"/>
            <a:ext cx="1362075" cy="76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6" name="Rectangle 386"/>
          <p:cNvSpPr>
            <a:spLocks noChangeArrowheads="1"/>
          </p:cNvSpPr>
          <p:nvPr/>
        </p:nvSpPr>
        <p:spPr bwMode="auto">
          <a:xfrm>
            <a:off x="5751513" y="2211388"/>
            <a:ext cx="60325" cy="7572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7" name="Rectangle 387"/>
          <p:cNvSpPr>
            <a:spLocks noChangeArrowheads="1"/>
          </p:cNvSpPr>
          <p:nvPr/>
        </p:nvSpPr>
        <p:spPr bwMode="auto">
          <a:xfrm>
            <a:off x="7127875" y="2227263"/>
            <a:ext cx="76200" cy="7413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988" name="Freeform 388"/>
          <p:cNvSpPr>
            <a:spLocks noEditPoints="1"/>
          </p:cNvSpPr>
          <p:nvPr/>
        </p:nvSpPr>
        <p:spPr bwMode="auto">
          <a:xfrm>
            <a:off x="5721350" y="2151063"/>
            <a:ext cx="1527175" cy="863600"/>
          </a:xfrm>
          <a:custGeom>
            <a:avLst/>
            <a:gdLst/>
            <a:ahLst/>
            <a:cxnLst>
              <a:cxn ang="0">
                <a:pos x="3" y="128"/>
              </a:cxn>
              <a:cxn ang="0">
                <a:pos x="13" y="98"/>
              </a:cxn>
              <a:cxn ang="0">
                <a:pos x="46" y="48"/>
              </a:cxn>
              <a:cxn ang="0">
                <a:pos x="96" y="14"/>
              </a:cxn>
              <a:cxn ang="0">
                <a:pos x="126" y="4"/>
              </a:cxn>
              <a:cxn ang="0">
                <a:pos x="158" y="0"/>
              </a:cxn>
              <a:cxn ang="0">
                <a:pos x="1490" y="3"/>
              </a:cxn>
              <a:cxn ang="0">
                <a:pos x="1520" y="13"/>
              </a:cxn>
              <a:cxn ang="0">
                <a:pos x="1570" y="46"/>
              </a:cxn>
              <a:cxn ang="0">
                <a:pos x="1603" y="96"/>
              </a:cxn>
              <a:cxn ang="0">
                <a:pos x="1613" y="126"/>
              </a:cxn>
              <a:cxn ang="0">
                <a:pos x="1616" y="158"/>
              </a:cxn>
              <a:cxn ang="0">
                <a:pos x="1613" y="786"/>
              </a:cxn>
              <a:cxn ang="0">
                <a:pos x="1604" y="816"/>
              </a:cxn>
              <a:cxn ang="0">
                <a:pos x="1572" y="866"/>
              </a:cxn>
              <a:cxn ang="0">
                <a:pos x="1522" y="899"/>
              </a:cxn>
              <a:cxn ang="0">
                <a:pos x="1492" y="909"/>
              </a:cxn>
              <a:cxn ang="0">
                <a:pos x="1460" y="912"/>
              </a:cxn>
              <a:cxn ang="0">
                <a:pos x="128" y="909"/>
              </a:cxn>
              <a:cxn ang="0">
                <a:pos x="98" y="900"/>
              </a:cxn>
              <a:cxn ang="0">
                <a:pos x="48" y="868"/>
              </a:cxn>
              <a:cxn ang="0">
                <a:pos x="14" y="818"/>
              </a:cxn>
              <a:cxn ang="0">
                <a:pos x="4" y="788"/>
              </a:cxn>
              <a:cxn ang="0">
                <a:pos x="0" y="756"/>
              </a:cxn>
              <a:cxn ang="0">
                <a:pos x="16" y="755"/>
              </a:cxn>
              <a:cxn ang="0">
                <a:pos x="19" y="783"/>
              </a:cxn>
              <a:cxn ang="0">
                <a:pos x="27" y="809"/>
              </a:cxn>
              <a:cxn ang="0">
                <a:pos x="57" y="855"/>
              </a:cxn>
              <a:cxn ang="0">
                <a:pos x="103" y="885"/>
              </a:cxn>
              <a:cxn ang="0">
                <a:pos x="129" y="893"/>
              </a:cxn>
              <a:cxn ang="0">
                <a:pos x="1459" y="896"/>
              </a:cxn>
              <a:cxn ang="0">
                <a:pos x="1487" y="894"/>
              </a:cxn>
              <a:cxn ang="0">
                <a:pos x="1513" y="886"/>
              </a:cxn>
              <a:cxn ang="0">
                <a:pos x="1559" y="857"/>
              </a:cxn>
              <a:cxn ang="0">
                <a:pos x="1589" y="811"/>
              </a:cxn>
              <a:cxn ang="0">
                <a:pos x="1597" y="785"/>
              </a:cxn>
              <a:cxn ang="0">
                <a:pos x="1600" y="159"/>
              </a:cxn>
              <a:cxn ang="0">
                <a:pos x="1598" y="131"/>
              </a:cxn>
              <a:cxn ang="0">
                <a:pos x="1590" y="105"/>
              </a:cxn>
              <a:cxn ang="0">
                <a:pos x="1561" y="59"/>
              </a:cxn>
              <a:cxn ang="0">
                <a:pos x="1515" y="28"/>
              </a:cxn>
              <a:cxn ang="0">
                <a:pos x="1489" y="19"/>
              </a:cxn>
              <a:cxn ang="0">
                <a:pos x="159" y="16"/>
              </a:cxn>
              <a:cxn ang="0">
                <a:pos x="131" y="19"/>
              </a:cxn>
              <a:cxn ang="0">
                <a:pos x="105" y="27"/>
              </a:cxn>
              <a:cxn ang="0">
                <a:pos x="59" y="57"/>
              </a:cxn>
              <a:cxn ang="0">
                <a:pos x="28" y="103"/>
              </a:cxn>
              <a:cxn ang="0">
                <a:pos x="19" y="129"/>
              </a:cxn>
              <a:cxn ang="0">
                <a:pos x="16" y="755"/>
              </a:cxn>
            </a:cxnLst>
            <a:rect l="0" t="0" r="r" b="b"/>
            <a:pathLst>
              <a:path w="1616"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59" y="0"/>
                </a:lnTo>
                <a:lnTo>
                  <a:pt x="1490" y="3"/>
                </a:lnTo>
                <a:cubicBezTo>
                  <a:pt x="1491" y="4"/>
                  <a:pt x="1491" y="4"/>
                  <a:pt x="1492" y="4"/>
                </a:cubicBezTo>
                <a:lnTo>
                  <a:pt x="1520" y="13"/>
                </a:lnTo>
                <a:cubicBezTo>
                  <a:pt x="1521" y="13"/>
                  <a:pt x="1521" y="13"/>
                  <a:pt x="1522" y="14"/>
                </a:cubicBezTo>
                <a:lnTo>
                  <a:pt x="1570" y="46"/>
                </a:lnTo>
                <a:cubicBezTo>
                  <a:pt x="1571" y="46"/>
                  <a:pt x="1572" y="47"/>
                  <a:pt x="1572" y="48"/>
                </a:cubicBezTo>
                <a:lnTo>
                  <a:pt x="1603" y="96"/>
                </a:lnTo>
                <a:cubicBezTo>
                  <a:pt x="1604" y="97"/>
                  <a:pt x="1604" y="97"/>
                  <a:pt x="1604" y="98"/>
                </a:cubicBezTo>
                <a:lnTo>
                  <a:pt x="1613" y="126"/>
                </a:lnTo>
                <a:cubicBezTo>
                  <a:pt x="1613" y="127"/>
                  <a:pt x="1613" y="127"/>
                  <a:pt x="1613" y="128"/>
                </a:cubicBezTo>
                <a:lnTo>
                  <a:pt x="1616" y="158"/>
                </a:lnTo>
                <a:lnTo>
                  <a:pt x="1616" y="755"/>
                </a:lnTo>
                <a:lnTo>
                  <a:pt x="1613" y="786"/>
                </a:lnTo>
                <a:cubicBezTo>
                  <a:pt x="1613" y="787"/>
                  <a:pt x="1613" y="787"/>
                  <a:pt x="1613" y="788"/>
                </a:cubicBezTo>
                <a:lnTo>
                  <a:pt x="1604" y="816"/>
                </a:lnTo>
                <a:cubicBezTo>
                  <a:pt x="1604" y="817"/>
                  <a:pt x="1604" y="817"/>
                  <a:pt x="1603" y="818"/>
                </a:cubicBezTo>
                <a:lnTo>
                  <a:pt x="1572" y="866"/>
                </a:lnTo>
                <a:cubicBezTo>
                  <a:pt x="1572" y="867"/>
                  <a:pt x="1571" y="868"/>
                  <a:pt x="1570" y="868"/>
                </a:cubicBezTo>
                <a:lnTo>
                  <a:pt x="1522" y="899"/>
                </a:lnTo>
                <a:cubicBezTo>
                  <a:pt x="1521" y="900"/>
                  <a:pt x="1521" y="900"/>
                  <a:pt x="1520" y="900"/>
                </a:cubicBezTo>
                <a:lnTo>
                  <a:pt x="1492" y="909"/>
                </a:lnTo>
                <a:cubicBezTo>
                  <a:pt x="1491" y="909"/>
                  <a:pt x="1491" y="909"/>
                  <a:pt x="1490" y="909"/>
                </a:cubicBezTo>
                <a:lnTo>
                  <a:pt x="1460"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59" y="896"/>
                </a:lnTo>
                <a:lnTo>
                  <a:pt x="1489" y="893"/>
                </a:lnTo>
                <a:lnTo>
                  <a:pt x="1487" y="894"/>
                </a:lnTo>
                <a:lnTo>
                  <a:pt x="1515" y="885"/>
                </a:lnTo>
                <a:lnTo>
                  <a:pt x="1513" y="886"/>
                </a:lnTo>
                <a:lnTo>
                  <a:pt x="1561" y="855"/>
                </a:lnTo>
                <a:lnTo>
                  <a:pt x="1559" y="857"/>
                </a:lnTo>
                <a:lnTo>
                  <a:pt x="1590" y="809"/>
                </a:lnTo>
                <a:lnTo>
                  <a:pt x="1589" y="811"/>
                </a:lnTo>
                <a:lnTo>
                  <a:pt x="1598" y="783"/>
                </a:lnTo>
                <a:lnTo>
                  <a:pt x="1597" y="785"/>
                </a:lnTo>
                <a:lnTo>
                  <a:pt x="1600" y="755"/>
                </a:lnTo>
                <a:lnTo>
                  <a:pt x="1600" y="159"/>
                </a:lnTo>
                <a:lnTo>
                  <a:pt x="1597" y="129"/>
                </a:lnTo>
                <a:lnTo>
                  <a:pt x="1598" y="131"/>
                </a:lnTo>
                <a:lnTo>
                  <a:pt x="1589" y="103"/>
                </a:lnTo>
                <a:lnTo>
                  <a:pt x="1590" y="105"/>
                </a:lnTo>
                <a:lnTo>
                  <a:pt x="1559" y="57"/>
                </a:lnTo>
                <a:lnTo>
                  <a:pt x="1561" y="59"/>
                </a:lnTo>
                <a:lnTo>
                  <a:pt x="1513" y="27"/>
                </a:lnTo>
                <a:lnTo>
                  <a:pt x="1515" y="28"/>
                </a:lnTo>
                <a:lnTo>
                  <a:pt x="1487" y="19"/>
                </a:lnTo>
                <a:lnTo>
                  <a:pt x="1489" y="19"/>
                </a:lnTo>
                <a:lnTo>
                  <a:pt x="1459"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89" name="Freeform 389"/>
          <p:cNvSpPr>
            <a:spLocks noEditPoints="1"/>
          </p:cNvSpPr>
          <p:nvPr/>
        </p:nvSpPr>
        <p:spPr bwMode="auto">
          <a:xfrm>
            <a:off x="5751513" y="2211388"/>
            <a:ext cx="1466850" cy="757237"/>
          </a:xfrm>
          <a:custGeom>
            <a:avLst/>
            <a:gdLst/>
            <a:ahLst/>
            <a:cxnLst>
              <a:cxn ang="0">
                <a:pos x="1" y="138"/>
              </a:cxn>
              <a:cxn ang="0">
                <a:pos x="12" y="84"/>
              </a:cxn>
              <a:cxn ang="0">
                <a:pos x="43" y="41"/>
              </a:cxn>
              <a:cxn ang="0">
                <a:pos x="87" y="11"/>
              </a:cxn>
              <a:cxn ang="0">
                <a:pos x="139" y="0"/>
              </a:cxn>
              <a:cxn ang="0">
                <a:pos x="1416" y="1"/>
              </a:cxn>
              <a:cxn ang="0">
                <a:pos x="1470" y="12"/>
              </a:cxn>
              <a:cxn ang="0">
                <a:pos x="1513" y="43"/>
              </a:cxn>
              <a:cxn ang="0">
                <a:pos x="1542" y="87"/>
              </a:cxn>
              <a:cxn ang="0">
                <a:pos x="1552" y="139"/>
              </a:cxn>
              <a:cxn ang="0">
                <a:pos x="1552" y="664"/>
              </a:cxn>
              <a:cxn ang="0">
                <a:pos x="1541" y="718"/>
              </a:cxn>
              <a:cxn ang="0">
                <a:pos x="1511" y="761"/>
              </a:cxn>
              <a:cxn ang="0">
                <a:pos x="1467" y="790"/>
              </a:cxn>
              <a:cxn ang="0">
                <a:pos x="1414" y="800"/>
              </a:cxn>
              <a:cxn ang="0">
                <a:pos x="138" y="800"/>
              </a:cxn>
              <a:cxn ang="0">
                <a:pos x="84" y="789"/>
              </a:cxn>
              <a:cxn ang="0">
                <a:pos x="41" y="759"/>
              </a:cxn>
              <a:cxn ang="0">
                <a:pos x="11" y="715"/>
              </a:cxn>
              <a:cxn ang="0">
                <a:pos x="0" y="662"/>
              </a:cxn>
              <a:cxn ang="0">
                <a:pos x="16" y="662"/>
              </a:cxn>
              <a:cxn ang="0">
                <a:pos x="26" y="712"/>
              </a:cxn>
              <a:cxn ang="0">
                <a:pos x="54" y="750"/>
              </a:cxn>
              <a:cxn ang="0">
                <a:pos x="93" y="776"/>
              </a:cxn>
              <a:cxn ang="0">
                <a:pos x="141" y="785"/>
              </a:cxn>
              <a:cxn ang="0">
                <a:pos x="1414" y="784"/>
              </a:cxn>
              <a:cxn ang="0">
                <a:pos x="1464" y="775"/>
              </a:cxn>
              <a:cxn ang="0">
                <a:pos x="1502" y="748"/>
              </a:cxn>
              <a:cxn ang="0">
                <a:pos x="1528" y="709"/>
              </a:cxn>
              <a:cxn ang="0">
                <a:pos x="1537" y="661"/>
              </a:cxn>
              <a:cxn ang="0">
                <a:pos x="1536" y="139"/>
              </a:cxn>
              <a:cxn ang="0">
                <a:pos x="1527" y="90"/>
              </a:cxn>
              <a:cxn ang="0">
                <a:pos x="1500" y="52"/>
              </a:cxn>
              <a:cxn ang="0">
                <a:pos x="1461" y="25"/>
              </a:cxn>
              <a:cxn ang="0">
                <a:pos x="1413" y="16"/>
              </a:cxn>
              <a:cxn ang="0">
                <a:pos x="139" y="16"/>
              </a:cxn>
              <a:cxn ang="0">
                <a:pos x="90" y="26"/>
              </a:cxn>
              <a:cxn ang="0">
                <a:pos x="52" y="54"/>
              </a:cxn>
              <a:cxn ang="0">
                <a:pos x="25" y="93"/>
              </a:cxn>
              <a:cxn ang="0">
                <a:pos x="16" y="141"/>
              </a:cxn>
              <a:cxn ang="0">
                <a:pos x="16" y="662"/>
              </a:cxn>
            </a:cxnLst>
            <a:rect l="0" t="0" r="r" b="b"/>
            <a:pathLst>
              <a:path w="1552" h="800">
                <a:moveTo>
                  <a:pt x="0" y="139"/>
                </a:moveTo>
                <a:cubicBezTo>
                  <a:pt x="0" y="139"/>
                  <a:pt x="1"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1"/>
                  <a:pt x="139" y="0"/>
                  <a:pt x="139" y="0"/>
                </a:cubicBezTo>
                <a:lnTo>
                  <a:pt x="1414" y="0"/>
                </a:lnTo>
                <a:cubicBezTo>
                  <a:pt x="1415" y="0"/>
                  <a:pt x="1415" y="1"/>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4"/>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1" y="664"/>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0" name="Freeform 390"/>
          <p:cNvSpPr>
            <a:spLocks/>
          </p:cNvSpPr>
          <p:nvPr/>
        </p:nvSpPr>
        <p:spPr bwMode="auto">
          <a:xfrm>
            <a:off x="6356350"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1" name="Freeform 391"/>
          <p:cNvSpPr>
            <a:spLocks/>
          </p:cNvSpPr>
          <p:nvPr/>
        </p:nvSpPr>
        <p:spPr bwMode="auto">
          <a:xfrm>
            <a:off x="64023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2" name="Freeform 392"/>
          <p:cNvSpPr>
            <a:spLocks/>
          </p:cNvSpPr>
          <p:nvPr/>
        </p:nvSpPr>
        <p:spPr bwMode="auto">
          <a:xfrm>
            <a:off x="676433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3" name="Freeform 393"/>
          <p:cNvSpPr>
            <a:spLocks/>
          </p:cNvSpPr>
          <p:nvPr/>
        </p:nvSpPr>
        <p:spPr bwMode="auto">
          <a:xfrm>
            <a:off x="681037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4" name="Freeform 394"/>
          <p:cNvSpPr>
            <a:spLocks/>
          </p:cNvSpPr>
          <p:nvPr/>
        </p:nvSpPr>
        <p:spPr bwMode="auto">
          <a:xfrm>
            <a:off x="5856288"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5" name="Freeform 395"/>
          <p:cNvSpPr>
            <a:spLocks/>
          </p:cNvSpPr>
          <p:nvPr/>
        </p:nvSpPr>
        <p:spPr bwMode="auto">
          <a:xfrm>
            <a:off x="5902325" y="2136775"/>
            <a:ext cx="30162" cy="74612"/>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6" name="Freeform 396"/>
          <p:cNvSpPr>
            <a:spLocks/>
          </p:cNvSpPr>
          <p:nvPr/>
        </p:nvSpPr>
        <p:spPr bwMode="auto">
          <a:xfrm>
            <a:off x="597852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7" name="Freeform 397"/>
          <p:cNvSpPr>
            <a:spLocks/>
          </p:cNvSpPr>
          <p:nvPr/>
        </p:nvSpPr>
        <p:spPr bwMode="auto">
          <a:xfrm>
            <a:off x="6022975"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8" name="Freeform 398"/>
          <p:cNvSpPr>
            <a:spLocks/>
          </p:cNvSpPr>
          <p:nvPr/>
        </p:nvSpPr>
        <p:spPr bwMode="auto">
          <a:xfrm>
            <a:off x="665956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999" name="Freeform 399"/>
          <p:cNvSpPr>
            <a:spLocks/>
          </p:cNvSpPr>
          <p:nvPr/>
        </p:nvSpPr>
        <p:spPr bwMode="auto">
          <a:xfrm>
            <a:off x="6704013" y="2938463"/>
            <a:ext cx="30162" cy="76200"/>
          </a:xfrm>
          <a:custGeom>
            <a:avLst/>
            <a:gdLst/>
            <a:ahLst/>
            <a:cxnLst>
              <a:cxn ang="0">
                <a:pos x="0" y="40"/>
              </a:cxn>
              <a:cxn ang="0">
                <a:pos x="16" y="0"/>
              </a:cxn>
              <a:cxn ang="0">
                <a:pos x="16" y="0"/>
              </a:cxn>
              <a:cxn ang="0">
                <a:pos x="16" y="0"/>
              </a:cxn>
              <a:cxn ang="0">
                <a:pos x="32" y="40"/>
              </a:cxn>
              <a:cxn ang="0">
                <a:pos x="32" y="40"/>
              </a:cxn>
              <a:cxn ang="0">
                <a:pos x="16" y="80"/>
              </a:cxn>
              <a:cxn ang="0">
                <a:pos x="16" y="80"/>
              </a:cxn>
              <a:cxn ang="0">
                <a:pos x="16" y="80"/>
              </a:cxn>
              <a:cxn ang="0">
                <a:pos x="0" y="40"/>
              </a:cxn>
            </a:cxnLst>
            <a:rect l="0" t="0" r="r" b="b"/>
            <a:pathLst>
              <a:path w="32" h="80">
                <a:moveTo>
                  <a:pt x="0" y="40"/>
                </a:moveTo>
                <a:cubicBezTo>
                  <a:pt x="0" y="18"/>
                  <a:pt x="8" y="0"/>
                  <a:pt x="16" y="0"/>
                </a:cubicBezTo>
                <a:cubicBezTo>
                  <a:pt x="16" y="0"/>
                  <a:pt x="16" y="0"/>
                  <a:pt x="16" y="0"/>
                </a:cubicBezTo>
                <a:lnTo>
                  <a:pt x="16" y="0"/>
                </a:lnTo>
                <a:cubicBezTo>
                  <a:pt x="25" y="0"/>
                  <a:pt x="32" y="18"/>
                  <a:pt x="32" y="40"/>
                </a:cubicBezTo>
                <a:lnTo>
                  <a:pt x="32" y="40"/>
                </a:lnTo>
                <a:cubicBezTo>
                  <a:pt x="32" y="63"/>
                  <a:pt x="25" y="80"/>
                  <a:pt x="16" y="80"/>
                </a:cubicBezTo>
                <a:cubicBezTo>
                  <a:pt x="16" y="80"/>
                  <a:pt x="16" y="80"/>
                  <a:pt x="16" y="80"/>
                </a:cubicBezTo>
                <a:lnTo>
                  <a:pt x="16" y="80"/>
                </a:lnTo>
                <a:cubicBezTo>
                  <a:pt x="8" y="80"/>
                  <a:pt x="0" y="63"/>
                  <a:pt x="0" y="40"/>
                </a:cubicBezTo>
                <a:close/>
              </a:path>
            </a:pathLst>
          </a:custGeom>
          <a:solidFill>
            <a:srgbClr val="98480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0" name="Freeform 400"/>
          <p:cNvSpPr>
            <a:spLocks noEditPoints="1"/>
          </p:cNvSpPr>
          <p:nvPr/>
        </p:nvSpPr>
        <p:spPr bwMode="auto">
          <a:xfrm>
            <a:off x="5978525" y="2854325"/>
            <a:ext cx="79375" cy="241300"/>
          </a:xfrm>
          <a:custGeom>
            <a:avLst/>
            <a:gdLst/>
            <a:ahLst/>
            <a:cxnLst>
              <a:cxn ang="0">
                <a:pos x="19" y="152"/>
              </a:cxn>
              <a:cxn ang="0">
                <a:pos x="20" y="39"/>
              </a:cxn>
              <a:cxn ang="0">
                <a:pos x="29" y="39"/>
              </a:cxn>
              <a:cxn ang="0">
                <a:pos x="28" y="152"/>
              </a:cxn>
              <a:cxn ang="0">
                <a:pos x="19" y="152"/>
              </a:cxn>
              <a:cxn ang="0">
                <a:pos x="0" y="51"/>
              </a:cxn>
              <a:cxn ang="0">
                <a:pos x="25" y="0"/>
              </a:cxn>
              <a:cxn ang="0">
                <a:pos x="50" y="52"/>
              </a:cxn>
              <a:cxn ang="0">
                <a:pos x="0" y="51"/>
              </a:cxn>
            </a:cxnLst>
            <a:rect l="0" t="0" r="r" b="b"/>
            <a:pathLst>
              <a:path w="50" h="152">
                <a:moveTo>
                  <a:pt x="19" y="152"/>
                </a:moveTo>
                <a:lnTo>
                  <a:pt x="20" y="39"/>
                </a:lnTo>
                <a:lnTo>
                  <a:pt x="29" y="39"/>
                </a:lnTo>
                <a:lnTo>
                  <a:pt x="28" y="152"/>
                </a:lnTo>
                <a:lnTo>
                  <a:pt x="19" y="152"/>
                </a:lnTo>
                <a:close/>
                <a:moveTo>
                  <a:pt x="0" y="51"/>
                </a:moveTo>
                <a:lnTo>
                  <a:pt x="25" y="0"/>
                </a:lnTo>
                <a:lnTo>
                  <a:pt x="50" y="52"/>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1" name="Freeform 401"/>
          <p:cNvSpPr>
            <a:spLocks noEditPoints="1"/>
          </p:cNvSpPr>
          <p:nvPr/>
        </p:nvSpPr>
        <p:spPr bwMode="auto">
          <a:xfrm>
            <a:off x="6659563" y="2884488"/>
            <a:ext cx="79375" cy="241300"/>
          </a:xfrm>
          <a:custGeom>
            <a:avLst/>
            <a:gdLst/>
            <a:ahLst/>
            <a:cxnLst>
              <a:cxn ang="0">
                <a:pos x="28" y="0"/>
              </a:cxn>
              <a:cxn ang="0">
                <a:pos x="29" y="114"/>
              </a:cxn>
              <a:cxn ang="0">
                <a:pos x="20" y="114"/>
              </a:cxn>
              <a:cxn ang="0">
                <a:pos x="19" y="1"/>
              </a:cxn>
              <a:cxn ang="0">
                <a:pos x="28" y="0"/>
              </a:cxn>
              <a:cxn ang="0">
                <a:pos x="50" y="101"/>
              </a:cxn>
              <a:cxn ang="0">
                <a:pos x="25" y="152"/>
              </a:cxn>
              <a:cxn ang="0">
                <a:pos x="0" y="101"/>
              </a:cxn>
              <a:cxn ang="0">
                <a:pos x="50" y="101"/>
              </a:cxn>
            </a:cxnLst>
            <a:rect l="0" t="0" r="r" b="b"/>
            <a:pathLst>
              <a:path w="50" h="152">
                <a:moveTo>
                  <a:pt x="28" y="0"/>
                </a:moveTo>
                <a:lnTo>
                  <a:pt x="29" y="114"/>
                </a:lnTo>
                <a:lnTo>
                  <a:pt x="20" y="114"/>
                </a:lnTo>
                <a:lnTo>
                  <a:pt x="19" y="1"/>
                </a:lnTo>
                <a:lnTo>
                  <a:pt x="28" y="0"/>
                </a:lnTo>
                <a:close/>
                <a:moveTo>
                  <a:pt x="50" y="101"/>
                </a:moveTo>
                <a:lnTo>
                  <a:pt x="25" y="152"/>
                </a:lnTo>
                <a:lnTo>
                  <a:pt x="0" y="101"/>
                </a:lnTo>
                <a:lnTo>
                  <a:pt x="50" y="10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2" name="Freeform 402"/>
          <p:cNvSpPr>
            <a:spLocks noEditPoints="1"/>
          </p:cNvSpPr>
          <p:nvPr/>
        </p:nvSpPr>
        <p:spPr bwMode="auto">
          <a:xfrm>
            <a:off x="6780213" y="2082800"/>
            <a:ext cx="79375" cy="242887"/>
          </a:xfrm>
          <a:custGeom>
            <a:avLst/>
            <a:gdLst/>
            <a:ahLst/>
            <a:cxnLst>
              <a:cxn ang="0">
                <a:pos x="28" y="0"/>
              </a:cxn>
              <a:cxn ang="0">
                <a:pos x="30" y="115"/>
              </a:cxn>
              <a:cxn ang="0">
                <a:pos x="20" y="115"/>
              </a:cxn>
              <a:cxn ang="0">
                <a:pos x="19" y="1"/>
              </a:cxn>
              <a:cxn ang="0">
                <a:pos x="28" y="0"/>
              </a:cxn>
              <a:cxn ang="0">
                <a:pos x="50" y="102"/>
              </a:cxn>
              <a:cxn ang="0">
                <a:pos x="25" y="153"/>
              </a:cxn>
              <a:cxn ang="0">
                <a:pos x="0" y="102"/>
              </a:cxn>
              <a:cxn ang="0">
                <a:pos x="50" y="102"/>
              </a:cxn>
            </a:cxnLst>
            <a:rect l="0" t="0" r="r" b="b"/>
            <a:pathLst>
              <a:path w="50" h="153">
                <a:moveTo>
                  <a:pt x="28" y="0"/>
                </a:moveTo>
                <a:lnTo>
                  <a:pt x="30" y="115"/>
                </a:lnTo>
                <a:lnTo>
                  <a:pt x="20" y="115"/>
                </a:lnTo>
                <a:lnTo>
                  <a:pt x="19" y="1"/>
                </a:lnTo>
                <a:lnTo>
                  <a:pt x="28" y="0"/>
                </a:lnTo>
                <a:close/>
                <a:moveTo>
                  <a:pt x="50" y="102"/>
                </a:moveTo>
                <a:lnTo>
                  <a:pt x="25" y="153"/>
                </a:lnTo>
                <a:lnTo>
                  <a:pt x="0" y="102"/>
                </a:lnTo>
                <a:lnTo>
                  <a:pt x="50"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3" name="Freeform 403"/>
          <p:cNvSpPr>
            <a:spLocks noEditPoints="1"/>
          </p:cNvSpPr>
          <p:nvPr/>
        </p:nvSpPr>
        <p:spPr bwMode="auto">
          <a:xfrm>
            <a:off x="5872163" y="2082800"/>
            <a:ext cx="80962" cy="242887"/>
          </a:xfrm>
          <a:custGeom>
            <a:avLst/>
            <a:gdLst/>
            <a:ahLst/>
            <a:cxnLst>
              <a:cxn ang="0">
                <a:pos x="29" y="0"/>
              </a:cxn>
              <a:cxn ang="0">
                <a:pos x="30" y="115"/>
              </a:cxn>
              <a:cxn ang="0">
                <a:pos x="20" y="115"/>
              </a:cxn>
              <a:cxn ang="0">
                <a:pos x="19" y="1"/>
              </a:cxn>
              <a:cxn ang="0">
                <a:pos x="29" y="0"/>
              </a:cxn>
              <a:cxn ang="0">
                <a:pos x="51" y="102"/>
              </a:cxn>
              <a:cxn ang="0">
                <a:pos x="26" y="153"/>
              </a:cxn>
              <a:cxn ang="0">
                <a:pos x="0" y="102"/>
              </a:cxn>
              <a:cxn ang="0">
                <a:pos x="51" y="102"/>
              </a:cxn>
            </a:cxnLst>
            <a:rect l="0" t="0" r="r" b="b"/>
            <a:pathLst>
              <a:path w="51" h="153">
                <a:moveTo>
                  <a:pt x="29" y="0"/>
                </a:moveTo>
                <a:lnTo>
                  <a:pt x="30" y="115"/>
                </a:lnTo>
                <a:lnTo>
                  <a:pt x="20" y="115"/>
                </a:lnTo>
                <a:lnTo>
                  <a:pt x="19" y="1"/>
                </a:lnTo>
                <a:lnTo>
                  <a:pt x="29" y="0"/>
                </a:lnTo>
                <a:close/>
                <a:moveTo>
                  <a:pt x="51" y="102"/>
                </a:moveTo>
                <a:lnTo>
                  <a:pt x="26" y="153"/>
                </a:lnTo>
                <a:lnTo>
                  <a:pt x="0" y="102"/>
                </a:lnTo>
                <a:lnTo>
                  <a:pt x="51" y="102"/>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4" name="Freeform 404"/>
          <p:cNvSpPr>
            <a:spLocks noEditPoints="1"/>
          </p:cNvSpPr>
          <p:nvPr/>
        </p:nvSpPr>
        <p:spPr bwMode="auto">
          <a:xfrm>
            <a:off x="6370638" y="2052638"/>
            <a:ext cx="80962" cy="241300"/>
          </a:xfrm>
          <a:custGeom>
            <a:avLst/>
            <a:gdLst/>
            <a:ahLst/>
            <a:cxnLst>
              <a:cxn ang="0">
                <a:pos x="20" y="152"/>
              </a:cxn>
              <a:cxn ang="0">
                <a:pos x="21" y="38"/>
              </a:cxn>
              <a:cxn ang="0">
                <a:pos x="30" y="39"/>
              </a:cxn>
              <a:cxn ang="0">
                <a:pos x="29" y="152"/>
              </a:cxn>
              <a:cxn ang="0">
                <a:pos x="20" y="152"/>
              </a:cxn>
              <a:cxn ang="0">
                <a:pos x="0" y="51"/>
              </a:cxn>
              <a:cxn ang="0">
                <a:pos x="26" y="0"/>
              </a:cxn>
              <a:cxn ang="0">
                <a:pos x="51" y="51"/>
              </a:cxn>
              <a:cxn ang="0">
                <a:pos x="0" y="51"/>
              </a:cxn>
            </a:cxnLst>
            <a:rect l="0" t="0" r="r" b="b"/>
            <a:pathLst>
              <a:path w="51" h="152">
                <a:moveTo>
                  <a:pt x="20" y="152"/>
                </a:moveTo>
                <a:lnTo>
                  <a:pt x="21" y="38"/>
                </a:lnTo>
                <a:lnTo>
                  <a:pt x="30" y="39"/>
                </a:lnTo>
                <a:lnTo>
                  <a:pt x="29" y="152"/>
                </a:lnTo>
                <a:lnTo>
                  <a:pt x="20" y="152"/>
                </a:lnTo>
                <a:close/>
                <a:moveTo>
                  <a:pt x="0" y="51"/>
                </a:moveTo>
                <a:lnTo>
                  <a:pt x="26" y="0"/>
                </a:lnTo>
                <a:lnTo>
                  <a:pt x="51" y="51"/>
                </a:lnTo>
                <a:lnTo>
                  <a:pt x="0" y="51"/>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05" name="Rectangle 405"/>
          <p:cNvSpPr>
            <a:spLocks noChangeArrowheads="1"/>
          </p:cNvSpPr>
          <p:nvPr/>
        </p:nvSpPr>
        <p:spPr bwMode="auto">
          <a:xfrm>
            <a:off x="5694363" y="1308100"/>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6" name="Rectangle 406"/>
          <p:cNvSpPr>
            <a:spLocks noChangeArrowheads="1"/>
          </p:cNvSpPr>
          <p:nvPr/>
        </p:nvSpPr>
        <p:spPr bwMode="auto">
          <a:xfrm>
            <a:off x="5770563" y="1308100"/>
            <a:ext cx="1181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965 reactions</a:t>
            </a:r>
            <a:endParaRPr kumimoji="0" lang="en-US" sz="1800" b="0" i="0" u="none" strike="noStrike" cap="none" normalizeH="0" baseline="0" smtClean="0">
              <a:ln>
                <a:noFill/>
              </a:ln>
              <a:solidFill>
                <a:schemeClr val="tx1"/>
              </a:solidFill>
              <a:effectLst/>
              <a:latin typeface="Arial" pitchFamily="34" charset="0"/>
            </a:endParaRPr>
          </a:p>
        </p:txBody>
      </p:sp>
      <p:sp>
        <p:nvSpPr>
          <p:cNvPr id="410007" name="Rectangle 407"/>
          <p:cNvSpPr>
            <a:spLocks noChangeArrowheads="1"/>
          </p:cNvSpPr>
          <p:nvPr/>
        </p:nvSpPr>
        <p:spPr bwMode="auto">
          <a:xfrm>
            <a:off x="5694363" y="1550988"/>
            <a:ext cx="16668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08" name="Rectangle 408"/>
          <p:cNvSpPr>
            <a:spLocks noChangeArrowheads="1"/>
          </p:cNvSpPr>
          <p:nvPr/>
        </p:nvSpPr>
        <p:spPr bwMode="auto">
          <a:xfrm>
            <a:off x="5770563" y="1550988"/>
            <a:ext cx="923925"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688 genes</a:t>
            </a:r>
            <a:endParaRPr kumimoji="0" lang="en-US" sz="1800" b="0" i="0" u="none" strike="noStrike" cap="none" normalizeH="0" baseline="0" smtClean="0">
              <a:ln>
                <a:noFill/>
              </a:ln>
              <a:solidFill>
                <a:schemeClr val="tx1"/>
              </a:solidFill>
              <a:effectLst/>
              <a:latin typeface="Arial" pitchFamily="34" charset="0"/>
            </a:endParaRPr>
          </a:p>
        </p:txBody>
      </p:sp>
      <p:sp>
        <p:nvSpPr>
          <p:cNvPr id="410009" name="Rectangle 409"/>
          <p:cNvSpPr>
            <a:spLocks noChangeArrowheads="1"/>
          </p:cNvSpPr>
          <p:nvPr/>
        </p:nvSpPr>
        <p:spPr bwMode="auto">
          <a:xfrm>
            <a:off x="5694363" y="1792288"/>
            <a:ext cx="166687" cy="242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0" name="Rectangle 410"/>
          <p:cNvSpPr>
            <a:spLocks noChangeArrowheads="1"/>
          </p:cNvSpPr>
          <p:nvPr/>
        </p:nvSpPr>
        <p:spPr bwMode="auto">
          <a:xfrm>
            <a:off x="5770563" y="1792288"/>
            <a:ext cx="13922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C00000"/>
                </a:solidFill>
                <a:effectLst/>
                <a:latin typeface="Calibri" pitchFamily="34" charset="0"/>
              </a:rPr>
              <a:t>876 metabolites</a:t>
            </a:r>
            <a:endParaRPr kumimoji="0" lang="en-US" sz="1800" b="0" i="0" u="none" strike="noStrike" cap="none" normalizeH="0" baseline="0" smtClean="0">
              <a:ln>
                <a:noFill/>
              </a:ln>
              <a:solidFill>
                <a:schemeClr val="tx1"/>
              </a:solidFill>
              <a:effectLst/>
              <a:latin typeface="Arial" pitchFamily="34" charset="0"/>
            </a:endParaRPr>
          </a:p>
        </p:txBody>
      </p:sp>
      <p:sp>
        <p:nvSpPr>
          <p:cNvPr id="410011" name="Freeform 411"/>
          <p:cNvSpPr>
            <a:spLocks noEditPoints="1"/>
          </p:cNvSpPr>
          <p:nvPr/>
        </p:nvSpPr>
        <p:spPr bwMode="auto">
          <a:xfrm>
            <a:off x="7234238" y="1622425"/>
            <a:ext cx="542925" cy="1016000"/>
          </a:xfrm>
          <a:custGeom>
            <a:avLst/>
            <a:gdLst/>
            <a:ahLst/>
            <a:cxnLst>
              <a:cxn ang="0">
                <a:pos x="0" y="947"/>
              </a:cxn>
              <a:cxn ang="0">
                <a:pos x="119" y="947"/>
              </a:cxn>
              <a:cxn ang="0">
                <a:pos x="55" y="1011"/>
              </a:cxn>
              <a:cxn ang="0">
                <a:pos x="55" y="128"/>
              </a:cxn>
              <a:cxn ang="0">
                <a:pos x="119" y="64"/>
              </a:cxn>
              <a:cxn ang="0">
                <a:pos x="382" y="64"/>
              </a:cxn>
              <a:cxn ang="0">
                <a:pos x="382" y="192"/>
              </a:cxn>
              <a:cxn ang="0">
                <a:pos x="119" y="192"/>
              </a:cxn>
              <a:cxn ang="0">
                <a:pos x="183" y="128"/>
              </a:cxn>
              <a:cxn ang="0">
                <a:pos x="183" y="1011"/>
              </a:cxn>
              <a:cxn ang="0">
                <a:pos x="119" y="1075"/>
              </a:cxn>
              <a:cxn ang="0">
                <a:pos x="0" y="1075"/>
              </a:cxn>
              <a:cxn ang="0">
                <a:pos x="0" y="947"/>
              </a:cxn>
              <a:cxn ang="0">
                <a:pos x="318" y="0"/>
              </a:cxn>
              <a:cxn ang="0">
                <a:pos x="574" y="128"/>
              </a:cxn>
              <a:cxn ang="0">
                <a:pos x="318" y="256"/>
              </a:cxn>
              <a:cxn ang="0">
                <a:pos x="318" y="0"/>
              </a:cxn>
            </a:cxnLst>
            <a:rect l="0" t="0" r="r" b="b"/>
            <a:pathLst>
              <a:path w="574" h="1075">
                <a:moveTo>
                  <a:pt x="0" y="947"/>
                </a:moveTo>
                <a:lnTo>
                  <a:pt x="119" y="947"/>
                </a:lnTo>
                <a:lnTo>
                  <a:pt x="55" y="1011"/>
                </a:lnTo>
                <a:lnTo>
                  <a:pt x="55" y="128"/>
                </a:lnTo>
                <a:cubicBezTo>
                  <a:pt x="55" y="93"/>
                  <a:pt x="84" y="64"/>
                  <a:pt x="119" y="64"/>
                </a:cubicBezTo>
                <a:lnTo>
                  <a:pt x="382" y="64"/>
                </a:lnTo>
                <a:lnTo>
                  <a:pt x="382" y="192"/>
                </a:lnTo>
                <a:lnTo>
                  <a:pt x="119" y="192"/>
                </a:lnTo>
                <a:lnTo>
                  <a:pt x="183" y="128"/>
                </a:lnTo>
                <a:lnTo>
                  <a:pt x="183" y="1011"/>
                </a:lnTo>
                <a:cubicBezTo>
                  <a:pt x="183" y="1046"/>
                  <a:pt x="154" y="1075"/>
                  <a:pt x="119" y="1075"/>
                </a:cubicBezTo>
                <a:lnTo>
                  <a:pt x="0" y="1075"/>
                </a:lnTo>
                <a:lnTo>
                  <a:pt x="0" y="947"/>
                </a:lnTo>
                <a:close/>
                <a:moveTo>
                  <a:pt x="318" y="0"/>
                </a:moveTo>
                <a:lnTo>
                  <a:pt x="574" y="128"/>
                </a:lnTo>
                <a:lnTo>
                  <a:pt x="318" y="256"/>
                </a:lnTo>
                <a:lnTo>
                  <a:pt x="318"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2" name="Freeform 412"/>
          <p:cNvSpPr>
            <a:spLocks noEditPoints="1"/>
          </p:cNvSpPr>
          <p:nvPr/>
        </p:nvSpPr>
        <p:spPr bwMode="auto">
          <a:xfrm>
            <a:off x="7234238" y="1970088"/>
            <a:ext cx="615950" cy="660400"/>
          </a:xfrm>
          <a:custGeom>
            <a:avLst/>
            <a:gdLst/>
            <a:ahLst/>
            <a:cxnLst>
              <a:cxn ang="0">
                <a:pos x="0" y="571"/>
              </a:cxn>
              <a:cxn ang="0">
                <a:pos x="118" y="571"/>
              </a:cxn>
              <a:cxn ang="0">
                <a:pos x="54" y="635"/>
              </a:cxn>
              <a:cxn ang="0">
                <a:pos x="54" y="128"/>
              </a:cxn>
              <a:cxn ang="0">
                <a:pos x="118" y="64"/>
              </a:cxn>
              <a:cxn ang="0">
                <a:pos x="459" y="64"/>
              </a:cxn>
              <a:cxn ang="0">
                <a:pos x="459" y="192"/>
              </a:cxn>
              <a:cxn ang="0">
                <a:pos x="118" y="192"/>
              </a:cxn>
              <a:cxn ang="0">
                <a:pos x="182" y="128"/>
              </a:cxn>
              <a:cxn ang="0">
                <a:pos x="182" y="635"/>
              </a:cxn>
              <a:cxn ang="0">
                <a:pos x="118" y="699"/>
              </a:cxn>
              <a:cxn ang="0">
                <a:pos x="0" y="699"/>
              </a:cxn>
              <a:cxn ang="0">
                <a:pos x="0" y="571"/>
              </a:cxn>
              <a:cxn ang="0">
                <a:pos x="395" y="0"/>
              </a:cxn>
              <a:cxn ang="0">
                <a:pos x="651" y="128"/>
              </a:cxn>
              <a:cxn ang="0">
                <a:pos x="395" y="256"/>
              </a:cxn>
              <a:cxn ang="0">
                <a:pos x="395" y="0"/>
              </a:cxn>
            </a:cxnLst>
            <a:rect l="0" t="0" r="r" b="b"/>
            <a:pathLst>
              <a:path w="651" h="699">
                <a:moveTo>
                  <a:pt x="0" y="571"/>
                </a:moveTo>
                <a:lnTo>
                  <a:pt x="118" y="571"/>
                </a:lnTo>
                <a:lnTo>
                  <a:pt x="54" y="635"/>
                </a:lnTo>
                <a:lnTo>
                  <a:pt x="54" y="128"/>
                </a:lnTo>
                <a:cubicBezTo>
                  <a:pt x="54" y="93"/>
                  <a:pt x="82" y="64"/>
                  <a:pt x="118" y="64"/>
                </a:cubicBezTo>
                <a:lnTo>
                  <a:pt x="459" y="64"/>
                </a:lnTo>
                <a:lnTo>
                  <a:pt x="459" y="192"/>
                </a:lnTo>
                <a:lnTo>
                  <a:pt x="118" y="192"/>
                </a:lnTo>
                <a:lnTo>
                  <a:pt x="182" y="128"/>
                </a:lnTo>
                <a:lnTo>
                  <a:pt x="182" y="635"/>
                </a:lnTo>
                <a:cubicBezTo>
                  <a:pt x="182" y="670"/>
                  <a:pt x="153" y="699"/>
                  <a:pt x="118" y="699"/>
                </a:cubicBezTo>
                <a:lnTo>
                  <a:pt x="0" y="699"/>
                </a:lnTo>
                <a:lnTo>
                  <a:pt x="0" y="571"/>
                </a:lnTo>
                <a:close/>
                <a:moveTo>
                  <a:pt x="395" y="0"/>
                </a:moveTo>
                <a:lnTo>
                  <a:pt x="651" y="128"/>
                </a:lnTo>
                <a:lnTo>
                  <a:pt x="395" y="256"/>
                </a:lnTo>
                <a:lnTo>
                  <a:pt x="395"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3" name="Freeform 413"/>
          <p:cNvSpPr>
            <a:spLocks noEditPoints="1"/>
          </p:cNvSpPr>
          <p:nvPr/>
        </p:nvSpPr>
        <p:spPr bwMode="auto">
          <a:xfrm>
            <a:off x="7234238" y="2514600"/>
            <a:ext cx="611187" cy="328612"/>
          </a:xfrm>
          <a:custGeom>
            <a:avLst/>
            <a:gdLst/>
            <a:ahLst/>
            <a:cxnLst>
              <a:cxn ang="0">
                <a:pos x="0" y="0"/>
              </a:cxn>
              <a:cxn ang="0">
                <a:pos x="120" y="0"/>
              </a:cxn>
              <a:cxn ang="0">
                <a:pos x="184" y="64"/>
              </a:cxn>
              <a:cxn ang="0">
                <a:pos x="184" y="219"/>
              </a:cxn>
              <a:cxn ang="0">
                <a:pos x="120" y="155"/>
              </a:cxn>
              <a:cxn ang="0">
                <a:pos x="454" y="155"/>
              </a:cxn>
              <a:cxn ang="0">
                <a:pos x="454" y="283"/>
              </a:cxn>
              <a:cxn ang="0">
                <a:pos x="120" y="283"/>
              </a:cxn>
              <a:cxn ang="0">
                <a:pos x="56" y="219"/>
              </a:cxn>
              <a:cxn ang="0">
                <a:pos x="56" y="64"/>
              </a:cxn>
              <a:cxn ang="0">
                <a:pos x="120" y="128"/>
              </a:cxn>
              <a:cxn ang="0">
                <a:pos x="0" y="128"/>
              </a:cxn>
              <a:cxn ang="0">
                <a:pos x="0" y="0"/>
              </a:cxn>
              <a:cxn ang="0">
                <a:pos x="390" y="91"/>
              </a:cxn>
              <a:cxn ang="0">
                <a:pos x="646" y="219"/>
              </a:cxn>
              <a:cxn ang="0">
                <a:pos x="390" y="347"/>
              </a:cxn>
              <a:cxn ang="0">
                <a:pos x="390" y="91"/>
              </a:cxn>
            </a:cxnLst>
            <a:rect l="0" t="0" r="r" b="b"/>
            <a:pathLst>
              <a:path w="646" h="347">
                <a:moveTo>
                  <a:pt x="0" y="0"/>
                </a:moveTo>
                <a:lnTo>
                  <a:pt x="120" y="0"/>
                </a:lnTo>
                <a:cubicBezTo>
                  <a:pt x="155" y="0"/>
                  <a:pt x="184" y="29"/>
                  <a:pt x="184" y="64"/>
                </a:cubicBezTo>
                <a:lnTo>
                  <a:pt x="184" y="219"/>
                </a:lnTo>
                <a:lnTo>
                  <a:pt x="120" y="155"/>
                </a:lnTo>
                <a:lnTo>
                  <a:pt x="454" y="155"/>
                </a:lnTo>
                <a:lnTo>
                  <a:pt x="454" y="283"/>
                </a:lnTo>
                <a:lnTo>
                  <a:pt x="120" y="283"/>
                </a:lnTo>
                <a:cubicBezTo>
                  <a:pt x="84" y="283"/>
                  <a:pt x="56" y="254"/>
                  <a:pt x="56" y="219"/>
                </a:cubicBezTo>
                <a:lnTo>
                  <a:pt x="56" y="64"/>
                </a:lnTo>
                <a:lnTo>
                  <a:pt x="120" y="128"/>
                </a:lnTo>
                <a:lnTo>
                  <a:pt x="0" y="128"/>
                </a:lnTo>
                <a:lnTo>
                  <a:pt x="0" y="0"/>
                </a:lnTo>
                <a:close/>
                <a:moveTo>
                  <a:pt x="390" y="91"/>
                </a:moveTo>
                <a:lnTo>
                  <a:pt x="646" y="219"/>
                </a:lnTo>
                <a:lnTo>
                  <a:pt x="390" y="347"/>
                </a:lnTo>
                <a:lnTo>
                  <a:pt x="390" y="91"/>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446"/>
          <p:cNvGrpSpPr>
            <a:grpSpLocks/>
          </p:cNvGrpSpPr>
          <p:nvPr/>
        </p:nvGrpSpPr>
        <p:grpSpPr bwMode="auto">
          <a:xfrm>
            <a:off x="6613525" y="5811838"/>
            <a:ext cx="1908175" cy="911225"/>
            <a:chOff x="4166" y="3661"/>
            <a:chExt cx="1202" cy="574"/>
          </a:xfrm>
        </p:grpSpPr>
        <p:sp>
          <p:nvSpPr>
            <p:cNvPr id="410014" name="Rectangle 414"/>
            <p:cNvSpPr>
              <a:spLocks noChangeArrowheads="1"/>
            </p:cNvSpPr>
            <p:nvPr/>
          </p:nvSpPr>
          <p:spPr bwMode="auto">
            <a:xfrm>
              <a:off x="4693" y="3885"/>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15" name="Rectangle 415"/>
            <p:cNvSpPr>
              <a:spLocks noChangeArrowheads="1"/>
            </p:cNvSpPr>
            <p:nvPr/>
          </p:nvSpPr>
          <p:spPr bwMode="auto">
            <a:xfrm>
              <a:off x="5051" y="3887"/>
              <a:ext cx="317" cy="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itchFamily="34" charset="0"/>
                </a:rPr>
                <a:t>Biomass</a:t>
              </a:r>
              <a:endParaRPr kumimoji="0" lang="en-US" sz="1800" b="0" i="0" u="none" strike="noStrike" cap="none" normalizeH="0" baseline="0" smtClean="0">
                <a:ln>
                  <a:noFill/>
                </a:ln>
                <a:solidFill>
                  <a:schemeClr val="tx1"/>
                </a:solidFill>
                <a:effectLst/>
                <a:latin typeface="Arial" pitchFamily="34" charset="0"/>
              </a:endParaRPr>
            </a:p>
          </p:txBody>
        </p:sp>
        <p:sp>
          <p:nvSpPr>
            <p:cNvPr id="410016" name="Freeform 416"/>
            <p:cNvSpPr>
              <a:spLocks noEditPoints="1"/>
            </p:cNvSpPr>
            <p:nvPr/>
          </p:nvSpPr>
          <p:spPr bwMode="auto">
            <a:xfrm>
              <a:off x="4247" y="3661"/>
              <a:ext cx="1116" cy="574"/>
            </a:xfrm>
            <a:custGeom>
              <a:avLst/>
              <a:gdLst/>
              <a:ahLst/>
              <a:cxnLst>
                <a:cxn ang="0">
                  <a:pos x="6" y="539"/>
                </a:cxn>
                <a:cxn ang="0">
                  <a:pos x="45" y="420"/>
                </a:cxn>
                <a:cxn ang="0">
                  <a:pos x="122" y="310"/>
                </a:cxn>
                <a:cxn ang="0">
                  <a:pos x="292" y="173"/>
                </a:cxn>
                <a:cxn ang="0">
                  <a:pos x="603" y="47"/>
                </a:cxn>
                <a:cxn ang="0">
                  <a:pos x="984" y="0"/>
                </a:cxn>
                <a:cxn ang="0">
                  <a:pos x="1363" y="46"/>
                </a:cxn>
                <a:cxn ang="0">
                  <a:pos x="1675" y="172"/>
                </a:cxn>
                <a:cxn ang="0">
                  <a:pos x="1845" y="308"/>
                </a:cxn>
                <a:cxn ang="0">
                  <a:pos x="1947" y="475"/>
                </a:cxn>
                <a:cxn ang="0">
                  <a:pos x="1963" y="539"/>
                </a:cxn>
                <a:cxn ang="0">
                  <a:pos x="1963" y="661"/>
                </a:cxn>
                <a:cxn ang="0">
                  <a:pos x="1948" y="726"/>
                </a:cxn>
                <a:cxn ang="0">
                  <a:pos x="1888" y="841"/>
                </a:cxn>
                <a:cxn ang="0">
                  <a:pos x="1741" y="986"/>
                </a:cxn>
                <a:cxn ang="0">
                  <a:pos x="1531" y="1100"/>
                </a:cxn>
                <a:cxn ang="0">
                  <a:pos x="1085" y="1197"/>
                </a:cxn>
                <a:cxn ang="0">
                  <a:pos x="789" y="1188"/>
                </a:cxn>
                <a:cxn ang="0">
                  <a:pos x="364" y="1067"/>
                </a:cxn>
                <a:cxn ang="0">
                  <a:pos x="173" y="941"/>
                </a:cxn>
                <a:cxn ang="0">
                  <a:pos x="79" y="838"/>
                </a:cxn>
                <a:cxn ang="0">
                  <a:pos x="22" y="726"/>
                </a:cxn>
                <a:cxn ang="0">
                  <a:pos x="1" y="602"/>
                </a:cxn>
                <a:cxn ang="0">
                  <a:pos x="67" y="707"/>
                </a:cxn>
                <a:cxn ang="0">
                  <a:pos x="120" y="813"/>
                </a:cxn>
                <a:cxn ang="0">
                  <a:pos x="204" y="904"/>
                </a:cxn>
                <a:cxn ang="0">
                  <a:pos x="383" y="1024"/>
                </a:cxn>
                <a:cxn ang="0">
                  <a:pos x="794" y="1141"/>
                </a:cxn>
                <a:cxn ang="0">
                  <a:pos x="1080" y="1150"/>
                </a:cxn>
                <a:cxn ang="0">
                  <a:pos x="1512" y="1057"/>
                </a:cxn>
                <a:cxn ang="0">
                  <a:pos x="1710" y="949"/>
                </a:cxn>
                <a:cxn ang="0">
                  <a:pos x="1851" y="810"/>
                </a:cxn>
                <a:cxn ang="0">
                  <a:pos x="1903" y="707"/>
                </a:cxn>
                <a:cxn ang="0">
                  <a:pos x="1916" y="657"/>
                </a:cxn>
                <a:cxn ang="0">
                  <a:pos x="1916" y="543"/>
                </a:cxn>
                <a:cxn ang="0">
                  <a:pos x="1903" y="494"/>
                </a:cxn>
                <a:cxn ang="0">
                  <a:pos x="1812" y="343"/>
                </a:cxn>
                <a:cxn ang="0">
                  <a:pos x="1652" y="215"/>
                </a:cxn>
                <a:cxn ang="0">
                  <a:pos x="1354" y="93"/>
                </a:cxn>
                <a:cxn ang="0">
                  <a:pos x="985" y="48"/>
                </a:cxn>
                <a:cxn ang="0">
                  <a:pos x="618" y="92"/>
                </a:cxn>
                <a:cxn ang="0">
                  <a:pos x="319" y="213"/>
                </a:cxn>
                <a:cxn ang="0">
                  <a:pos x="159" y="341"/>
                </a:cxn>
                <a:cxn ang="0">
                  <a:pos x="90" y="439"/>
                </a:cxn>
                <a:cxn ang="0">
                  <a:pos x="53" y="543"/>
                </a:cxn>
                <a:cxn ang="0">
                  <a:pos x="53" y="657"/>
                </a:cxn>
              </a:cxnLst>
              <a:rect l="0" t="0" r="r" b="b"/>
              <a:pathLst>
                <a:path w="1968" h="1200">
                  <a:moveTo>
                    <a:pt x="1" y="602"/>
                  </a:moveTo>
                  <a:cubicBezTo>
                    <a:pt x="0" y="601"/>
                    <a:pt x="0" y="600"/>
                    <a:pt x="1" y="598"/>
                  </a:cubicBezTo>
                  <a:lnTo>
                    <a:pt x="6" y="539"/>
                  </a:lnTo>
                  <a:cubicBezTo>
                    <a:pt x="6" y="538"/>
                    <a:pt x="6" y="537"/>
                    <a:pt x="6" y="535"/>
                  </a:cubicBezTo>
                  <a:lnTo>
                    <a:pt x="21" y="478"/>
                  </a:lnTo>
                  <a:lnTo>
                    <a:pt x="45" y="420"/>
                  </a:lnTo>
                  <a:cubicBezTo>
                    <a:pt x="46" y="419"/>
                    <a:pt x="46" y="418"/>
                    <a:pt x="47" y="417"/>
                  </a:cubicBezTo>
                  <a:lnTo>
                    <a:pt x="79" y="364"/>
                  </a:lnTo>
                  <a:lnTo>
                    <a:pt x="122" y="310"/>
                  </a:lnTo>
                  <a:lnTo>
                    <a:pt x="172" y="261"/>
                  </a:lnTo>
                  <a:lnTo>
                    <a:pt x="228" y="216"/>
                  </a:lnTo>
                  <a:lnTo>
                    <a:pt x="292" y="173"/>
                  </a:lnTo>
                  <a:lnTo>
                    <a:pt x="362" y="135"/>
                  </a:lnTo>
                  <a:lnTo>
                    <a:pt x="437" y="101"/>
                  </a:lnTo>
                  <a:lnTo>
                    <a:pt x="603" y="47"/>
                  </a:lnTo>
                  <a:lnTo>
                    <a:pt x="787" y="13"/>
                  </a:lnTo>
                  <a:lnTo>
                    <a:pt x="884" y="4"/>
                  </a:lnTo>
                  <a:lnTo>
                    <a:pt x="984" y="0"/>
                  </a:lnTo>
                  <a:lnTo>
                    <a:pt x="1083" y="3"/>
                  </a:lnTo>
                  <a:lnTo>
                    <a:pt x="1181" y="13"/>
                  </a:lnTo>
                  <a:lnTo>
                    <a:pt x="1363" y="46"/>
                  </a:lnTo>
                  <a:lnTo>
                    <a:pt x="1529" y="100"/>
                  </a:lnTo>
                  <a:lnTo>
                    <a:pt x="1605" y="135"/>
                  </a:lnTo>
                  <a:lnTo>
                    <a:pt x="1675" y="172"/>
                  </a:lnTo>
                  <a:lnTo>
                    <a:pt x="1739" y="214"/>
                  </a:lnTo>
                  <a:lnTo>
                    <a:pt x="1795" y="260"/>
                  </a:lnTo>
                  <a:lnTo>
                    <a:pt x="1845" y="308"/>
                  </a:lnTo>
                  <a:lnTo>
                    <a:pt x="1888" y="361"/>
                  </a:lnTo>
                  <a:lnTo>
                    <a:pt x="1922" y="417"/>
                  </a:lnTo>
                  <a:lnTo>
                    <a:pt x="1947" y="475"/>
                  </a:lnTo>
                  <a:cubicBezTo>
                    <a:pt x="1948" y="476"/>
                    <a:pt x="1948" y="477"/>
                    <a:pt x="1949" y="479"/>
                  </a:cubicBezTo>
                  <a:lnTo>
                    <a:pt x="1963" y="536"/>
                  </a:lnTo>
                  <a:cubicBezTo>
                    <a:pt x="1963" y="537"/>
                    <a:pt x="1963" y="538"/>
                    <a:pt x="1963" y="539"/>
                  </a:cubicBezTo>
                  <a:lnTo>
                    <a:pt x="1968" y="598"/>
                  </a:lnTo>
                  <a:cubicBezTo>
                    <a:pt x="1968" y="600"/>
                    <a:pt x="1968" y="601"/>
                    <a:pt x="1968" y="602"/>
                  </a:cubicBezTo>
                  <a:lnTo>
                    <a:pt x="1963" y="661"/>
                  </a:lnTo>
                  <a:cubicBezTo>
                    <a:pt x="1963" y="663"/>
                    <a:pt x="1963" y="664"/>
                    <a:pt x="1963" y="665"/>
                  </a:cubicBezTo>
                  <a:lnTo>
                    <a:pt x="1949" y="722"/>
                  </a:lnTo>
                  <a:cubicBezTo>
                    <a:pt x="1948" y="723"/>
                    <a:pt x="1948" y="725"/>
                    <a:pt x="1948" y="726"/>
                  </a:cubicBezTo>
                  <a:lnTo>
                    <a:pt x="1924" y="782"/>
                  </a:lnTo>
                  <a:lnTo>
                    <a:pt x="1890" y="838"/>
                  </a:lnTo>
                  <a:cubicBezTo>
                    <a:pt x="1889" y="839"/>
                    <a:pt x="1889" y="840"/>
                    <a:pt x="1888" y="841"/>
                  </a:cubicBezTo>
                  <a:lnTo>
                    <a:pt x="1847" y="891"/>
                  </a:lnTo>
                  <a:lnTo>
                    <a:pt x="1797" y="940"/>
                  </a:lnTo>
                  <a:lnTo>
                    <a:pt x="1741" y="986"/>
                  </a:lnTo>
                  <a:lnTo>
                    <a:pt x="1677" y="1028"/>
                  </a:lnTo>
                  <a:lnTo>
                    <a:pt x="1607" y="1067"/>
                  </a:lnTo>
                  <a:lnTo>
                    <a:pt x="1531" y="1100"/>
                  </a:lnTo>
                  <a:lnTo>
                    <a:pt x="1366" y="1154"/>
                  </a:lnTo>
                  <a:lnTo>
                    <a:pt x="1183" y="1188"/>
                  </a:lnTo>
                  <a:lnTo>
                    <a:pt x="1085" y="1197"/>
                  </a:lnTo>
                  <a:lnTo>
                    <a:pt x="985" y="1200"/>
                  </a:lnTo>
                  <a:lnTo>
                    <a:pt x="886" y="1197"/>
                  </a:lnTo>
                  <a:lnTo>
                    <a:pt x="789" y="1188"/>
                  </a:lnTo>
                  <a:lnTo>
                    <a:pt x="606" y="1155"/>
                  </a:lnTo>
                  <a:lnTo>
                    <a:pt x="440" y="1101"/>
                  </a:lnTo>
                  <a:lnTo>
                    <a:pt x="364" y="1067"/>
                  </a:lnTo>
                  <a:lnTo>
                    <a:pt x="294" y="1030"/>
                  </a:lnTo>
                  <a:lnTo>
                    <a:pt x="230" y="987"/>
                  </a:lnTo>
                  <a:lnTo>
                    <a:pt x="173" y="941"/>
                  </a:lnTo>
                  <a:lnTo>
                    <a:pt x="124" y="893"/>
                  </a:lnTo>
                  <a:lnTo>
                    <a:pt x="81" y="841"/>
                  </a:lnTo>
                  <a:cubicBezTo>
                    <a:pt x="80" y="840"/>
                    <a:pt x="80" y="839"/>
                    <a:pt x="79" y="838"/>
                  </a:cubicBezTo>
                  <a:lnTo>
                    <a:pt x="47" y="785"/>
                  </a:lnTo>
                  <a:cubicBezTo>
                    <a:pt x="46" y="784"/>
                    <a:pt x="46" y="783"/>
                    <a:pt x="45" y="782"/>
                  </a:cubicBezTo>
                  <a:lnTo>
                    <a:pt x="22" y="726"/>
                  </a:lnTo>
                  <a:lnTo>
                    <a:pt x="6" y="666"/>
                  </a:lnTo>
                  <a:cubicBezTo>
                    <a:pt x="6" y="664"/>
                    <a:pt x="6" y="663"/>
                    <a:pt x="6" y="661"/>
                  </a:cubicBezTo>
                  <a:lnTo>
                    <a:pt x="1" y="602"/>
                  </a:lnTo>
                  <a:close/>
                  <a:moveTo>
                    <a:pt x="53" y="657"/>
                  </a:moveTo>
                  <a:lnTo>
                    <a:pt x="53" y="653"/>
                  </a:lnTo>
                  <a:lnTo>
                    <a:pt x="67" y="707"/>
                  </a:lnTo>
                  <a:lnTo>
                    <a:pt x="90" y="763"/>
                  </a:lnTo>
                  <a:lnTo>
                    <a:pt x="88" y="760"/>
                  </a:lnTo>
                  <a:lnTo>
                    <a:pt x="120" y="813"/>
                  </a:lnTo>
                  <a:lnTo>
                    <a:pt x="118" y="810"/>
                  </a:lnTo>
                  <a:lnTo>
                    <a:pt x="157" y="858"/>
                  </a:lnTo>
                  <a:lnTo>
                    <a:pt x="204" y="904"/>
                  </a:lnTo>
                  <a:lnTo>
                    <a:pt x="257" y="947"/>
                  </a:lnTo>
                  <a:lnTo>
                    <a:pt x="317" y="987"/>
                  </a:lnTo>
                  <a:lnTo>
                    <a:pt x="383" y="1024"/>
                  </a:lnTo>
                  <a:lnTo>
                    <a:pt x="455" y="1056"/>
                  </a:lnTo>
                  <a:lnTo>
                    <a:pt x="615" y="1108"/>
                  </a:lnTo>
                  <a:lnTo>
                    <a:pt x="794" y="1141"/>
                  </a:lnTo>
                  <a:lnTo>
                    <a:pt x="887" y="1149"/>
                  </a:lnTo>
                  <a:lnTo>
                    <a:pt x="984" y="1152"/>
                  </a:lnTo>
                  <a:lnTo>
                    <a:pt x="1080" y="1150"/>
                  </a:lnTo>
                  <a:lnTo>
                    <a:pt x="1174" y="1141"/>
                  </a:lnTo>
                  <a:lnTo>
                    <a:pt x="1351" y="1109"/>
                  </a:lnTo>
                  <a:lnTo>
                    <a:pt x="1512" y="1057"/>
                  </a:lnTo>
                  <a:lnTo>
                    <a:pt x="1584" y="1024"/>
                  </a:lnTo>
                  <a:lnTo>
                    <a:pt x="1650" y="988"/>
                  </a:lnTo>
                  <a:lnTo>
                    <a:pt x="1710" y="949"/>
                  </a:lnTo>
                  <a:lnTo>
                    <a:pt x="1764" y="905"/>
                  </a:lnTo>
                  <a:lnTo>
                    <a:pt x="1810" y="860"/>
                  </a:lnTo>
                  <a:lnTo>
                    <a:pt x="1851" y="810"/>
                  </a:lnTo>
                  <a:lnTo>
                    <a:pt x="1849" y="813"/>
                  </a:lnTo>
                  <a:lnTo>
                    <a:pt x="1879" y="763"/>
                  </a:lnTo>
                  <a:lnTo>
                    <a:pt x="1903" y="707"/>
                  </a:lnTo>
                  <a:lnTo>
                    <a:pt x="1902" y="711"/>
                  </a:lnTo>
                  <a:lnTo>
                    <a:pt x="1916" y="654"/>
                  </a:lnTo>
                  <a:lnTo>
                    <a:pt x="1916" y="657"/>
                  </a:lnTo>
                  <a:lnTo>
                    <a:pt x="1921" y="598"/>
                  </a:lnTo>
                  <a:lnTo>
                    <a:pt x="1921" y="602"/>
                  </a:lnTo>
                  <a:lnTo>
                    <a:pt x="1916" y="543"/>
                  </a:lnTo>
                  <a:lnTo>
                    <a:pt x="1916" y="547"/>
                  </a:lnTo>
                  <a:lnTo>
                    <a:pt x="1902" y="490"/>
                  </a:lnTo>
                  <a:lnTo>
                    <a:pt x="1903" y="494"/>
                  </a:lnTo>
                  <a:lnTo>
                    <a:pt x="1881" y="442"/>
                  </a:lnTo>
                  <a:lnTo>
                    <a:pt x="1851" y="392"/>
                  </a:lnTo>
                  <a:lnTo>
                    <a:pt x="1812" y="343"/>
                  </a:lnTo>
                  <a:lnTo>
                    <a:pt x="1765" y="297"/>
                  </a:lnTo>
                  <a:lnTo>
                    <a:pt x="1712" y="254"/>
                  </a:lnTo>
                  <a:lnTo>
                    <a:pt x="1652" y="215"/>
                  </a:lnTo>
                  <a:lnTo>
                    <a:pt x="1585" y="178"/>
                  </a:lnTo>
                  <a:lnTo>
                    <a:pt x="1514" y="145"/>
                  </a:lnTo>
                  <a:lnTo>
                    <a:pt x="1354" y="93"/>
                  </a:lnTo>
                  <a:lnTo>
                    <a:pt x="1176" y="60"/>
                  </a:lnTo>
                  <a:lnTo>
                    <a:pt x="1082" y="51"/>
                  </a:lnTo>
                  <a:lnTo>
                    <a:pt x="985" y="48"/>
                  </a:lnTo>
                  <a:lnTo>
                    <a:pt x="889" y="51"/>
                  </a:lnTo>
                  <a:lnTo>
                    <a:pt x="796" y="60"/>
                  </a:lnTo>
                  <a:lnTo>
                    <a:pt x="618" y="92"/>
                  </a:lnTo>
                  <a:lnTo>
                    <a:pt x="457" y="144"/>
                  </a:lnTo>
                  <a:lnTo>
                    <a:pt x="385" y="178"/>
                  </a:lnTo>
                  <a:lnTo>
                    <a:pt x="319" y="213"/>
                  </a:lnTo>
                  <a:lnTo>
                    <a:pt x="258" y="253"/>
                  </a:lnTo>
                  <a:lnTo>
                    <a:pt x="205" y="296"/>
                  </a:lnTo>
                  <a:lnTo>
                    <a:pt x="159" y="341"/>
                  </a:lnTo>
                  <a:lnTo>
                    <a:pt x="120" y="389"/>
                  </a:lnTo>
                  <a:lnTo>
                    <a:pt x="88" y="442"/>
                  </a:lnTo>
                  <a:lnTo>
                    <a:pt x="90" y="439"/>
                  </a:lnTo>
                  <a:lnTo>
                    <a:pt x="68" y="491"/>
                  </a:lnTo>
                  <a:lnTo>
                    <a:pt x="53" y="548"/>
                  </a:lnTo>
                  <a:lnTo>
                    <a:pt x="53" y="543"/>
                  </a:lnTo>
                  <a:lnTo>
                    <a:pt x="48" y="602"/>
                  </a:lnTo>
                  <a:lnTo>
                    <a:pt x="48" y="598"/>
                  </a:lnTo>
                  <a:lnTo>
                    <a:pt x="53" y="657"/>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7" name="Freeform 417"/>
            <p:cNvSpPr>
              <a:spLocks/>
            </p:cNvSpPr>
            <p:nvPr/>
          </p:nvSpPr>
          <p:spPr bwMode="auto">
            <a:xfrm>
              <a:off x="4297" y="3917"/>
              <a:ext cx="73" cy="62"/>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8" name="Freeform 418"/>
            <p:cNvSpPr>
              <a:spLocks noEditPoints="1"/>
            </p:cNvSpPr>
            <p:nvPr/>
          </p:nvSpPr>
          <p:spPr bwMode="auto">
            <a:xfrm>
              <a:off x="4293" y="3914"/>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19" name="Freeform 419"/>
            <p:cNvSpPr>
              <a:spLocks/>
            </p:cNvSpPr>
            <p:nvPr/>
          </p:nvSpPr>
          <p:spPr bwMode="auto">
            <a:xfrm>
              <a:off x="4442" y="3795"/>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0" name="Freeform 420"/>
            <p:cNvSpPr>
              <a:spLocks noEditPoints="1"/>
            </p:cNvSpPr>
            <p:nvPr/>
          </p:nvSpPr>
          <p:spPr bwMode="auto">
            <a:xfrm>
              <a:off x="4438" y="3791"/>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1" name="Freeform 421"/>
            <p:cNvSpPr>
              <a:spLocks/>
            </p:cNvSpPr>
            <p:nvPr/>
          </p:nvSpPr>
          <p:spPr bwMode="auto">
            <a:xfrm>
              <a:off x="4687" y="3734"/>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2" name="Freeform 422"/>
            <p:cNvSpPr>
              <a:spLocks noEditPoints="1"/>
            </p:cNvSpPr>
            <p:nvPr/>
          </p:nvSpPr>
          <p:spPr bwMode="auto">
            <a:xfrm>
              <a:off x="4683" y="3730"/>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3" name="Freeform 423"/>
            <p:cNvSpPr>
              <a:spLocks/>
            </p:cNvSpPr>
            <p:nvPr/>
          </p:nvSpPr>
          <p:spPr bwMode="auto">
            <a:xfrm>
              <a:off x="4660" y="4101"/>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4" name="Freeform 424"/>
            <p:cNvSpPr>
              <a:spLocks noEditPoints="1"/>
            </p:cNvSpPr>
            <p:nvPr/>
          </p:nvSpPr>
          <p:spPr bwMode="auto">
            <a:xfrm>
              <a:off x="4655" y="4097"/>
              <a:ext cx="83"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5" name="Rectangle 425"/>
            <p:cNvSpPr>
              <a:spLocks noChangeArrowheads="1"/>
            </p:cNvSpPr>
            <p:nvPr/>
          </p:nvSpPr>
          <p:spPr bwMode="auto">
            <a:xfrm>
              <a:off x="4454" y="4038"/>
              <a:ext cx="12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26" name="Freeform 426"/>
            <p:cNvSpPr>
              <a:spLocks noEditPoints="1"/>
            </p:cNvSpPr>
            <p:nvPr/>
          </p:nvSpPr>
          <p:spPr bwMode="auto">
            <a:xfrm>
              <a:off x="4358" y="3849"/>
              <a:ext cx="94" cy="82"/>
            </a:xfrm>
            <a:custGeom>
              <a:avLst/>
              <a:gdLst/>
              <a:ahLst/>
              <a:cxnLst>
                <a:cxn ang="0">
                  <a:pos x="0" y="76"/>
                </a:cxn>
                <a:cxn ang="0">
                  <a:pos x="65" y="19"/>
                </a:cxn>
                <a:cxn ang="0">
                  <a:pos x="72" y="24"/>
                </a:cxn>
                <a:cxn ang="0">
                  <a:pos x="6" y="82"/>
                </a:cxn>
                <a:cxn ang="0">
                  <a:pos x="0" y="76"/>
                </a:cxn>
                <a:cxn ang="0">
                  <a:pos x="43" y="15"/>
                </a:cxn>
                <a:cxn ang="0">
                  <a:pos x="94" y="0"/>
                </a:cxn>
                <a:cxn ang="0">
                  <a:pos x="78" y="44"/>
                </a:cxn>
                <a:cxn ang="0">
                  <a:pos x="43" y="15"/>
                </a:cxn>
              </a:cxnLst>
              <a:rect l="0" t="0" r="r" b="b"/>
              <a:pathLst>
                <a:path w="94" h="82">
                  <a:moveTo>
                    <a:pt x="0" y="76"/>
                  </a:moveTo>
                  <a:lnTo>
                    <a:pt x="65" y="19"/>
                  </a:lnTo>
                  <a:lnTo>
                    <a:pt x="72" y="24"/>
                  </a:lnTo>
                  <a:lnTo>
                    <a:pt x="6" y="82"/>
                  </a:lnTo>
                  <a:lnTo>
                    <a:pt x="0" y="76"/>
                  </a:lnTo>
                  <a:close/>
                  <a:moveTo>
                    <a:pt x="43" y="15"/>
                  </a:moveTo>
                  <a:lnTo>
                    <a:pt x="94" y="0"/>
                  </a:lnTo>
                  <a:lnTo>
                    <a:pt x="78" y="44"/>
                  </a:lnTo>
                  <a:lnTo>
                    <a:pt x="43" y="15"/>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7" name="Freeform 427"/>
            <p:cNvSpPr>
              <a:spLocks noEditPoints="1"/>
            </p:cNvSpPr>
            <p:nvPr/>
          </p:nvSpPr>
          <p:spPr bwMode="auto">
            <a:xfrm>
              <a:off x="4504" y="3846"/>
              <a:ext cx="176" cy="89"/>
            </a:xfrm>
            <a:custGeom>
              <a:avLst/>
              <a:gdLst/>
              <a:ahLst/>
              <a:cxnLst>
                <a:cxn ang="0">
                  <a:pos x="5" y="0"/>
                </a:cxn>
                <a:cxn ang="0">
                  <a:pos x="147" y="70"/>
                </a:cxn>
                <a:cxn ang="0">
                  <a:pos x="142" y="77"/>
                </a:cxn>
                <a:cxn ang="0">
                  <a:pos x="0" y="6"/>
                </a:cxn>
                <a:cxn ang="0">
                  <a:pos x="5" y="0"/>
                </a:cxn>
                <a:cxn ang="0">
                  <a:pos x="146" y="51"/>
                </a:cxn>
                <a:cxn ang="0">
                  <a:pos x="176" y="89"/>
                </a:cxn>
                <a:cxn ang="0">
                  <a:pos x="122" y="86"/>
                </a:cxn>
                <a:cxn ang="0">
                  <a:pos x="146" y="51"/>
                </a:cxn>
              </a:cxnLst>
              <a:rect l="0" t="0" r="r" b="b"/>
              <a:pathLst>
                <a:path w="176" h="89">
                  <a:moveTo>
                    <a:pt x="5" y="0"/>
                  </a:moveTo>
                  <a:lnTo>
                    <a:pt x="147" y="70"/>
                  </a:lnTo>
                  <a:lnTo>
                    <a:pt x="142" y="77"/>
                  </a:lnTo>
                  <a:lnTo>
                    <a:pt x="0" y="6"/>
                  </a:lnTo>
                  <a:lnTo>
                    <a:pt x="5" y="0"/>
                  </a:lnTo>
                  <a:close/>
                  <a:moveTo>
                    <a:pt x="146" y="51"/>
                  </a:moveTo>
                  <a:lnTo>
                    <a:pt x="176" y="89"/>
                  </a:lnTo>
                  <a:lnTo>
                    <a:pt x="122" y="86"/>
                  </a:lnTo>
                  <a:lnTo>
                    <a:pt x="146" y="5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8" name="Freeform 428"/>
            <p:cNvSpPr>
              <a:spLocks noEditPoints="1"/>
            </p:cNvSpPr>
            <p:nvPr/>
          </p:nvSpPr>
          <p:spPr bwMode="auto">
            <a:xfrm>
              <a:off x="4357" y="3969"/>
              <a:ext cx="93" cy="100"/>
            </a:xfrm>
            <a:custGeom>
              <a:avLst/>
              <a:gdLst/>
              <a:ahLst/>
              <a:cxnLst>
                <a:cxn ang="0">
                  <a:pos x="8" y="0"/>
                </a:cxn>
                <a:cxn ang="0">
                  <a:pos x="74" y="74"/>
                </a:cxn>
                <a:cxn ang="0">
                  <a:pos x="67" y="78"/>
                </a:cxn>
                <a:cxn ang="0">
                  <a:pos x="0" y="4"/>
                </a:cxn>
                <a:cxn ang="0">
                  <a:pos x="8" y="0"/>
                </a:cxn>
                <a:cxn ang="0">
                  <a:pos x="83" y="56"/>
                </a:cxn>
                <a:cxn ang="0">
                  <a:pos x="93" y="100"/>
                </a:cxn>
                <a:cxn ang="0">
                  <a:pos x="44" y="80"/>
                </a:cxn>
                <a:cxn ang="0">
                  <a:pos x="83" y="56"/>
                </a:cxn>
              </a:cxnLst>
              <a:rect l="0" t="0" r="r" b="b"/>
              <a:pathLst>
                <a:path w="93" h="100">
                  <a:moveTo>
                    <a:pt x="8" y="0"/>
                  </a:moveTo>
                  <a:lnTo>
                    <a:pt x="74" y="74"/>
                  </a:lnTo>
                  <a:lnTo>
                    <a:pt x="67" y="78"/>
                  </a:lnTo>
                  <a:lnTo>
                    <a:pt x="0" y="4"/>
                  </a:lnTo>
                  <a:lnTo>
                    <a:pt x="8" y="0"/>
                  </a:lnTo>
                  <a:close/>
                  <a:moveTo>
                    <a:pt x="83" y="56"/>
                  </a:moveTo>
                  <a:lnTo>
                    <a:pt x="93" y="100"/>
                  </a:lnTo>
                  <a:lnTo>
                    <a:pt x="44" y="80"/>
                  </a:lnTo>
                  <a:lnTo>
                    <a:pt x="83" y="56"/>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29" name="Freeform 429"/>
            <p:cNvSpPr>
              <a:spLocks noEditPoints="1"/>
            </p:cNvSpPr>
            <p:nvPr/>
          </p:nvSpPr>
          <p:spPr bwMode="auto">
            <a:xfrm>
              <a:off x="4505" y="4103"/>
              <a:ext cx="159" cy="40"/>
            </a:xfrm>
            <a:custGeom>
              <a:avLst/>
              <a:gdLst/>
              <a:ahLst/>
              <a:cxnLst>
                <a:cxn ang="0">
                  <a:pos x="2" y="2"/>
                </a:cxn>
                <a:cxn ang="0">
                  <a:pos x="124" y="18"/>
                </a:cxn>
                <a:cxn ang="0">
                  <a:pos x="123" y="25"/>
                </a:cxn>
                <a:cxn ang="0">
                  <a:pos x="0" y="10"/>
                </a:cxn>
                <a:cxn ang="0">
                  <a:pos x="2" y="2"/>
                </a:cxn>
                <a:cxn ang="0">
                  <a:pos x="115" y="0"/>
                </a:cxn>
                <a:cxn ang="0">
                  <a:pos x="159" y="26"/>
                </a:cxn>
                <a:cxn ang="0">
                  <a:pos x="107" y="40"/>
                </a:cxn>
                <a:cxn ang="0">
                  <a:pos x="115" y="0"/>
                </a:cxn>
              </a:cxnLst>
              <a:rect l="0" t="0" r="r" b="b"/>
              <a:pathLst>
                <a:path w="159" h="40">
                  <a:moveTo>
                    <a:pt x="2" y="2"/>
                  </a:moveTo>
                  <a:lnTo>
                    <a:pt x="124" y="18"/>
                  </a:lnTo>
                  <a:lnTo>
                    <a:pt x="123" y="25"/>
                  </a:lnTo>
                  <a:lnTo>
                    <a:pt x="0" y="10"/>
                  </a:lnTo>
                  <a:lnTo>
                    <a:pt x="2" y="2"/>
                  </a:lnTo>
                  <a:close/>
                  <a:moveTo>
                    <a:pt x="115" y="0"/>
                  </a:moveTo>
                  <a:lnTo>
                    <a:pt x="159" y="26"/>
                  </a:lnTo>
                  <a:lnTo>
                    <a:pt x="107" y="40"/>
                  </a:lnTo>
                  <a:lnTo>
                    <a:pt x="115"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0" name="Freeform 430"/>
            <p:cNvSpPr>
              <a:spLocks/>
            </p:cNvSpPr>
            <p:nvPr/>
          </p:nvSpPr>
          <p:spPr bwMode="auto">
            <a:xfrm>
              <a:off x="4878" y="385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1" name="Freeform 431"/>
            <p:cNvSpPr>
              <a:spLocks noEditPoints="1"/>
            </p:cNvSpPr>
            <p:nvPr/>
          </p:nvSpPr>
          <p:spPr bwMode="auto">
            <a:xfrm>
              <a:off x="4873" y="385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2" name="Freeform 432"/>
            <p:cNvSpPr>
              <a:spLocks/>
            </p:cNvSpPr>
            <p:nvPr/>
          </p:nvSpPr>
          <p:spPr bwMode="auto">
            <a:xfrm>
              <a:off x="4878" y="4040"/>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3" name="Freeform 433"/>
            <p:cNvSpPr>
              <a:spLocks noEditPoints="1"/>
            </p:cNvSpPr>
            <p:nvPr/>
          </p:nvSpPr>
          <p:spPr bwMode="auto">
            <a:xfrm>
              <a:off x="4873" y="4036"/>
              <a:ext cx="82" cy="69"/>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4" name="Freeform 434"/>
            <p:cNvSpPr>
              <a:spLocks noEditPoints="1"/>
            </p:cNvSpPr>
            <p:nvPr/>
          </p:nvSpPr>
          <p:spPr bwMode="auto">
            <a:xfrm>
              <a:off x="4505" y="3755"/>
              <a:ext cx="184" cy="53"/>
            </a:xfrm>
            <a:custGeom>
              <a:avLst/>
              <a:gdLst/>
              <a:ahLst/>
              <a:cxnLst>
                <a:cxn ang="0">
                  <a:pos x="0" y="45"/>
                </a:cxn>
                <a:cxn ang="0">
                  <a:pos x="148" y="14"/>
                </a:cxn>
                <a:cxn ang="0">
                  <a:pos x="150" y="21"/>
                </a:cxn>
                <a:cxn ang="0">
                  <a:pos x="2" y="53"/>
                </a:cxn>
                <a:cxn ang="0">
                  <a:pos x="0" y="45"/>
                </a:cxn>
                <a:cxn ang="0">
                  <a:pos x="131" y="0"/>
                </a:cxn>
                <a:cxn ang="0">
                  <a:pos x="184" y="9"/>
                </a:cxn>
                <a:cxn ang="0">
                  <a:pos x="143" y="39"/>
                </a:cxn>
                <a:cxn ang="0">
                  <a:pos x="131" y="0"/>
                </a:cxn>
              </a:cxnLst>
              <a:rect l="0" t="0" r="r" b="b"/>
              <a:pathLst>
                <a:path w="184" h="53">
                  <a:moveTo>
                    <a:pt x="0" y="45"/>
                  </a:moveTo>
                  <a:lnTo>
                    <a:pt x="148" y="14"/>
                  </a:lnTo>
                  <a:lnTo>
                    <a:pt x="150" y="21"/>
                  </a:lnTo>
                  <a:lnTo>
                    <a:pt x="2" y="53"/>
                  </a:lnTo>
                  <a:lnTo>
                    <a:pt x="0" y="45"/>
                  </a:lnTo>
                  <a:close/>
                  <a:moveTo>
                    <a:pt x="131" y="0"/>
                  </a:moveTo>
                  <a:lnTo>
                    <a:pt x="184" y="9"/>
                  </a:lnTo>
                  <a:lnTo>
                    <a:pt x="143" y="39"/>
                  </a:lnTo>
                  <a:lnTo>
                    <a:pt x="131"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5" name="Freeform 435"/>
            <p:cNvSpPr>
              <a:spLocks noEditPoints="1"/>
            </p:cNvSpPr>
            <p:nvPr/>
          </p:nvSpPr>
          <p:spPr bwMode="auto">
            <a:xfrm>
              <a:off x="4731" y="4070"/>
              <a:ext cx="147" cy="65"/>
            </a:xfrm>
            <a:custGeom>
              <a:avLst/>
              <a:gdLst/>
              <a:ahLst/>
              <a:cxnLst>
                <a:cxn ang="0">
                  <a:pos x="0" y="58"/>
                </a:cxn>
                <a:cxn ang="0">
                  <a:pos x="113" y="11"/>
                </a:cxn>
                <a:cxn ang="0">
                  <a:pos x="117" y="18"/>
                </a:cxn>
                <a:cxn ang="0">
                  <a:pos x="4" y="65"/>
                </a:cxn>
                <a:cxn ang="0">
                  <a:pos x="0" y="58"/>
                </a:cxn>
                <a:cxn ang="0">
                  <a:pos x="93" y="0"/>
                </a:cxn>
                <a:cxn ang="0">
                  <a:pos x="147" y="0"/>
                </a:cxn>
                <a:cxn ang="0">
                  <a:pos x="114" y="37"/>
                </a:cxn>
                <a:cxn ang="0">
                  <a:pos x="93" y="0"/>
                </a:cxn>
              </a:cxnLst>
              <a:rect l="0" t="0" r="r" b="b"/>
              <a:pathLst>
                <a:path w="147" h="65">
                  <a:moveTo>
                    <a:pt x="0" y="58"/>
                  </a:moveTo>
                  <a:lnTo>
                    <a:pt x="113" y="11"/>
                  </a:lnTo>
                  <a:lnTo>
                    <a:pt x="117" y="18"/>
                  </a:lnTo>
                  <a:lnTo>
                    <a:pt x="4" y="65"/>
                  </a:lnTo>
                  <a:lnTo>
                    <a:pt x="0" y="58"/>
                  </a:lnTo>
                  <a:close/>
                  <a:moveTo>
                    <a:pt x="93" y="0"/>
                  </a:moveTo>
                  <a:lnTo>
                    <a:pt x="147" y="0"/>
                  </a:lnTo>
                  <a:lnTo>
                    <a:pt x="114" y="37"/>
                  </a:lnTo>
                  <a:lnTo>
                    <a:pt x="93"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6" name="Freeform 436"/>
            <p:cNvSpPr>
              <a:spLocks noEditPoints="1"/>
            </p:cNvSpPr>
            <p:nvPr/>
          </p:nvSpPr>
          <p:spPr bwMode="auto">
            <a:xfrm>
              <a:off x="4739" y="3887"/>
              <a:ext cx="141" cy="72"/>
            </a:xfrm>
            <a:custGeom>
              <a:avLst/>
              <a:gdLst/>
              <a:ahLst/>
              <a:cxnLst>
                <a:cxn ang="0">
                  <a:pos x="0" y="65"/>
                </a:cxn>
                <a:cxn ang="0">
                  <a:pos x="107" y="12"/>
                </a:cxn>
                <a:cxn ang="0">
                  <a:pos x="111" y="19"/>
                </a:cxn>
                <a:cxn ang="0">
                  <a:pos x="5" y="72"/>
                </a:cxn>
                <a:cxn ang="0">
                  <a:pos x="0" y="65"/>
                </a:cxn>
                <a:cxn ang="0">
                  <a:pos x="86" y="3"/>
                </a:cxn>
                <a:cxn ang="0">
                  <a:pos x="141" y="0"/>
                </a:cxn>
                <a:cxn ang="0">
                  <a:pos x="111" y="39"/>
                </a:cxn>
                <a:cxn ang="0">
                  <a:pos x="86" y="3"/>
                </a:cxn>
              </a:cxnLst>
              <a:rect l="0" t="0" r="r" b="b"/>
              <a:pathLst>
                <a:path w="141" h="72">
                  <a:moveTo>
                    <a:pt x="0" y="65"/>
                  </a:moveTo>
                  <a:lnTo>
                    <a:pt x="107" y="12"/>
                  </a:lnTo>
                  <a:lnTo>
                    <a:pt x="111" y="19"/>
                  </a:lnTo>
                  <a:lnTo>
                    <a:pt x="5" y="72"/>
                  </a:lnTo>
                  <a:lnTo>
                    <a:pt x="0" y="65"/>
                  </a:lnTo>
                  <a:close/>
                  <a:moveTo>
                    <a:pt x="86" y="3"/>
                  </a:moveTo>
                  <a:lnTo>
                    <a:pt x="141" y="0"/>
                  </a:lnTo>
                  <a:lnTo>
                    <a:pt x="111" y="39"/>
                  </a:lnTo>
                  <a:lnTo>
                    <a:pt x="86" y="3"/>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7" name="Freeform 437"/>
            <p:cNvSpPr>
              <a:spLocks/>
            </p:cNvSpPr>
            <p:nvPr/>
          </p:nvSpPr>
          <p:spPr bwMode="auto">
            <a:xfrm>
              <a:off x="4905" y="3726"/>
              <a:ext cx="72"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8" name="Freeform 438"/>
            <p:cNvSpPr>
              <a:spLocks noEditPoints="1"/>
            </p:cNvSpPr>
            <p:nvPr/>
          </p:nvSpPr>
          <p:spPr bwMode="auto">
            <a:xfrm>
              <a:off x="4900" y="3722"/>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39" name="Freeform 439"/>
            <p:cNvSpPr>
              <a:spLocks noEditPoints="1"/>
            </p:cNvSpPr>
            <p:nvPr/>
          </p:nvSpPr>
          <p:spPr bwMode="auto">
            <a:xfrm>
              <a:off x="4760" y="3740"/>
              <a:ext cx="143" cy="41"/>
            </a:xfrm>
            <a:custGeom>
              <a:avLst/>
              <a:gdLst/>
              <a:ahLst/>
              <a:cxnLst>
                <a:cxn ang="0">
                  <a:pos x="0" y="24"/>
                </a:cxn>
                <a:cxn ang="0">
                  <a:pos x="106" y="16"/>
                </a:cxn>
                <a:cxn ang="0">
                  <a:pos x="107" y="24"/>
                </a:cxn>
                <a:cxn ang="0">
                  <a:pos x="0" y="32"/>
                </a:cxn>
                <a:cxn ang="0">
                  <a:pos x="0" y="24"/>
                </a:cxn>
                <a:cxn ang="0">
                  <a:pos x="92" y="0"/>
                </a:cxn>
                <a:cxn ang="0">
                  <a:pos x="143" y="17"/>
                </a:cxn>
                <a:cxn ang="0">
                  <a:pos x="97" y="41"/>
                </a:cxn>
                <a:cxn ang="0">
                  <a:pos x="92" y="0"/>
                </a:cxn>
              </a:cxnLst>
              <a:rect l="0" t="0" r="r" b="b"/>
              <a:pathLst>
                <a:path w="143" h="41">
                  <a:moveTo>
                    <a:pt x="0" y="24"/>
                  </a:moveTo>
                  <a:lnTo>
                    <a:pt x="106" y="16"/>
                  </a:lnTo>
                  <a:lnTo>
                    <a:pt x="107" y="24"/>
                  </a:lnTo>
                  <a:lnTo>
                    <a:pt x="0" y="32"/>
                  </a:lnTo>
                  <a:lnTo>
                    <a:pt x="0" y="24"/>
                  </a:lnTo>
                  <a:close/>
                  <a:moveTo>
                    <a:pt x="92" y="0"/>
                  </a:moveTo>
                  <a:lnTo>
                    <a:pt x="143" y="17"/>
                  </a:lnTo>
                  <a:lnTo>
                    <a:pt x="97" y="41"/>
                  </a:lnTo>
                  <a:lnTo>
                    <a:pt x="92" y="0"/>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0" name="Freeform 440"/>
            <p:cNvSpPr>
              <a:spLocks noEditPoints="1"/>
            </p:cNvSpPr>
            <p:nvPr/>
          </p:nvSpPr>
          <p:spPr bwMode="auto">
            <a:xfrm>
              <a:off x="4948" y="3883"/>
              <a:ext cx="91" cy="44"/>
            </a:xfrm>
            <a:custGeom>
              <a:avLst/>
              <a:gdLst/>
              <a:ahLst/>
              <a:cxnLst>
                <a:cxn ang="0">
                  <a:pos x="4" y="0"/>
                </a:cxn>
                <a:cxn ang="0">
                  <a:pos x="61" y="26"/>
                </a:cxn>
                <a:cxn ang="0">
                  <a:pos x="57" y="33"/>
                </a:cxn>
                <a:cxn ang="0">
                  <a:pos x="0" y="8"/>
                </a:cxn>
                <a:cxn ang="0">
                  <a:pos x="4" y="0"/>
                </a:cxn>
                <a:cxn ang="0">
                  <a:pos x="60" y="7"/>
                </a:cxn>
                <a:cxn ang="0">
                  <a:pos x="91" y="44"/>
                </a:cxn>
                <a:cxn ang="0">
                  <a:pos x="37" y="43"/>
                </a:cxn>
                <a:cxn ang="0">
                  <a:pos x="60" y="7"/>
                </a:cxn>
              </a:cxnLst>
              <a:rect l="0" t="0" r="r" b="b"/>
              <a:pathLst>
                <a:path w="91" h="44">
                  <a:moveTo>
                    <a:pt x="4" y="0"/>
                  </a:moveTo>
                  <a:lnTo>
                    <a:pt x="61" y="26"/>
                  </a:lnTo>
                  <a:lnTo>
                    <a:pt x="57" y="33"/>
                  </a:lnTo>
                  <a:lnTo>
                    <a:pt x="0" y="8"/>
                  </a:lnTo>
                  <a:lnTo>
                    <a:pt x="4" y="0"/>
                  </a:lnTo>
                  <a:close/>
                  <a:moveTo>
                    <a:pt x="60" y="7"/>
                  </a:moveTo>
                  <a:lnTo>
                    <a:pt x="91" y="44"/>
                  </a:lnTo>
                  <a:lnTo>
                    <a:pt x="37" y="43"/>
                  </a:lnTo>
                  <a:lnTo>
                    <a:pt x="60" y="7"/>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1" name="Freeform 441"/>
            <p:cNvSpPr>
              <a:spLocks noEditPoints="1"/>
            </p:cNvSpPr>
            <p:nvPr/>
          </p:nvSpPr>
          <p:spPr bwMode="auto">
            <a:xfrm>
              <a:off x="4938" y="3948"/>
              <a:ext cx="113" cy="103"/>
            </a:xfrm>
            <a:custGeom>
              <a:avLst/>
              <a:gdLst/>
              <a:ahLst/>
              <a:cxnLst>
                <a:cxn ang="0">
                  <a:pos x="0" y="98"/>
                </a:cxn>
                <a:cxn ang="0">
                  <a:pos x="85" y="20"/>
                </a:cxn>
                <a:cxn ang="0">
                  <a:pos x="91" y="25"/>
                </a:cxn>
                <a:cxn ang="0">
                  <a:pos x="6" y="103"/>
                </a:cxn>
                <a:cxn ang="0">
                  <a:pos x="0" y="98"/>
                </a:cxn>
                <a:cxn ang="0">
                  <a:pos x="63" y="16"/>
                </a:cxn>
                <a:cxn ang="0">
                  <a:pos x="113" y="0"/>
                </a:cxn>
                <a:cxn ang="0">
                  <a:pos x="98" y="44"/>
                </a:cxn>
                <a:cxn ang="0">
                  <a:pos x="63" y="16"/>
                </a:cxn>
              </a:cxnLst>
              <a:rect l="0" t="0" r="r" b="b"/>
              <a:pathLst>
                <a:path w="113" h="103">
                  <a:moveTo>
                    <a:pt x="0" y="98"/>
                  </a:moveTo>
                  <a:lnTo>
                    <a:pt x="85" y="20"/>
                  </a:lnTo>
                  <a:lnTo>
                    <a:pt x="91" y="25"/>
                  </a:lnTo>
                  <a:lnTo>
                    <a:pt x="6" y="103"/>
                  </a:lnTo>
                  <a:lnTo>
                    <a:pt x="0" y="98"/>
                  </a:lnTo>
                  <a:close/>
                  <a:moveTo>
                    <a:pt x="63" y="16"/>
                  </a:moveTo>
                  <a:lnTo>
                    <a:pt x="113" y="0"/>
                  </a:lnTo>
                  <a:lnTo>
                    <a:pt x="98" y="44"/>
                  </a:lnTo>
                  <a:lnTo>
                    <a:pt x="63" y="16"/>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2" name="Freeform 442"/>
            <p:cNvSpPr>
              <a:spLocks noEditPoints="1"/>
            </p:cNvSpPr>
            <p:nvPr/>
          </p:nvSpPr>
          <p:spPr bwMode="auto">
            <a:xfrm>
              <a:off x="4965" y="3770"/>
              <a:ext cx="114" cy="124"/>
            </a:xfrm>
            <a:custGeom>
              <a:avLst/>
              <a:gdLst/>
              <a:ahLst/>
              <a:cxnLst>
                <a:cxn ang="0">
                  <a:pos x="7" y="0"/>
                </a:cxn>
                <a:cxn ang="0">
                  <a:pos x="96" y="97"/>
                </a:cxn>
                <a:cxn ang="0">
                  <a:pos x="88" y="102"/>
                </a:cxn>
                <a:cxn ang="0">
                  <a:pos x="0" y="4"/>
                </a:cxn>
                <a:cxn ang="0">
                  <a:pos x="7" y="0"/>
                </a:cxn>
                <a:cxn ang="0">
                  <a:pos x="104" y="79"/>
                </a:cxn>
                <a:cxn ang="0">
                  <a:pos x="114" y="124"/>
                </a:cxn>
                <a:cxn ang="0">
                  <a:pos x="65" y="104"/>
                </a:cxn>
                <a:cxn ang="0">
                  <a:pos x="104" y="79"/>
                </a:cxn>
              </a:cxnLst>
              <a:rect l="0" t="0" r="r" b="b"/>
              <a:pathLst>
                <a:path w="114" h="124">
                  <a:moveTo>
                    <a:pt x="7" y="0"/>
                  </a:moveTo>
                  <a:lnTo>
                    <a:pt x="96" y="97"/>
                  </a:lnTo>
                  <a:lnTo>
                    <a:pt x="88" y="102"/>
                  </a:lnTo>
                  <a:lnTo>
                    <a:pt x="0" y="4"/>
                  </a:lnTo>
                  <a:lnTo>
                    <a:pt x="7" y="0"/>
                  </a:lnTo>
                  <a:close/>
                  <a:moveTo>
                    <a:pt x="104" y="79"/>
                  </a:moveTo>
                  <a:lnTo>
                    <a:pt x="114" y="124"/>
                  </a:lnTo>
                  <a:lnTo>
                    <a:pt x="65" y="104"/>
                  </a:lnTo>
                  <a:lnTo>
                    <a:pt x="104" y="79"/>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3" name="Freeform 443"/>
            <p:cNvSpPr>
              <a:spLocks/>
            </p:cNvSpPr>
            <p:nvPr/>
          </p:nvSpPr>
          <p:spPr bwMode="auto">
            <a:xfrm>
              <a:off x="4170" y="3772"/>
              <a:ext cx="73" cy="61"/>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4" name="Freeform 444"/>
            <p:cNvSpPr>
              <a:spLocks noEditPoints="1"/>
            </p:cNvSpPr>
            <p:nvPr/>
          </p:nvSpPr>
          <p:spPr bwMode="auto">
            <a:xfrm>
              <a:off x="4166" y="3768"/>
              <a:ext cx="82" cy="70"/>
            </a:xfrm>
            <a:custGeom>
              <a:avLst/>
              <a:gdLst/>
              <a:ahLst/>
              <a:cxnLst>
                <a:cxn ang="0">
                  <a:pos x="1" y="71"/>
                </a:cxn>
                <a:cxn ang="0">
                  <a:pos x="7" y="43"/>
                </a:cxn>
                <a:cxn ang="0">
                  <a:pos x="23" y="21"/>
                </a:cxn>
                <a:cxn ang="0">
                  <a:pos x="46" y="6"/>
                </a:cxn>
                <a:cxn ang="0">
                  <a:pos x="74" y="1"/>
                </a:cxn>
                <a:cxn ang="0">
                  <a:pos x="102" y="7"/>
                </a:cxn>
                <a:cxn ang="0">
                  <a:pos x="125" y="23"/>
                </a:cxn>
                <a:cxn ang="0">
                  <a:pos x="139" y="46"/>
                </a:cxn>
                <a:cxn ang="0">
                  <a:pos x="144" y="74"/>
                </a:cxn>
                <a:cxn ang="0">
                  <a:pos x="138" y="102"/>
                </a:cxn>
                <a:cxn ang="0">
                  <a:pos x="123" y="125"/>
                </a:cxn>
                <a:cxn ang="0">
                  <a:pos x="99" y="139"/>
                </a:cxn>
                <a:cxn ang="0">
                  <a:pos x="71" y="144"/>
                </a:cxn>
                <a:cxn ang="0">
                  <a:pos x="43" y="138"/>
                </a:cxn>
                <a:cxn ang="0">
                  <a:pos x="21" y="123"/>
                </a:cxn>
                <a:cxn ang="0">
                  <a:pos x="6" y="99"/>
                </a:cxn>
                <a:cxn ang="0">
                  <a:pos x="21" y="96"/>
                </a:cxn>
                <a:cxn ang="0">
                  <a:pos x="34" y="114"/>
                </a:cxn>
                <a:cxn ang="0">
                  <a:pos x="52" y="125"/>
                </a:cxn>
                <a:cxn ang="0">
                  <a:pos x="74" y="129"/>
                </a:cxn>
                <a:cxn ang="0">
                  <a:pos x="96" y="124"/>
                </a:cxn>
                <a:cxn ang="0">
                  <a:pos x="114" y="112"/>
                </a:cxn>
                <a:cxn ang="0">
                  <a:pos x="125" y="93"/>
                </a:cxn>
                <a:cxn ang="0">
                  <a:pos x="129" y="71"/>
                </a:cxn>
                <a:cxn ang="0">
                  <a:pos x="124" y="49"/>
                </a:cxn>
                <a:cxn ang="0">
                  <a:pos x="112" y="32"/>
                </a:cxn>
                <a:cxn ang="0">
                  <a:pos x="93" y="20"/>
                </a:cxn>
                <a:cxn ang="0">
                  <a:pos x="71" y="16"/>
                </a:cxn>
                <a:cxn ang="0">
                  <a:pos x="49" y="21"/>
                </a:cxn>
                <a:cxn ang="0">
                  <a:pos x="32" y="34"/>
                </a:cxn>
                <a:cxn ang="0">
                  <a:pos x="20" y="52"/>
                </a:cxn>
                <a:cxn ang="0">
                  <a:pos x="16" y="74"/>
                </a:cxn>
                <a:cxn ang="0">
                  <a:pos x="21" y="96"/>
                </a:cxn>
              </a:cxnLst>
              <a:rect l="0" t="0" r="r" b="b"/>
              <a:pathLst>
                <a:path w="145" h="145">
                  <a:moveTo>
                    <a:pt x="1" y="74"/>
                  </a:moveTo>
                  <a:cubicBezTo>
                    <a:pt x="0" y="73"/>
                    <a:pt x="0" y="72"/>
                    <a:pt x="1" y="71"/>
                  </a:cubicBezTo>
                  <a:lnTo>
                    <a:pt x="6" y="46"/>
                  </a:lnTo>
                  <a:cubicBezTo>
                    <a:pt x="6" y="45"/>
                    <a:pt x="6" y="44"/>
                    <a:pt x="7" y="43"/>
                  </a:cubicBezTo>
                  <a:lnTo>
                    <a:pt x="21" y="23"/>
                  </a:lnTo>
                  <a:cubicBezTo>
                    <a:pt x="21" y="22"/>
                    <a:pt x="22" y="21"/>
                    <a:pt x="23" y="21"/>
                  </a:cubicBezTo>
                  <a:lnTo>
                    <a:pt x="43" y="7"/>
                  </a:lnTo>
                  <a:cubicBezTo>
                    <a:pt x="44" y="6"/>
                    <a:pt x="45" y="6"/>
                    <a:pt x="46" y="6"/>
                  </a:cubicBezTo>
                  <a:lnTo>
                    <a:pt x="71" y="1"/>
                  </a:lnTo>
                  <a:cubicBezTo>
                    <a:pt x="72" y="0"/>
                    <a:pt x="73" y="0"/>
                    <a:pt x="74" y="1"/>
                  </a:cubicBezTo>
                  <a:lnTo>
                    <a:pt x="99" y="6"/>
                  </a:lnTo>
                  <a:cubicBezTo>
                    <a:pt x="100" y="6"/>
                    <a:pt x="101" y="6"/>
                    <a:pt x="102" y="7"/>
                  </a:cubicBezTo>
                  <a:lnTo>
                    <a:pt x="123" y="21"/>
                  </a:lnTo>
                  <a:cubicBezTo>
                    <a:pt x="124" y="21"/>
                    <a:pt x="125" y="22"/>
                    <a:pt x="125" y="23"/>
                  </a:cubicBezTo>
                  <a:lnTo>
                    <a:pt x="138" y="43"/>
                  </a:lnTo>
                  <a:cubicBezTo>
                    <a:pt x="139" y="44"/>
                    <a:pt x="139" y="45"/>
                    <a:pt x="139" y="46"/>
                  </a:cubicBezTo>
                  <a:lnTo>
                    <a:pt x="144" y="71"/>
                  </a:lnTo>
                  <a:cubicBezTo>
                    <a:pt x="145" y="72"/>
                    <a:pt x="145" y="73"/>
                    <a:pt x="144" y="74"/>
                  </a:cubicBezTo>
                  <a:lnTo>
                    <a:pt x="139" y="99"/>
                  </a:lnTo>
                  <a:cubicBezTo>
                    <a:pt x="139" y="100"/>
                    <a:pt x="139" y="101"/>
                    <a:pt x="138" y="102"/>
                  </a:cubicBezTo>
                  <a:lnTo>
                    <a:pt x="125" y="123"/>
                  </a:lnTo>
                  <a:cubicBezTo>
                    <a:pt x="125" y="124"/>
                    <a:pt x="124" y="125"/>
                    <a:pt x="123" y="125"/>
                  </a:cubicBezTo>
                  <a:lnTo>
                    <a:pt x="102" y="138"/>
                  </a:lnTo>
                  <a:cubicBezTo>
                    <a:pt x="101" y="139"/>
                    <a:pt x="100" y="139"/>
                    <a:pt x="99" y="139"/>
                  </a:cubicBezTo>
                  <a:lnTo>
                    <a:pt x="74" y="144"/>
                  </a:lnTo>
                  <a:cubicBezTo>
                    <a:pt x="73" y="145"/>
                    <a:pt x="72" y="145"/>
                    <a:pt x="71" y="144"/>
                  </a:cubicBezTo>
                  <a:lnTo>
                    <a:pt x="46" y="139"/>
                  </a:lnTo>
                  <a:cubicBezTo>
                    <a:pt x="45" y="139"/>
                    <a:pt x="44" y="139"/>
                    <a:pt x="43" y="138"/>
                  </a:cubicBezTo>
                  <a:lnTo>
                    <a:pt x="23" y="125"/>
                  </a:lnTo>
                  <a:cubicBezTo>
                    <a:pt x="22" y="125"/>
                    <a:pt x="21" y="124"/>
                    <a:pt x="21" y="123"/>
                  </a:cubicBezTo>
                  <a:lnTo>
                    <a:pt x="7" y="102"/>
                  </a:lnTo>
                  <a:cubicBezTo>
                    <a:pt x="6" y="101"/>
                    <a:pt x="6" y="100"/>
                    <a:pt x="6" y="99"/>
                  </a:cubicBezTo>
                  <a:lnTo>
                    <a:pt x="1" y="74"/>
                  </a:lnTo>
                  <a:close/>
                  <a:moveTo>
                    <a:pt x="21" y="96"/>
                  </a:moveTo>
                  <a:lnTo>
                    <a:pt x="20" y="93"/>
                  </a:lnTo>
                  <a:lnTo>
                    <a:pt x="34" y="114"/>
                  </a:lnTo>
                  <a:lnTo>
                    <a:pt x="32" y="112"/>
                  </a:lnTo>
                  <a:lnTo>
                    <a:pt x="52" y="125"/>
                  </a:lnTo>
                  <a:lnTo>
                    <a:pt x="49" y="124"/>
                  </a:lnTo>
                  <a:lnTo>
                    <a:pt x="74" y="129"/>
                  </a:lnTo>
                  <a:lnTo>
                    <a:pt x="71" y="129"/>
                  </a:lnTo>
                  <a:lnTo>
                    <a:pt x="96" y="124"/>
                  </a:lnTo>
                  <a:lnTo>
                    <a:pt x="93" y="125"/>
                  </a:lnTo>
                  <a:lnTo>
                    <a:pt x="114" y="112"/>
                  </a:lnTo>
                  <a:lnTo>
                    <a:pt x="112" y="114"/>
                  </a:lnTo>
                  <a:lnTo>
                    <a:pt x="125" y="93"/>
                  </a:lnTo>
                  <a:lnTo>
                    <a:pt x="124" y="96"/>
                  </a:lnTo>
                  <a:lnTo>
                    <a:pt x="129" y="71"/>
                  </a:lnTo>
                  <a:lnTo>
                    <a:pt x="129" y="74"/>
                  </a:lnTo>
                  <a:lnTo>
                    <a:pt x="124" y="49"/>
                  </a:lnTo>
                  <a:lnTo>
                    <a:pt x="125" y="52"/>
                  </a:lnTo>
                  <a:lnTo>
                    <a:pt x="112" y="32"/>
                  </a:lnTo>
                  <a:lnTo>
                    <a:pt x="114" y="34"/>
                  </a:lnTo>
                  <a:lnTo>
                    <a:pt x="93" y="20"/>
                  </a:lnTo>
                  <a:lnTo>
                    <a:pt x="96" y="21"/>
                  </a:lnTo>
                  <a:lnTo>
                    <a:pt x="71" y="16"/>
                  </a:lnTo>
                  <a:lnTo>
                    <a:pt x="74" y="16"/>
                  </a:lnTo>
                  <a:lnTo>
                    <a:pt x="49" y="21"/>
                  </a:lnTo>
                  <a:lnTo>
                    <a:pt x="52" y="20"/>
                  </a:lnTo>
                  <a:lnTo>
                    <a:pt x="32" y="34"/>
                  </a:lnTo>
                  <a:lnTo>
                    <a:pt x="34" y="32"/>
                  </a:lnTo>
                  <a:lnTo>
                    <a:pt x="20" y="52"/>
                  </a:lnTo>
                  <a:lnTo>
                    <a:pt x="21" y="49"/>
                  </a:lnTo>
                  <a:lnTo>
                    <a:pt x="16" y="74"/>
                  </a:lnTo>
                  <a:lnTo>
                    <a:pt x="16" y="71"/>
                  </a:lnTo>
                  <a:lnTo>
                    <a:pt x="21" y="96"/>
                  </a:lnTo>
                  <a:close/>
                </a:path>
              </a:pathLst>
            </a:custGeom>
            <a:solidFill>
              <a:srgbClr val="000000"/>
            </a:solidFill>
            <a:ln w="1"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45" name="Freeform 445"/>
            <p:cNvSpPr>
              <a:spLocks noEditPoints="1"/>
            </p:cNvSpPr>
            <p:nvPr/>
          </p:nvSpPr>
          <p:spPr bwMode="auto">
            <a:xfrm>
              <a:off x="4221" y="3824"/>
              <a:ext cx="86" cy="104"/>
            </a:xfrm>
            <a:custGeom>
              <a:avLst/>
              <a:gdLst/>
              <a:ahLst/>
              <a:cxnLst>
                <a:cxn ang="0">
                  <a:pos x="8" y="0"/>
                </a:cxn>
                <a:cxn ang="0">
                  <a:pos x="69" y="76"/>
                </a:cxn>
                <a:cxn ang="0">
                  <a:pos x="62" y="80"/>
                </a:cxn>
                <a:cxn ang="0">
                  <a:pos x="0" y="4"/>
                </a:cxn>
                <a:cxn ang="0">
                  <a:pos x="8" y="0"/>
                </a:cxn>
                <a:cxn ang="0">
                  <a:pos x="79" y="58"/>
                </a:cxn>
                <a:cxn ang="0">
                  <a:pos x="86" y="104"/>
                </a:cxn>
                <a:cxn ang="0">
                  <a:pos x="38" y="81"/>
                </a:cxn>
                <a:cxn ang="0">
                  <a:pos x="79" y="58"/>
                </a:cxn>
              </a:cxnLst>
              <a:rect l="0" t="0" r="r" b="b"/>
              <a:pathLst>
                <a:path w="86" h="104">
                  <a:moveTo>
                    <a:pt x="8" y="0"/>
                  </a:moveTo>
                  <a:lnTo>
                    <a:pt x="69" y="76"/>
                  </a:lnTo>
                  <a:lnTo>
                    <a:pt x="62" y="80"/>
                  </a:lnTo>
                  <a:lnTo>
                    <a:pt x="0" y="4"/>
                  </a:lnTo>
                  <a:lnTo>
                    <a:pt x="8" y="0"/>
                  </a:lnTo>
                  <a:close/>
                  <a:moveTo>
                    <a:pt x="79" y="58"/>
                  </a:moveTo>
                  <a:lnTo>
                    <a:pt x="86" y="104"/>
                  </a:lnTo>
                  <a:lnTo>
                    <a:pt x="38" y="81"/>
                  </a:lnTo>
                  <a:lnTo>
                    <a:pt x="79" y="58"/>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0047" name="Rectangle 447"/>
          <p:cNvSpPr>
            <a:spLocks noChangeArrowheads="1"/>
          </p:cNvSpPr>
          <p:nvPr/>
        </p:nvSpPr>
        <p:spPr bwMode="auto">
          <a:xfrm>
            <a:off x="5611813" y="5773738"/>
            <a:ext cx="9223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Predicted </a:t>
            </a:r>
            <a:endParaRPr kumimoji="0" lang="en-US" sz="1800" b="0" i="0" u="none" strike="noStrike" cap="none" normalizeH="0" baseline="0" smtClean="0">
              <a:ln>
                <a:noFill/>
              </a:ln>
              <a:solidFill>
                <a:schemeClr val="tx1"/>
              </a:solidFill>
              <a:effectLst/>
              <a:latin typeface="Arial" pitchFamily="34" charset="0"/>
            </a:endParaRPr>
          </a:p>
        </p:txBody>
      </p:sp>
      <p:sp>
        <p:nvSpPr>
          <p:cNvPr id="410048" name="Rectangle 448"/>
          <p:cNvSpPr>
            <a:spLocks noChangeArrowheads="1"/>
          </p:cNvSpPr>
          <p:nvPr/>
        </p:nvSpPr>
        <p:spPr bwMode="auto">
          <a:xfrm>
            <a:off x="5507038" y="6015038"/>
            <a:ext cx="111918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missing and </a:t>
            </a:r>
            <a:endParaRPr kumimoji="0" lang="en-US" sz="1800" b="0" i="0" u="none" strike="noStrike" cap="none" normalizeH="0" baseline="0" smtClean="0">
              <a:ln>
                <a:noFill/>
              </a:ln>
              <a:solidFill>
                <a:schemeClr val="tx1"/>
              </a:solidFill>
              <a:effectLst/>
              <a:latin typeface="Arial" pitchFamily="34" charset="0"/>
            </a:endParaRPr>
          </a:p>
        </p:txBody>
      </p:sp>
      <p:sp>
        <p:nvSpPr>
          <p:cNvPr id="410049" name="Rectangle 449"/>
          <p:cNvSpPr>
            <a:spLocks noChangeArrowheads="1"/>
          </p:cNvSpPr>
          <p:nvPr/>
        </p:nvSpPr>
        <p:spPr bwMode="auto">
          <a:xfrm>
            <a:off x="5370513" y="6257925"/>
            <a:ext cx="14366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extra metabolic </a:t>
            </a:r>
            <a:endParaRPr kumimoji="0" lang="en-US" sz="1800" b="0" i="0" u="none" strike="noStrike" cap="none" normalizeH="0" baseline="0" smtClean="0">
              <a:ln>
                <a:noFill/>
              </a:ln>
              <a:solidFill>
                <a:schemeClr val="tx1"/>
              </a:solidFill>
              <a:effectLst/>
              <a:latin typeface="Arial" pitchFamily="34" charset="0"/>
            </a:endParaRPr>
          </a:p>
        </p:txBody>
      </p:sp>
      <p:sp>
        <p:nvSpPr>
          <p:cNvPr id="410050" name="Rectangle 450"/>
          <p:cNvSpPr>
            <a:spLocks noChangeArrowheads="1"/>
          </p:cNvSpPr>
          <p:nvPr/>
        </p:nvSpPr>
        <p:spPr bwMode="auto">
          <a:xfrm>
            <a:off x="5627688" y="6499225"/>
            <a:ext cx="8620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functions</a:t>
            </a:r>
            <a:endParaRPr kumimoji="0" lang="en-US" sz="1800" b="0" i="0" u="none" strike="noStrike" cap="none" normalizeH="0" baseline="0" smtClean="0">
              <a:ln>
                <a:noFill/>
              </a:ln>
              <a:solidFill>
                <a:schemeClr val="tx1"/>
              </a:solidFill>
              <a:effectLst/>
              <a:latin typeface="Arial" pitchFamily="34" charset="0"/>
            </a:endParaRPr>
          </a:p>
        </p:txBody>
      </p:sp>
      <p:pic>
        <p:nvPicPr>
          <p:cNvPr id="410051" name="Picture 451"/>
          <p:cNvPicPr>
            <a:picLocks noChangeAspect="1" noChangeArrowheads="1"/>
          </p:cNvPicPr>
          <p:nvPr/>
        </p:nvPicPr>
        <p:blipFill>
          <a:blip r:embed="rId4"/>
          <a:srcRect/>
          <a:stretch>
            <a:fillRect/>
          </a:stretch>
        </p:blipFill>
        <p:spPr bwMode="auto">
          <a:xfrm>
            <a:off x="6046788" y="4095750"/>
            <a:ext cx="498475" cy="500062"/>
          </a:xfrm>
          <a:prstGeom prst="rect">
            <a:avLst/>
          </a:prstGeom>
          <a:noFill/>
          <a:ln w="9525">
            <a:noFill/>
            <a:miter lim="800000"/>
            <a:headEnd/>
            <a:tailEnd/>
          </a:ln>
        </p:spPr>
      </p:pic>
      <p:pic>
        <p:nvPicPr>
          <p:cNvPr id="410052" name="Picture 452"/>
          <p:cNvPicPr>
            <a:picLocks noChangeAspect="1" noChangeArrowheads="1"/>
          </p:cNvPicPr>
          <p:nvPr/>
        </p:nvPicPr>
        <p:blipFill>
          <a:blip r:embed="rId5"/>
          <a:srcRect/>
          <a:stretch>
            <a:fillRect/>
          </a:stretch>
        </p:blipFill>
        <p:spPr bwMode="auto">
          <a:xfrm>
            <a:off x="6046788" y="4095750"/>
            <a:ext cx="498475" cy="500062"/>
          </a:xfrm>
          <a:prstGeom prst="rect">
            <a:avLst/>
          </a:prstGeom>
          <a:noFill/>
          <a:ln w="9525">
            <a:noFill/>
            <a:miter lim="800000"/>
            <a:headEnd/>
            <a:tailEnd/>
          </a:ln>
        </p:spPr>
      </p:pic>
      <p:sp>
        <p:nvSpPr>
          <p:cNvPr id="410053" name="Rectangle 453"/>
          <p:cNvSpPr>
            <a:spLocks noChangeArrowheads="1"/>
          </p:cNvSpPr>
          <p:nvPr/>
        </p:nvSpPr>
        <p:spPr bwMode="auto">
          <a:xfrm>
            <a:off x="6000750"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4" name="Rectangle 454"/>
          <p:cNvSpPr>
            <a:spLocks noChangeArrowheads="1"/>
          </p:cNvSpPr>
          <p:nvPr/>
        </p:nvSpPr>
        <p:spPr bwMode="auto">
          <a:xfrm>
            <a:off x="6061075" y="3925888"/>
            <a:ext cx="604837"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A</a:t>
            </a:r>
            <a:endParaRPr kumimoji="0" lang="en-US" sz="1800" b="0" i="0" u="none" strike="noStrike" cap="none" normalizeH="0" baseline="0" smtClean="0">
              <a:ln>
                <a:noFill/>
              </a:ln>
              <a:solidFill>
                <a:schemeClr val="tx1"/>
              </a:solidFill>
              <a:effectLst/>
              <a:latin typeface="Arial" pitchFamily="34" charset="0"/>
            </a:endParaRPr>
          </a:p>
        </p:txBody>
      </p:sp>
      <p:pic>
        <p:nvPicPr>
          <p:cNvPr id="410055" name="Picture 455"/>
          <p:cNvPicPr>
            <a:picLocks noChangeAspect="1" noChangeArrowheads="1"/>
          </p:cNvPicPr>
          <p:nvPr/>
        </p:nvPicPr>
        <p:blipFill>
          <a:blip r:embed="rId6"/>
          <a:srcRect/>
          <a:stretch>
            <a:fillRect/>
          </a:stretch>
        </p:blipFill>
        <p:spPr bwMode="auto">
          <a:xfrm>
            <a:off x="6985000" y="4095750"/>
            <a:ext cx="498475" cy="500062"/>
          </a:xfrm>
          <a:prstGeom prst="rect">
            <a:avLst/>
          </a:prstGeom>
          <a:noFill/>
          <a:ln w="9525">
            <a:noFill/>
            <a:miter lim="800000"/>
            <a:headEnd/>
            <a:tailEnd/>
          </a:ln>
        </p:spPr>
      </p:pic>
      <p:pic>
        <p:nvPicPr>
          <p:cNvPr id="410056" name="Picture 456"/>
          <p:cNvPicPr>
            <a:picLocks noChangeAspect="1" noChangeArrowheads="1"/>
          </p:cNvPicPr>
          <p:nvPr/>
        </p:nvPicPr>
        <p:blipFill>
          <a:blip r:embed="rId7"/>
          <a:srcRect/>
          <a:stretch>
            <a:fillRect/>
          </a:stretch>
        </p:blipFill>
        <p:spPr bwMode="auto">
          <a:xfrm>
            <a:off x="6985000" y="4095750"/>
            <a:ext cx="498475" cy="500062"/>
          </a:xfrm>
          <a:prstGeom prst="rect">
            <a:avLst/>
          </a:prstGeom>
          <a:noFill/>
          <a:ln w="9525">
            <a:noFill/>
            <a:miter lim="800000"/>
            <a:headEnd/>
            <a:tailEnd/>
          </a:ln>
        </p:spPr>
      </p:pic>
      <p:sp>
        <p:nvSpPr>
          <p:cNvPr id="410057" name="Rectangle 457"/>
          <p:cNvSpPr>
            <a:spLocks noChangeArrowheads="1"/>
          </p:cNvSpPr>
          <p:nvPr/>
        </p:nvSpPr>
        <p:spPr bwMode="auto">
          <a:xfrm>
            <a:off x="6938963" y="3729038"/>
            <a:ext cx="78740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58" name="Rectangle 458"/>
          <p:cNvSpPr>
            <a:spLocks noChangeArrowheads="1"/>
          </p:cNvSpPr>
          <p:nvPr/>
        </p:nvSpPr>
        <p:spPr bwMode="auto">
          <a:xfrm>
            <a:off x="6999288"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B</a:t>
            </a:r>
            <a:endParaRPr kumimoji="0" lang="en-US" sz="1800" b="0" i="0" u="none" strike="noStrike" cap="none" normalizeH="0" baseline="0" smtClean="0">
              <a:ln>
                <a:noFill/>
              </a:ln>
              <a:solidFill>
                <a:schemeClr val="tx1"/>
              </a:solidFill>
              <a:effectLst/>
              <a:latin typeface="Arial" pitchFamily="34" charset="0"/>
            </a:endParaRPr>
          </a:p>
        </p:txBody>
      </p:sp>
      <p:pic>
        <p:nvPicPr>
          <p:cNvPr id="410059" name="Picture 459"/>
          <p:cNvPicPr>
            <a:picLocks noChangeAspect="1" noChangeArrowheads="1"/>
          </p:cNvPicPr>
          <p:nvPr/>
        </p:nvPicPr>
        <p:blipFill>
          <a:blip r:embed="rId8"/>
          <a:srcRect/>
          <a:stretch>
            <a:fillRect/>
          </a:stretch>
        </p:blipFill>
        <p:spPr bwMode="auto">
          <a:xfrm>
            <a:off x="7786688" y="4095750"/>
            <a:ext cx="498475" cy="500062"/>
          </a:xfrm>
          <a:prstGeom prst="rect">
            <a:avLst/>
          </a:prstGeom>
          <a:noFill/>
          <a:ln w="9525">
            <a:noFill/>
            <a:miter lim="800000"/>
            <a:headEnd/>
            <a:tailEnd/>
          </a:ln>
        </p:spPr>
      </p:pic>
      <p:pic>
        <p:nvPicPr>
          <p:cNvPr id="410060" name="Picture 460"/>
          <p:cNvPicPr>
            <a:picLocks noChangeAspect="1" noChangeArrowheads="1"/>
          </p:cNvPicPr>
          <p:nvPr/>
        </p:nvPicPr>
        <p:blipFill>
          <a:blip r:embed="rId9"/>
          <a:srcRect/>
          <a:stretch>
            <a:fillRect/>
          </a:stretch>
        </p:blipFill>
        <p:spPr bwMode="auto">
          <a:xfrm>
            <a:off x="7786688" y="4095750"/>
            <a:ext cx="498475" cy="500062"/>
          </a:xfrm>
          <a:prstGeom prst="rect">
            <a:avLst/>
          </a:prstGeom>
          <a:noFill/>
          <a:ln w="9525">
            <a:noFill/>
            <a:miter lim="800000"/>
            <a:headEnd/>
            <a:tailEnd/>
          </a:ln>
        </p:spPr>
      </p:pic>
      <p:sp>
        <p:nvSpPr>
          <p:cNvPr id="410061" name="Rectangle 461"/>
          <p:cNvSpPr>
            <a:spLocks noChangeArrowheads="1"/>
          </p:cNvSpPr>
          <p:nvPr/>
        </p:nvSpPr>
        <p:spPr bwMode="auto">
          <a:xfrm>
            <a:off x="7589838" y="3729038"/>
            <a:ext cx="1089025"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Nonessential </a:t>
            </a:r>
            <a:endParaRPr kumimoji="0" lang="en-US" sz="1800" b="0" i="0" u="none" strike="noStrike" cap="none" normalizeH="0" baseline="0" smtClean="0">
              <a:ln>
                <a:noFill/>
              </a:ln>
              <a:solidFill>
                <a:schemeClr val="tx1"/>
              </a:solidFill>
              <a:effectLst/>
              <a:latin typeface="Arial" pitchFamily="34" charset="0"/>
            </a:endParaRPr>
          </a:p>
        </p:txBody>
      </p:sp>
      <p:sp>
        <p:nvSpPr>
          <p:cNvPr id="410062" name="Rectangle 462"/>
          <p:cNvSpPr>
            <a:spLocks noChangeArrowheads="1"/>
          </p:cNvSpPr>
          <p:nvPr/>
        </p:nvSpPr>
        <p:spPr bwMode="auto">
          <a:xfrm>
            <a:off x="7800975" y="3925888"/>
            <a:ext cx="590550" cy="2873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gene C</a:t>
            </a:r>
            <a:endParaRPr kumimoji="0" lang="en-US" sz="1800" b="0" i="0" u="none" strike="noStrike" cap="none" normalizeH="0" baseline="0" smtClean="0">
              <a:ln>
                <a:noFill/>
              </a:ln>
              <a:solidFill>
                <a:schemeClr val="tx1"/>
              </a:solidFill>
              <a:effectLst/>
              <a:latin typeface="Arial" pitchFamily="34" charset="0"/>
            </a:endParaRPr>
          </a:p>
        </p:txBody>
      </p:sp>
      <p:sp>
        <p:nvSpPr>
          <p:cNvPr id="410063" name="Rectangle 463"/>
          <p:cNvSpPr>
            <a:spLocks noChangeArrowheads="1"/>
          </p:cNvSpPr>
          <p:nvPr/>
        </p:nvSpPr>
        <p:spPr bwMode="auto">
          <a:xfrm>
            <a:off x="6842125" y="5440363"/>
            <a:ext cx="681037" cy="2413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rPr>
              <a:t>Reaction</a:t>
            </a:r>
            <a:endParaRPr kumimoji="0" lang="en-US" sz="1800" b="0" i="0" u="none" strike="noStrike" cap="none" normalizeH="0" baseline="0" smtClean="0">
              <a:ln>
                <a:noFill/>
              </a:ln>
              <a:solidFill>
                <a:schemeClr val="tx1"/>
              </a:solidFill>
              <a:effectLst/>
              <a:latin typeface="Arial" pitchFamily="34" charset="0"/>
            </a:endParaRPr>
          </a:p>
        </p:txBody>
      </p:sp>
      <p:sp>
        <p:nvSpPr>
          <p:cNvPr id="410064" name="Freeform 464"/>
          <p:cNvSpPr>
            <a:spLocks/>
          </p:cNvSpPr>
          <p:nvPr/>
        </p:nvSpPr>
        <p:spPr bwMode="auto">
          <a:xfrm>
            <a:off x="6242050"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5" name="Freeform 465"/>
          <p:cNvSpPr>
            <a:spLocks noEditPoints="1"/>
          </p:cNvSpPr>
          <p:nvPr/>
        </p:nvSpPr>
        <p:spPr bwMode="auto">
          <a:xfrm>
            <a:off x="62198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6" name="Freeform 466"/>
          <p:cNvSpPr>
            <a:spLocks/>
          </p:cNvSpPr>
          <p:nvPr/>
        </p:nvSpPr>
        <p:spPr bwMode="auto">
          <a:xfrm>
            <a:off x="7180263" y="4883150"/>
            <a:ext cx="122237"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7" name="Freeform 467"/>
          <p:cNvSpPr>
            <a:spLocks noEditPoints="1"/>
          </p:cNvSpPr>
          <p:nvPr/>
        </p:nvSpPr>
        <p:spPr bwMode="auto">
          <a:xfrm>
            <a:off x="7158038"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8" name="Freeform 468"/>
          <p:cNvSpPr>
            <a:spLocks/>
          </p:cNvSpPr>
          <p:nvPr/>
        </p:nvSpPr>
        <p:spPr bwMode="auto">
          <a:xfrm>
            <a:off x="7983538" y="4883150"/>
            <a:ext cx="120650" cy="120650"/>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69" name="Freeform 469"/>
          <p:cNvSpPr>
            <a:spLocks noEditPoints="1"/>
          </p:cNvSpPr>
          <p:nvPr/>
        </p:nvSpPr>
        <p:spPr bwMode="auto">
          <a:xfrm>
            <a:off x="7959725" y="4859338"/>
            <a:ext cx="168275" cy="168275"/>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0" name="Freeform 470"/>
          <p:cNvSpPr>
            <a:spLocks noEditPoints="1"/>
          </p:cNvSpPr>
          <p:nvPr/>
        </p:nvSpPr>
        <p:spPr bwMode="auto">
          <a:xfrm>
            <a:off x="6264275"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1" name="Freeform 471"/>
          <p:cNvSpPr>
            <a:spLocks noEditPoints="1"/>
          </p:cNvSpPr>
          <p:nvPr/>
        </p:nvSpPr>
        <p:spPr bwMode="auto">
          <a:xfrm>
            <a:off x="7202488" y="4595813"/>
            <a:ext cx="80962" cy="287337"/>
          </a:xfrm>
          <a:custGeom>
            <a:avLst/>
            <a:gdLst/>
            <a:ahLst/>
            <a:cxnLst>
              <a:cxn ang="0">
                <a:pos x="31" y="0"/>
              </a:cxn>
              <a:cxn ang="0">
                <a:pos x="30" y="143"/>
              </a:cxn>
              <a:cxn ang="0">
                <a:pos x="20"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0"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2" name="Freeform 472"/>
          <p:cNvSpPr>
            <a:spLocks noEditPoints="1"/>
          </p:cNvSpPr>
          <p:nvPr/>
        </p:nvSpPr>
        <p:spPr bwMode="auto">
          <a:xfrm>
            <a:off x="8004175" y="4595813"/>
            <a:ext cx="80962" cy="287337"/>
          </a:xfrm>
          <a:custGeom>
            <a:avLst/>
            <a:gdLst/>
            <a:ahLst/>
            <a:cxnLst>
              <a:cxn ang="0">
                <a:pos x="31" y="0"/>
              </a:cxn>
              <a:cxn ang="0">
                <a:pos x="30" y="143"/>
              </a:cxn>
              <a:cxn ang="0">
                <a:pos x="21" y="143"/>
              </a:cxn>
              <a:cxn ang="0">
                <a:pos x="22" y="0"/>
              </a:cxn>
              <a:cxn ang="0">
                <a:pos x="31" y="0"/>
              </a:cxn>
              <a:cxn ang="0">
                <a:pos x="51" y="130"/>
              </a:cxn>
              <a:cxn ang="0">
                <a:pos x="25" y="181"/>
              </a:cxn>
              <a:cxn ang="0">
                <a:pos x="0" y="130"/>
              </a:cxn>
              <a:cxn ang="0">
                <a:pos x="51" y="130"/>
              </a:cxn>
            </a:cxnLst>
            <a:rect l="0" t="0" r="r" b="b"/>
            <a:pathLst>
              <a:path w="51" h="181">
                <a:moveTo>
                  <a:pt x="31" y="0"/>
                </a:moveTo>
                <a:lnTo>
                  <a:pt x="30" y="143"/>
                </a:lnTo>
                <a:lnTo>
                  <a:pt x="21" y="143"/>
                </a:lnTo>
                <a:lnTo>
                  <a:pt x="22" y="0"/>
                </a:lnTo>
                <a:lnTo>
                  <a:pt x="31" y="0"/>
                </a:lnTo>
                <a:close/>
                <a:moveTo>
                  <a:pt x="51" y="130"/>
                </a:moveTo>
                <a:lnTo>
                  <a:pt x="25" y="181"/>
                </a:lnTo>
                <a:lnTo>
                  <a:pt x="0" y="130"/>
                </a:lnTo>
                <a:lnTo>
                  <a:pt x="51" y="13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3" name="Freeform 473"/>
          <p:cNvSpPr>
            <a:spLocks noEditPoints="1"/>
          </p:cNvSpPr>
          <p:nvPr/>
        </p:nvSpPr>
        <p:spPr bwMode="auto">
          <a:xfrm>
            <a:off x="7131050" y="5002213"/>
            <a:ext cx="117475" cy="365125"/>
          </a:xfrm>
          <a:custGeom>
            <a:avLst/>
            <a:gdLst/>
            <a:ahLst/>
            <a:cxnLst>
              <a:cxn ang="0">
                <a:pos x="74" y="2"/>
              </a:cxn>
              <a:cxn ang="0">
                <a:pos x="27" y="194"/>
              </a:cxn>
              <a:cxn ang="0">
                <a:pos x="17" y="192"/>
              </a:cxn>
              <a:cxn ang="0">
                <a:pos x="65" y="0"/>
              </a:cxn>
              <a:cxn ang="0">
                <a:pos x="74" y="2"/>
              </a:cxn>
              <a:cxn ang="0">
                <a:pos x="50" y="187"/>
              </a:cxn>
              <a:cxn ang="0">
                <a:pos x="12" y="230"/>
              </a:cxn>
              <a:cxn ang="0">
                <a:pos x="0" y="174"/>
              </a:cxn>
              <a:cxn ang="0">
                <a:pos x="50" y="187"/>
              </a:cxn>
            </a:cxnLst>
            <a:rect l="0" t="0" r="r" b="b"/>
            <a:pathLst>
              <a:path w="74" h="230">
                <a:moveTo>
                  <a:pt x="74" y="2"/>
                </a:moveTo>
                <a:lnTo>
                  <a:pt x="27" y="194"/>
                </a:lnTo>
                <a:lnTo>
                  <a:pt x="17" y="192"/>
                </a:lnTo>
                <a:lnTo>
                  <a:pt x="65" y="0"/>
                </a:lnTo>
                <a:lnTo>
                  <a:pt x="74" y="2"/>
                </a:lnTo>
                <a:close/>
                <a:moveTo>
                  <a:pt x="50" y="187"/>
                </a:moveTo>
                <a:lnTo>
                  <a:pt x="12" y="230"/>
                </a:lnTo>
                <a:lnTo>
                  <a:pt x="0" y="174"/>
                </a:lnTo>
                <a:lnTo>
                  <a:pt x="50" y="187"/>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4" name="Freeform 474"/>
          <p:cNvSpPr>
            <a:spLocks noEditPoints="1"/>
          </p:cNvSpPr>
          <p:nvPr/>
        </p:nvSpPr>
        <p:spPr bwMode="auto">
          <a:xfrm>
            <a:off x="6343650" y="4984750"/>
            <a:ext cx="517525" cy="555625"/>
          </a:xfrm>
          <a:custGeom>
            <a:avLst/>
            <a:gdLst/>
            <a:ahLst/>
            <a:cxnLst>
              <a:cxn ang="0">
                <a:pos x="7" y="0"/>
              </a:cxn>
              <a:cxn ang="0">
                <a:pos x="303" y="319"/>
              </a:cxn>
              <a:cxn ang="0">
                <a:pos x="296" y="326"/>
              </a:cxn>
              <a:cxn ang="0">
                <a:pos x="0" y="6"/>
              </a:cxn>
              <a:cxn ang="0">
                <a:pos x="7" y="0"/>
              </a:cxn>
              <a:cxn ang="0">
                <a:pos x="310" y="296"/>
              </a:cxn>
              <a:cxn ang="0">
                <a:pos x="326" y="350"/>
              </a:cxn>
              <a:cxn ang="0">
                <a:pos x="272" y="331"/>
              </a:cxn>
              <a:cxn ang="0">
                <a:pos x="310" y="296"/>
              </a:cxn>
            </a:cxnLst>
            <a:rect l="0" t="0" r="r" b="b"/>
            <a:pathLst>
              <a:path w="326" h="350">
                <a:moveTo>
                  <a:pt x="7" y="0"/>
                </a:moveTo>
                <a:lnTo>
                  <a:pt x="303" y="319"/>
                </a:lnTo>
                <a:lnTo>
                  <a:pt x="296" y="326"/>
                </a:lnTo>
                <a:lnTo>
                  <a:pt x="0" y="6"/>
                </a:lnTo>
                <a:lnTo>
                  <a:pt x="7" y="0"/>
                </a:lnTo>
                <a:close/>
                <a:moveTo>
                  <a:pt x="310" y="296"/>
                </a:moveTo>
                <a:lnTo>
                  <a:pt x="326" y="350"/>
                </a:lnTo>
                <a:lnTo>
                  <a:pt x="272" y="331"/>
                </a:lnTo>
                <a:lnTo>
                  <a:pt x="310" y="296"/>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5" name="Freeform 475"/>
          <p:cNvSpPr>
            <a:spLocks noEditPoints="1"/>
          </p:cNvSpPr>
          <p:nvPr/>
        </p:nvSpPr>
        <p:spPr bwMode="auto">
          <a:xfrm>
            <a:off x="7437438" y="4984750"/>
            <a:ext cx="566737" cy="555625"/>
          </a:xfrm>
          <a:custGeom>
            <a:avLst/>
            <a:gdLst/>
            <a:ahLst/>
            <a:cxnLst>
              <a:cxn ang="0">
                <a:pos x="357" y="6"/>
              </a:cxn>
              <a:cxn ang="0">
                <a:pos x="31" y="327"/>
              </a:cxn>
              <a:cxn ang="0">
                <a:pos x="24" y="321"/>
              </a:cxn>
              <a:cxn ang="0">
                <a:pos x="350" y="0"/>
              </a:cxn>
              <a:cxn ang="0">
                <a:pos x="357" y="6"/>
              </a:cxn>
              <a:cxn ang="0">
                <a:pos x="55" y="333"/>
              </a:cxn>
              <a:cxn ang="0">
                <a:pos x="0" y="350"/>
              </a:cxn>
              <a:cxn ang="0">
                <a:pos x="19" y="297"/>
              </a:cxn>
              <a:cxn ang="0">
                <a:pos x="55" y="333"/>
              </a:cxn>
            </a:cxnLst>
            <a:rect l="0" t="0" r="r" b="b"/>
            <a:pathLst>
              <a:path w="357" h="350">
                <a:moveTo>
                  <a:pt x="357" y="6"/>
                </a:moveTo>
                <a:lnTo>
                  <a:pt x="31" y="327"/>
                </a:lnTo>
                <a:lnTo>
                  <a:pt x="24" y="321"/>
                </a:lnTo>
                <a:lnTo>
                  <a:pt x="350" y="0"/>
                </a:lnTo>
                <a:lnTo>
                  <a:pt x="357" y="6"/>
                </a:lnTo>
                <a:close/>
                <a:moveTo>
                  <a:pt x="55" y="333"/>
                </a:moveTo>
                <a:lnTo>
                  <a:pt x="0" y="350"/>
                </a:lnTo>
                <a:lnTo>
                  <a:pt x="19" y="297"/>
                </a:lnTo>
                <a:lnTo>
                  <a:pt x="55" y="333"/>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6" name="Freeform 476"/>
          <p:cNvSpPr>
            <a:spLocks/>
          </p:cNvSpPr>
          <p:nvPr/>
        </p:nvSpPr>
        <p:spPr bwMode="auto">
          <a:xfrm>
            <a:off x="6681788" y="5124450"/>
            <a:ext cx="120650" cy="122237"/>
          </a:xfrm>
          <a:custGeom>
            <a:avLst/>
            <a:gdLst/>
            <a:ahLst/>
            <a:cxnLst>
              <a:cxn ang="0">
                <a:pos x="0" y="64"/>
              </a:cxn>
              <a:cxn ang="0">
                <a:pos x="64" y="0"/>
              </a:cxn>
              <a:cxn ang="0">
                <a:pos x="64" y="0"/>
              </a:cxn>
              <a:cxn ang="0">
                <a:pos x="64" y="0"/>
              </a:cxn>
              <a:cxn ang="0">
                <a:pos x="128" y="64"/>
              </a:cxn>
              <a:cxn ang="0">
                <a:pos x="128" y="64"/>
              </a:cxn>
              <a:cxn ang="0">
                <a:pos x="128" y="64"/>
              </a:cxn>
              <a:cxn ang="0">
                <a:pos x="64" y="128"/>
              </a:cxn>
              <a:cxn ang="0">
                <a:pos x="64" y="128"/>
              </a:cxn>
              <a:cxn ang="0">
                <a:pos x="64" y="128"/>
              </a:cxn>
              <a:cxn ang="0">
                <a:pos x="0" y="64"/>
              </a:cxn>
              <a:cxn ang="0">
                <a:pos x="0" y="64"/>
              </a:cxn>
            </a:cxnLst>
            <a:rect l="0" t="0" r="r" b="b"/>
            <a:pathLst>
              <a:path w="128" h="128">
                <a:moveTo>
                  <a:pt x="0" y="64"/>
                </a:moveTo>
                <a:cubicBezTo>
                  <a:pt x="0" y="29"/>
                  <a:pt x="29" y="0"/>
                  <a:pt x="64" y="0"/>
                </a:cubicBezTo>
                <a:cubicBezTo>
                  <a:pt x="64" y="0"/>
                  <a:pt x="64" y="0"/>
                  <a:pt x="64" y="0"/>
                </a:cubicBezTo>
                <a:lnTo>
                  <a:pt x="64" y="0"/>
                </a:lnTo>
                <a:cubicBezTo>
                  <a:pt x="100" y="0"/>
                  <a:pt x="128" y="29"/>
                  <a:pt x="128" y="64"/>
                </a:cubicBezTo>
                <a:cubicBezTo>
                  <a:pt x="128" y="64"/>
                  <a:pt x="128" y="64"/>
                  <a:pt x="128" y="64"/>
                </a:cubicBezTo>
                <a:lnTo>
                  <a:pt x="128" y="64"/>
                </a:lnTo>
                <a:cubicBezTo>
                  <a:pt x="128" y="100"/>
                  <a:pt x="100" y="128"/>
                  <a:pt x="64" y="128"/>
                </a:cubicBezTo>
                <a:cubicBezTo>
                  <a:pt x="64" y="128"/>
                  <a:pt x="64" y="128"/>
                  <a:pt x="64" y="128"/>
                </a:cubicBezTo>
                <a:lnTo>
                  <a:pt x="64" y="128"/>
                </a:lnTo>
                <a:cubicBezTo>
                  <a:pt x="29" y="128"/>
                  <a:pt x="0" y="100"/>
                  <a:pt x="0" y="64"/>
                </a:cubicBezTo>
                <a:cubicBezTo>
                  <a:pt x="0" y="64"/>
                  <a:pt x="0" y="64"/>
                  <a:pt x="0" y="64"/>
                </a:cubicBezTo>
                <a:close/>
              </a:path>
            </a:pathLst>
          </a:custGeom>
          <a:solidFill>
            <a:srgbClr val="3333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7" name="Freeform 477"/>
          <p:cNvSpPr>
            <a:spLocks noEditPoints="1"/>
          </p:cNvSpPr>
          <p:nvPr/>
        </p:nvSpPr>
        <p:spPr bwMode="auto">
          <a:xfrm>
            <a:off x="6659563" y="5102225"/>
            <a:ext cx="166687" cy="166687"/>
          </a:xfrm>
          <a:custGeom>
            <a:avLst/>
            <a:gdLst/>
            <a:ahLst/>
            <a:cxnLst>
              <a:cxn ang="0">
                <a:pos x="1" y="84"/>
              </a:cxn>
              <a:cxn ang="0">
                <a:pos x="10" y="50"/>
              </a:cxn>
              <a:cxn ang="0">
                <a:pos x="30" y="24"/>
              </a:cxn>
              <a:cxn ang="0">
                <a:pos x="59" y="6"/>
              </a:cxn>
              <a:cxn ang="0">
                <a:pos x="93" y="1"/>
              </a:cxn>
              <a:cxn ang="0">
                <a:pos x="127" y="9"/>
              </a:cxn>
              <a:cxn ang="0">
                <a:pos x="155" y="30"/>
              </a:cxn>
              <a:cxn ang="0">
                <a:pos x="171" y="59"/>
              </a:cxn>
              <a:cxn ang="0">
                <a:pos x="176" y="93"/>
              </a:cxn>
              <a:cxn ang="0">
                <a:pos x="168" y="126"/>
              </a:cxn>
              <a:cxn ang="0">
                <a:pos x="147" y="155"/>
              </a:cxn>
              <a:cxn ang="0">
                <a:pos x="118" y="171"/>
              </a:cxn>
              <a:cxn ang="0">
                <a:pos x="84" y="176"/>
              </a:cxn>
              <a:cxn ang="0">
                <a:pos x="50" y="168"/>
              </a:cxn>
              <a:cxn ang="0">
                <a:pos x="23" y="148"/>
              </a:cxn>
              <a:cxn ang="0">
                <a:pos x="6" y="118"/>
              </a:cxn>
              <a:cxn ang="0">
                <a:pos x="53" y="109"/>
              </a:cxn>
              <a:cxn ang="0">
                <a:pos x="63" y="121"/>
              </a:cxn>
              <a:cxn ang="0">
                <a:pos x="77" y="127"/>
              </a:cxn>
              <a:cxn ang="0">
                <a:pos x="93" y="129"/>
              </a:cxn>
              <a:cxn ang="0">
                <a:pos x="109" y="124"/>
              </a:cxn>
              <a:cxn ang="0">
                <a:pos x="122" y="114"/>
              </a:cxn>
              <a:cxn ang="0">
                <a:pos x="127" y="101"/>
              </a:cxn>
              <a:cxn ang="0">
                <a:pos x="129" y="84"/>
              </a:cxn>
              <a:cxn ang="0">
                <a:pos x="124" y="68"/>
              </a:cxn>
              <a:cxn ang="0">
                <a:pos x="114" y="57"/>
              </a:cxn>
              <a:cxn ang="0">
                <a:pos x="100" y="49"/>
              </a:cxn>
              <a:cxn ang="0">
                <a:pos x="84" y="48"/>
              </a:cxn>
              <a:cxn ang="0">
                <a:pos x="68" y="53"/>
              </a:cxn>
              <a:cxn ang="0">
                <a:pos x="57" y="63"/>
              </a:cxn>
              <a:cxn ang="0">
                <a:pos x="49" y="77"/>
              </a:cxn>
              <a:cxn ang="0">
                <a:pos x="48" y="93"/>
              </a:cxn>
              <a:cxn ang="0">
                <a:pos x="53" y="109"/>
              </a:cxn>
            </a:cxnLst>
            <a:rect l="0" t="0" r="r" b="b"/>
            <a:pathLst>
              <a:path w="177" h="177">
                <a:moveTo>
                  <a:pt x="1" y="93"/>
                </a:moveTo>
                <a:cubicBezTo>
                  <a:pt x="0" y="90"/>
                  <a:pt x="0" y="87"/>
                  <a:pt x="1" y="84"/>
                </a:cubicBezTo>
                <a:lnTo>
                  <a:pt x="6" y="59"/>
                </a:lnTo>
                <a:cubicBezTo>
                  <a:pt x="7" y="56"/>
                  <a:pt x="8" y="52"/>
                  <a:pt x="10" y="50"/>
                </a:cubicBezTo>
                <a:lnTo>
                  <a:pt x="24" y="30"/>
                </a:lnTo>
                <a:cubicBezTo>
                  <a:pt x="25" y="27"/>
                  <a:pt x="27" y="25"/>
                  <a:pt x="30" y="24"/>
                </a:cubicBezTo>
                <a:lnTo>
                  <a:pt x="50" y="10"/>
                </a:lnTo>
                <a:cubicBezTo>
                  <a:pt x="52" y="8"/>
                  <a:pt x="56" y="7"/>
                  <a:pt x="59" y="6"/>
                </a:cubicBezTo>
                <a:lnTo>
                  <a:pt x="84" y="1"/>
                </a:lnTo>
                <a:cubicBezTo>
                  <a:pt x="87" y="0"/>
                  <a:pt x="90" y="0"/>
                  <a:pt x="93" y="1"/>
                </a:cubicBezTo>
                <a:lnTo>
                  <a:pt x="118" y="6"/>
                </a:lnTo>
                <a:cubicBezTo>
                  <a:pt x="121" y="7"/>
                  <a:pt x="124" y="8"/>
                  <a:pt x="127" y="9"/>
                </a:cubicBezTo>
                <a:lnTo>
                  <a:pt x="148" y="23"/>
                </a:lnTo>
                <a:cubicBezTo>
                  <a:pt x="150" y="25"/>
                  <a:pt x="153" y="28"/>
                  <a:pt x="155" y="30"/>
                </a:cubicBezTo>
                <a:lnTo>
                  <a:pt x="168" y="50"/>
                </a:lnTo>
                <a:cubicBezTo>
                  <a:pt x="169" y="53"/>
                  <a:pt x="170" y="56"/>
                  <a:pt x="171" y="59"/>
                </a:cubicBezTo>
                <a:lnTo>
                  <a:pt x="176" y="84"/>
                </a:lnTo>
                <a:cubicBezTo>
                  <a:pt x="177" y="87"/>
                  <a:pt x="177" y="90"/>
                  <a:pt x="176" y="93"/>
                </a:cubicBezTo>
                <a:lnTo>
                  <a:pt x="171" y="118"/>
                </a:lnTo>
                <a:cubicBezTo>
                  <a:pt x="170" y="121"/>
                  <a:pt x="169" y="124"/>
                  <a:pt x="168" y="126"/>
                </a:cubicBezTo>
                <a:lnTo>
                  <a:pt x="155" y="147"/>
                </a:lnTo>
                <a:cubicBezTo>
                  <a:pt x="153" y="150"/>
                  <a:pt x="150" y="153"/>
                  <a:pt x="147" y="155"/>
                </a:cubicBezTo>
                <a:lnTo>
                  <a:pt x="126" y="168"/>
                </a:lnTo>
                <a:cubicBezTo>
                  <a:pt x="124" y="169"/>
                  <a:pt x="121" y="170"/>
                  <a:pt x="118" y="171"/>
                </a:cubicBezTo>
                <a:lnTo>
                  <a:pt x="93" y="176"/>
                </a:lnTo>
                <a:cubicBezTo>
                  <a:pt x="90" y="177"/>
                  <a:pt x="87" y="177"/>
                  <a:pt x="84" y="176"/>
                </a:cubicBezTo>
                <a:lnTo>
                  <a:pt x="59" y="171"/>
                </a:lnTo>
                <a:cubicBezTo>
                  <a:pt x="56" y="170"/>
                  <a:pt x="53" y="169"/>
                  <a:pt x="50" y="168"/>
                </a:cubicBezTo>
                <a:lnTo>
                  <a:pt x="30" y="155"/>
                </a:lnTo>
                <a:cubicBezTo>
                  <a:pt x="28" y="153"/>
                  <a:pt x="25" y="150"/>
                  <a:pt x="23" y="148"/>
                </a:cubicBezTo>
                <a:lnTo>
                  <a:pt x="9" y="127"/>
                </a:lnTo>
                <a:cubicBezTo>
                  <a:pt x="8" y="124"/>
                  <a:pt x="7" y="121"/>
                  <a:pt x="6" y="118"/>
                </a:cubicBezTo>
                <a:lnTo>
                  <a:pt x="1" y="93"/>
                </a:lnTo>
                <a:close/>
                <a:moveTo>
                  <a:pt x="53" y="109"/>
                </a:moveTo>
                <a:lnTo>
                  <a:pt x="49" y="100"/>
                </a:lnTo>
                <a:lnTo>
                  <a:pt x="63" y="121"/>
                </a:lnTo>
                <a:lnTo>
                  <a:pt x="57" y="114"/>
                </a:lnTo>
                <a:lnTo>
                  <a:pt x="77" y="127"/>
                </a:lnTo>
                <a:lnTo>
                  <a:pt x="68" y="124"/>
                </a:lnTo>
                <a:lnTo>
                  <a:pt x="93" y="129"/>
                </a:lnTo>
                <a:lnTo>
                  <a:pt x="84" y="129"/>
                </a:lnTo>
                <a:lnTo>
                  <a:pt x="109" y="124"/>
                </a:lnTo>
                <a:lnTo>
                  <a:pt x="101" y="127"/>
                </a:lnTo>
                <a:lnTo>
                  <a:pt x="122" y="114"/>
                </a:lnTo>
                <a:lnTo>
                  <a:pt x="114" y="122"/>
                </a:lnTo>
                <a:lnTo>
                  <a:pt x="127" y="101"/>
                </a:lnTo>
                <a:lnTo>
                  <a:pt x="124" y="109"/>
                </a:lnTo>
                <a:lnTo>
                  <a:pt x="129" y="84"/>
                </a:lnTo>
                <a:lnTo>
                  <a:pt x="129" y="93"/>
                </a:lnTo>
                <a:lnTo>
                  <a:pt x="124" y="68"/>
                </a:lnTo>
                <a:lnTo>
                  <a:pt x="127" y="77"/>
                </a:lnTo>
                <a:lnTo>
                  <a:pt x="114" y="57"/>
                </a:lnTo>
                <a:lnTo>
                  <a:pt x="121" y="63"/>
                </a:lnTo>
                <a:lnTo>
                  <a:pt x="100" y="49"/>
                </a:lnTo>
                <a:lnTo>
                  <a:pt x="109" y="53"/>
                </a:lnTo>
                <a:lnTo>
                  <a:pt x="84" y="48"/>
                </a:lnTo>
                <a:lnTo>
                  <a:pt x="93" y="48"/>
                </a:lnTo>
                <a:lnTo>
                  <a:pt x="68" y="53"/>
                </a:lnTo>
                <a:lnTo>
                  <a:pt x="77" y="49"/>
                </a:lnTo>
                <a:lnTo>
                  <a:pt x="57" y="63"/>
                </a:lnTo>
                <a:lnTo>
                  <a:pt x="63" y="57"/>
                </a:lnTo>
                <a:lnTo>
                  <a:pt x="49" y="77"/>
                </a:lnTo>
                <a:lnTo>
                  <a:pt x="53" y="68"/>
                </a:lnTo>
                <a:lnTo>
                  <a:pt x="48" y="93"/>
                </a:lnTo>
                <a:lnTo>
                  <a:pt x="48" y="84"/>
                </a:lnTo>
                <a:lnTo>
                  <a:pt x="53" y="109"/>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8" name="Freeform 478"/>
          <p:cNvSpPr>
            <a:spLocks noEditPoints="1"/>
          </p:cNvSpPr>
          <p:nvPr/>
        </p:nvSpPr>
        <p:spPr bwMode="auto">
          <a:xfrm>
            <a:off x="6788150" y="4591050"/>
            <a:ext cx="468312" cy="552450"/>
          </a:xfrm>
          <a:custGeom>
            <a:avLst/>
            <a:gdLst/>
            <a:ahLst/>
            <a:cxnLst>
              <a:cxn ang="0">
                <a:pos x="295" y="6"/>
              </a:cxn>
              <a:cxn ang="0">
                <a:pos x="28" y="321"/>
              </a:cxn>
              <a:cxn ang="0">
                <a:pos x="21" y="315"/>
              </a:cxn>
              <a:cxn ang="0">
                <a:pos x="287" y="0"/>
              </a:cxn>
              <a:cxn ang="0">
                <a:pos x="295" y="6"/>
              </a:cxn>
              <a:cxn ang="0">
                <a:pos x="52" y="325"/>
              </a:cxn>
              <a:cxn ang="0">
                <a:pos x="0" y="348"/>
              </a:cxn>
              <a:cxn ang="0">
                <a:pos x="13" y="292"/>
              </a:cxn>
              <a:cxn ang="0">
                <a:pos x="52" y="325"/>
              </a:cxn>
            </a:cxnLst>
            <a:rect l="0" t="0" r="r" b="b"/>
            <a:pathLst>
              <a:path w="295" h="348">
                <a:moveTo>
                  <a:pt x="295" y="6"/>
                </a:moveTo>
                <a:lnTo>
                  <a:pt x="28" y="321"/>
                </a:lnTo>
                <a:lnTo>
                  <a:pt x="21" y="315"/>
                </a:lnTo>
                <a:lnTo>
                  <a:pt x="287" y="0"/>
                </a:lnTo>
                <a:lnTo>
                  <a:pt x="295" y="6"/>
                </a:lnTo>
                <a:close/>
                <a:moveTo>
                  <a:pt x="52" y="325"/>
                </a:moveTo>
                <a:lnTo>
                  <a:pt x="0" y="348"/>
                </a:lnTo>
                <a:lnTo>
                  <a:pt x="13" y="292"/>
                </a:lnTo>
                <a:lnTo>
                  <a:pt x="52" y="325"/>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79" name="Freeform 479"/>
          <p:cNvSpPr>
            <a:spLocks noEditPoints="1"/>
          </p:cNvSpPr>
          <p:nvPr/>
        </p:nvSpPr>
        <p:spPr bwMode="auto">
          <a:xfrm>
            <a:off x="6297613" y="4591050"/>
            <a:ext cx="396875" cy="552450"/>
          </a:xfrm>
          <a:custGeom>
            <a:avLst/>
            <a:gdLst/>
            <a:ahLst/>
            <a:cxnLst>
              <a:cxn ang="0">
                <a:pos x="8" y="0"/>
              </a:cxn>
              <a:cxn ang="0">
                <a:pos x="232" y="314"/>
              </a:cxn>
              <a:cxn ang="0">
                <a:pos x="224" y="320"/>
              </a:cxn>
              <a:cxn ang="0">
                <a:pos x="0" y="6"/>
              </a:cxn>
              <a:cxn ang="0">
                <a:pos x="8" y="0"/>
              </a:cxn>
              <a:cxn ang="0">
                <a:pos x="241" y="292"/>
              </a:cxn>
              <a:cxn ang="0">
                <a:pos x="250" y="348"/>
              </a:cxn>
              <a:cxn ang="0">
                <a:pos x="200" y="321"/>
              </a:cxn>
              <a:cxn ang="0">
                <a:pos x="241" y="292"/>
              </a:cxn>
            </a:cxnLst>
            <a:rect l="0" t="0" r="r" b="b"/>
            <a:pathLst>
              <a:path w="250" h="348">
                <a:moveTo>
                  <a:pt x="8" y="0"/>
                </a:moveTo>
                <a:lnTo>
                  <a:pt x="232" y="314"/>
                </a:lnTo>
                <a:lnTo>
                  <a:pt x="224" y="320"/>
                </a:lnTo>
                <a:lnTo>
                  <a:pt x="0" y="6"/>
                </a:lnTo>
                <a:lnTo>
                  <a:pt x="8" y="0"/>
                </a:lnTo>
                <a:close/>
                <a:moveTo>
                  <a:pt x="241" y="292"/>
                </a:moveTo>
                <a:lnTo>
                  <a:pt x="250" y="348"/>
                </a:lnTo>
                <a:lnTo>
                  <a:pt x="200" y="321"/>
                </a:lnTo>
                <a:lnTo>
                  <a:pt x="241" y="292"/>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0" name="Freeform 480"/>
          <p:cNvSpPr>
            <a:spLocks noEditPoints="1"/>
          </p:cNvSpPr>
          <p:nvPr/>
        </p:nvSpPr>
        <p:spPr bwMode="auto">
          <a:xfrm>
            <a:off x="6784975" y="5224463"/>
            <a:ext cx="373062" cy="155575"/>
          </a:xfrm>
          <a:custGeom>
            <a:avLst/>
            <a:gdLst/>
            <a:ahLst/>
            <a:cxnLst>
              <a:cxn ang="0">
                <a:pos x="3" y="0"/>
              </a:cxn>
              <a:cxn ang="0">
                <a:pos x="201" y="74"/>
              </a:cxn>
              <a:cxn ang="0">
                <a:pos x="198" y="83"/>
              </a:cxn>
              <a:cxn ang="0">
                <a:pos x="0" y="9"/>
              </a:cxn>
              <a:cxn ang="0">
                <a:pos x="3" y="0"/>
              </a:cxn>
              <a:cxn ang="0">
                <a:pos x="196" y="50"/>
              </a:cxn>
              <a:cxn ang="0">
                <a:pos x="235" y="92"/>
              </a:cxn>
              <a:cxn ang="0">
                <a:pos x="179" y="98"/>
              </a:cxn>
              <a:cxn ang="0">
                <a:pos x="196" y="50"/>
              </a:cxn>
            </a:cxnLst>
            <a:rect l="0" t="0" r="r" b="b"/>
            <a:pathLst>
              <a:path w="235" h="98">
                <a:moveTo>
                  <a:pt x="3" y="0"/>
                </a:moveTo>
                <a:lnTo>
                  <a:pt x="201" y="74"/>
                </a:lnTo>
                <a:lnTo>
                  <a:pt x="198" y="83"/>
                </a:lnTo>
                <a:lnTo>
                  <a:pt x="0" y="9"/>
                </a:lnTo>
                <a:lnTo>
                  <a:pt x="3" y="0"/>
                </a:lnTo>
                <a:close/>
                <a:moveTo>
                  <a:pt x="196" y="50"/>
                </a:moveTo>
                <a:lnTo>
                  <a:pt x="235" y="92"/>
                </a:lnTo>
                <a:lnTo>
                  <a:pt x="179" y="98"/>
                </a:lnTo>
                <a:lnTo>
                  <a:pt x="196" y="50"/>
                </a:lnTo>
                <a:close/>
              </a:path>
            </a:pathLst>
          </a:custGeom>
          <a:solidFill>
            <a:srgbClr val="3333FF"/>
          </a:solidFill>
          <a:ln w="1" cap="flat">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1" name="Rectangle 481"/>
          <p:cNvSpPr>
            <a:spLocks noChangeArrowheads="1"/>
          </p:cNvSpPr>
          <p:nvPr/>
        </p:nvSpPr>
        <p:spPr bwMode="auto">
          <a:xfrm>
            <a:off x="7312025" y="4562475"/>
            <a:ext cx="773112"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Original </a:t>
            </a:r>
            <a:endParaRPr kumimoji="0" lang="en-US" sz="1800" b="0" i="0" u="none" strike="noStrike" cap="none" normalizeH="0" baseline="0" smtClean="0">
              <a:ln>
                <a:noFill/>
              </a:ln>
              <a:solidFill>
                <a:schemeClr val="tx1"/>
              </a:solidFill>
              <a:effectLst/>
              <a:latin typeface="Arial" pitchFamily="34" charset="0"/>
            </a:endParaRPr>
          </a:p>
        </p:txBody>
      </p:sp>
      <p:sp>
        <p:nvSpPr>
          <p:cNvPr id="410082" name="Rectangle 482"/>
          <p:cNvSpPr>
            <a:spLocks noChangeArrowheads="1"/>
          </p:cNvSpPr>
          <p:nvPr/>
        </p:nvSpPr>
        <p:spPr bwMode="auto">
          <a:xfrm>
            <a:off x="7462838" y="4803775"/>
            <a:ext cx="439737"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3" name="Rectangle 483"/>
          <p:cNvSpPr>
            <a:spLocks noChangeArrowheads="1"/>
          </p:cNvSpPr>
          <p:nvPr/>
        </p:nvSpPr>
        <p:spPr bwMode="auto">
          <a:xfrm>
            <a:off x="6343650" y="4491038"/>
            <a:ext cx="9382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Corrected </a:t>
            </a:r>
            <a:endParaRPr kumimoji="0" lang="en-US" sz="1800" b="0" i="0" u="none" strike="noStrike" cap="none" normalizeH="0" baseline="0" smtClean="0">
              <a:ln>
                <a:noFill/>
              </a:ln>
              <a:solidFill>
                <a:schemeClr val="tx1"/>
              </a:solidFill>
              <a:effectLst/>
              <a:latin typeface="Arial" pitchFamily="34" charset="0"/>
            </a:endParaRPr>
          </a:p>
        </p:txBody>
      </p:sp>
      <p:sp>
        <p:nvSpPr>
          <p:cNvPr id="410084" name="Rectangle 484"/>
          <p:cNvSpPr>
            <a:spLocks noChangeArrowheads="1"/>
          </p:cNvSpPr>
          <p:nvPr/>
        </p:nvSpPr>
        <p:spPr bwMode="auto">
          <a:xfrm>
            <a:off x="6586538" y="4733925"/>
            <a:ext cx="4397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33FF"/>
                </a:solidFill>
                <a:effectLst/>
                <a:latin typeface="Calibri" pitchFamily="34" charset="0"/>
              </a:rPr>
              <a:t>GPR</a:t>
            </a:r>
            <a:endParaRPr kumimoji="0" lang="en-US" sz="1800" b="0" i="0" u="none" strike="noStrike" cap="none" normalizeH="0" baseline="0" smtClean="0">
              <a:ln>
                <a:noFill/>
              </a:ln>
              <a:solidFill>
                <a:schemeClr val="tx1"/>
              </a:solidFill>
              <a:effectLst/>
              <a:latin typeface="Arial" pitchFamily="34" charset="0"/>
            </a:endParaRPr>
          </a:p>
        </p:txBody>
      </p:sp>
      <p:sp>
        <p:nvSpPr>
          <p:cNvPr id="410085" name="Freeform 485"/>
          <p:cNvSpPr>
            <a:spLocks/>
          </p:cNvSpPr>
          <p:nvPr/>
        </p:nvSpPr>
        <p:spPr bwMode="auto">
          <a:xfrm>
            <a:off x="7575550" y="5935663"/>
            <a:ext cx="255587" cy="149225"/>
          </a:xfrm>
          <a:custGeom>
            <a:avLst/>
            <a:gdLst/>
            <a:ahLst/>
            <a:cxnLst>
              <a:cxn ang="0">
                <a:pos x="9" y="0"/>
              </a:cxn>
              <a:cxn ang="0">
                <a:pos x="161" y="77"/>
              </a:cxn>
              <a:cxn ang="0">
                <a:pos x="152" y="94"/>
              </a:cxn>
              <a:cxn ang="0">
                <a:pos x="0" y="18"/>
              </a:cxn>
              <a:cxn ang="0">
                <a:pos x="9" y="0"/>
              </a:cxn>
            </a:cxnLst>
            <a:rect l="0" t="0" r="r" b="b"/>
            <a:pathLst>
              <a:path w="161" h="94">
                <a:moveTo>
                  <a:pt x="9" y="0"/>
                </a:moveTo>
                <a:lnTo>
                  <a:pt x="161" y="77"/>
                </a:lnTo>
                <a:lnTo>
                  <a:pt x="152" y="94"/>
                </a:lnTo>
                <a:lnTo>
                  <a:pt x="0" y="18"/>
                </a:lnTo>
                <a:lnTo>
                  <a:pt x="9" y="0"/>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6" name="Freeform 486"/>
          <p:cNvSpPr>
            <a:spLocks/>
          </p:cNvSpPr>
          <p:nvPr/>
        </p:nvSpPr>
        <p:spPr bwMode="auto">
          <a:xfrm>
            <a:off x="7559675" y="5935663"/>
            <a:ext cx="257175" cy="149225"/>
          </a:xfrm>
          <a:custGeom>
            <a:avLst/>
            <a:gdLst/>
            <a:ahLst/>
            <a:cxnLst>
              <a:cxn ang="0">
                <a:pos x="162" y="18"/>
              </a:cxn>
              <a:cxn ang="0">
                <a:pos x="9" y="94"/>
              </a:cxn>
              <a:cxn ang="0">
                <a:pos x="0" y="77"/>
              </a:cxn>
              <a:cxn ang="0">
                <a:pos x="153" y="0"/>
              </a:cxn>
              <a:cxn ang="0">
                <a:pos x="162" y="18"/>
              </a:cxn>
            </a:cxnLst>
            <a:rect l="0" t="0" r="r" b="b"/>
            <a:pathLst>
              <a:path w="162" h="94">
                <a:moveTo>
                  <a:pt x="162" y="18"/>
                </a:moveTo>
                <a:lnTo>
                  <a:pt x="9" y="94"/>
                </a:lnTo>
                <a:lnTo>
                  <a:pt x="0" y="77"/>
                </a:lnTo>
                <a:lnTo>
                  <a:pt x="153" y="0"/>
                </a:lnTo>
                <a:lnTo>
                  <a:pt x="162" y="18"/>
                </a:lnTo>
                <a:close/>
              </a:path>
            </a:pathLst>
          </a:custGeom>
          <a:solidFill>
            <a:srgbClr val="FF0000"/>
          </a:solidFill>
          <a:ln w="1"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7" name="Rectangle 487"/>
          <p:cNvSpPr>
            <a:spLocks noChangeArrowheads="1"/>
          </p:cNvSpPr>
          <p:nvPr/>
        </p:nvSpPr>
        <p:spPr bwMode="auto">
          <a:xfrm>
            <a:off x="6905625" y="2216150"/>
            <a:ext cx="21272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C00000"/>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088" name="Freeform 488"/>
          <p:cNvSpPr>
            <a:spLocks/>
          </p:cNvSpPr>
          <p:nvPr/>
        </p:nvSpPr>
        <p:spPr bwMode="auto">
          <a:xfrm>
            <a:off x="3216275" y="1524000"/>
            <a:ext cx="2043112" cy="484187"/>
          </a:xfrm>
          <a:custGeom>
            <a:avLst/>
            <a:gdLst/>
            <a:ahLst/>
            <a:cxnLst>
              <a:cxn ang="0">
                <a:pos x="0" y="256"/>
              </a:cxn>
              <a:cxn ang="0">
                <a:pos x="1080" y="0"/>
              </a:cxn>
              <a:cxn ang="0">
                <a:pos x="1080" y="0"/>
              </a:cxn>
              <a:cxn ang="0">
                <a:pos x="2160" y="256"/>
              </a:cxn>
              <a:cxn ang="0">
                <a:pos x="2160" y="256"/>
              </a:cxn>
              <a:cxn ang="0">
                <a:pos x="2160" y="256"/>
              </a:cxn>
              <a:cxn ang="0">
                <a:pos x="1080" y="512"/>
              </a:cxn>
              <a:cxn ang="0">
                <a:pos x="1080" y="512"/>
              </a:cxn>
              <a:cxn ang="0">
                <a:pos x="1080" y="512"/>
              </a:cxn>
              <a:cxn ang="0">
                <a:pos x="0" y="256"/>
              </a:cxn>
              <a:cxn ang="0">
                <a:pos x="0" y="256"/>
              </a:cxn>
            </a:cxnLst>
            <a:rect l="0" t="0" r="r" b="b"/>
            <a:pathLst>
              <a:path w="2160" h="512">
                <a:moveTo>
                  <a:pt x="0" y="256"/>
                </a:moveTo>
                <a:cubicBezTo>
                  <a:pt x="0" y="115"/>
                  <a:pt x="484" y="0"/>
                  <a:pt x="1080" y="0"/>
                </a:cubicBezTo>
                <a:lnTo>
                  <a:pt x="1080" y="0"/>
                </a:lnTo>
                <a:cubicBezTo>
                  <a:pt x="1677" y="0"/>
                  <a:pt x="2160" y="115"/>
                  <a:pt x="2160" y="256"/>
                </a:cubicBezTo>
                <a:cubicBezTo>
                  <a:pt x="2160" y="256"/>
                  <a:pt x="2160" y="256"/>
                  <a:pt x="2160" y="256"/>
                </a:cubicBezTo>
                <a:lnTo>
                  <a:pt x="2160" y="256"/>
                </a:lnTo>
                <a:cubicBezTo>
                  <a:pt x="2160" y="398"/>
                  <a:pt x="1677" y="512"/>
                  <a:pt x="1080" y="512"/>
                </a:cubicBezTo>
                <a:cubicBezTo>
                  <a:pt x="1080" y="512"/>
                  <a:pt x="1080" y="512"/>
                  <a:pt x="1080" y="512"/>
                </a:cubicBezTo>
                <a:lnTo>
                  <a:pt x="1080" y="512"/>
                </a:lnTo>
                <a:cubicBezTo>
                  <a:pt x="484" y="512"/>
                  <a:pt x="0" y="398"/>
                  <a:pt x="0" y="256"/>
                </a:cubicBezTo>
                <a:cubicBezTo>
                  <a:pt x="0" y="256"/>
                  <a:pt x="0" y="256"/>
                  <a:pt x="0" y="256"/>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89" name="Freeform 489"/>
          <p:cNvSpPr>
            <a:spLocks noEditPoints="1"/>
          </p:cNvSpPr>
          <p:nvPr/>
        </p:nvSpPr>
        <p:spPr bwMode="auto">
          <a:xfrm>
            <a:off x="3194050" y="1500188"/>
            <a:ext cx="2089150" cy="530225"/>
          </a:xfrm>
          <a:custGeom>
            <a:avLst/>
            <a:gdLst/>
            <a:ahLst/>
            <a:cxnLst>
              <a:cxn ang="0">
                <a:pos x="7" y="249"/>
              </a:cxn>
              <a:cxn ang="0">
                <a:pos x="30" y="212"/>
              </a:cxn>
              <a:cxn ang="0">
                <a:pos x="97" y="161"/>
              </a:cxn>
              <a:cxn ang="0">
                <a:pos x="264" y="95"/>
              </a:cxn>
              <a:cxn ang="0">
                <a:pos x="496" y="45"/>
              </a:cxn>
              <a:cxn ang="0">
                <a:pos x="1104" y="0"/>
              </a:cxn>
              <a:cxn ang="0">
                <a:pos x="1712" y="45"/>
              </a:cxn>
              <a:cxn ang="0">
                <a:pos x="1944" y="94"/>
              </a:cxn>
              <a:cxn ang="0">
                <a:pos x="2110" y="160"/>
              </a:cxn>
              <a:cxn ang="0">
                <a:pos x="2179" y="212"/>
              </a:cxn>
              <a:cxn ang="0">
                <a:pos x="2202" y="249"/>
              </a:cxn>
              <a:cxn ang="0">
                <a:pos x="2202" y="312"/>
              </a:cxn>
              <a:cxn ang="0">
                <a:pos x="2178" y="350"/>
              </a:cxn>
              <a:cxn ang="0">
                <a:pos x="2065" y="424"/>
              </a:cxn>
              <a:cxn ang="0">
                <a:pos x="1874" y="485"/>
              </a:cxn>
              <a:cxn ang="0">
                <a:pos x="1529" y="540"/>
              </a:cxn>
              <a:cxn ang="0">
                <a:pos x="886" y="555"/>
              </a:cxn>
              <a:cxn ang="0">
                <a:pos x="413" y="502"/>
              </a:cxn>
              <a:cxn ang="0">
                <a:pos x="202" y="446"/>
              </a:cxn>
              <a:cxn ang="0">
                <a:pos x="60" y="376"/>
              </a:cxn>
              <a:cxn ang="0">
                <a:pos x="10" y="319"/>
              </a:cxn>
              <a:cxn ang="0">
                <a:pos x="54" y="301"/>
              </a:cxn>
              <a:cxn ang="0">
                <a:pos x="62" y="315"/>
              </a:cxn>
              <a:cxn ang="0">
                <a:pos x="163" y="380"/>
              </a:cxn>
              <a:cxn ang="0">
                <a:pos x="347" y="438"/>
              </a:cxn>
              <a:cxn ang="0">
                <a:pos x="686" y="493"/>
              </a:cxn>
              <a:cxn ang="0">
                <a:pos x="1321" y="508"/>
              </a:cxn>
              <a:cxn ang="0">
                <a:pos x="1786" y="455"/>
              </a:cxn>
              <a:cxn ang="0">
                <a:pos x="1992" y="401"/>
              </a:cxn>
              <a:cxn ang="0">
                <a:pos x="2120" y="339"/>
              </a:cxn>
              <a:cxn ang="0">
                <a:pos x="2158" y="294"/>
              </a:cxn>
              <a:cxn ang="0">
                <a:pos x="2161" y="286"/>
              </a:cxn>
              <a:cxn ang="0">
                <a:pos x="2142" y="242"/>
              </a:cxn>
              <a:cxn ang="0">
                <a:pos x="2123" y="225"/>
              </a:cxn>
              <a:cxn ang="0">
                <a:pos x="1993" y="160"/>
              </a:cxn>
              <a:cxn ang="0">
                <a:pos x="1787" y="107"/>
              </a:cxn>
              <a:cxn ang="0">
                <a:pos x="1322" y="53"/>
              </a:cxn>
              <a:cxn ang="0">
                <a:pos x="688" y="68"/>
              </a:cxn>
              <a:cxn ang="0">
                <a:pos x="347" y="123"/>
              </a:cxn>
              <a:cxn ang="0">
                <a:pos x="165" y="180"/>
              </a:cxn>
              <a:cxn ang="0">
                <a:pos x="90" y="222"/>
              </a:cxn>
              <a:cxn ang="0">
                <a:pos x="51" y="267"/>
              </a:cxn>
              <a:cxn ang="0">
                <a:pos x="48" y="275"/>
              </a:cxn>
            </a:cxnLst>
            <a:rect l="0" t="0" r="r" b="b"/>
            <a:pathLst>
              <a:path w="2209" h="560">
                <a:moveTo>
                  <a:pt x="1" y="286"/>
                </a:moveTo>
                <a:cubicBezTo>
                  <a:pt x="0" y="282"/>
                  <a:pt x="0" y="279"/>
                  <a:pt x="1" y="275"/>
                </a:cubicBezTo>
                <a:lnTo>
                  <a:pt x="7" y="249"/>
                </a:lnTo>
                <a:cubicBezTo>
                  <a:pt x="8" y="246"/>
                  <a:pt x="9" y="244"/>
                  <a:pt x="10" y="242"/>
                </a:cubicBezTo>
                <a:lnTo>
                  <a:pt x="26" y="217"/>
                </a:lnTo>
                <a:cubicBezTo>
                  <a:pt x="27" y="215"/>
                  <a:pt x="29" y="213"/>
                  <a:pt x="30" y="212"/>
                </a:cubicBezTo>
                <a:lnTo>
                  <a:pt x="57" y="187"/>
                </a:lnTo>
                <a:cubicBezTo>
                  <a:pt x="58" y="186"/>
                  <a:pt x="59" y="185"/>
                  <a:pt x="61" y="184"/>
                </a:cubicBezTo>
                <a:lnTo>
                  <a:pt x="97" y="161"/>
                </a:lnTo>
                <a:lnTo>
                  <a:pt x="144" y="137"/>
                </a:lnTo>
                <a:lnTo>
                  <a:pt x="201" y="115"/>
                </a:lnTo>
                <a:lnTo>
                  <a:pt x="264" y="95"/>
                </a:lnTo>
                <a:lnTo>
                  <a:pt x="335" y="76"/>
                </a:lnTo>
                <a:lnTo>
                  <a:pt x="413" y="60"/>
                </a:lnTo>
                <a:lnTo>
                  <a:pt x="496" y="45"/>
                </a:lnTo>
                <a:lnTo>
                  <a:pt x="681" y="21"/>
                </a:lnTo>
                <a:lnTo>
                  <a:pt x="885" y="6"/>
                </a:lnTo>
                <a:lnTo>
                  <a:pt x="1104" y="0"/>
                </a:lnTo>
                <a:lnTo>
                  <a:pt x="1323" y="5"/>
                </a:lnTo>
                <a:lnTo>
                  <a:pt x="1527" y="21"/>
                </a:lnTo>
                <a:lnTo>
                  <a:pt x="1712" y="45"/>
                </a:lnTo>
                <a:lnTo>
                  <a:pt x="1796" y="60"/>
                </a:lnTo>
                <a:lnTo>
                  <a:pt x="1873" y="76"/>
                </a:lnTo>
                <a:lnTo>
                  <a:pt x="1944" y="94"/>
                </a:lnTo>
                <a:lnTo>
                  <a:pt x="2008" y="115"/>
                </a:lnTo>
                <a:lnTo>
                  <a:pt x="2063" y="136"/>
                </a:lnTo>
                <a:lnTo>
                  <a:pt x="2110" y="160"/>
                </a:lnTo>
                <a:lnTo>
                  <a:pt x="2148" y="184"/>
                </a:lnTo>
                <a:cubicBezTo>
                  <a:pt x="2150" y="185"/>
                  <a:pt x="2151" y="186"/>
                  <a:pt x="2152" y="187"/>
                </a:cubicBezTo>
                <a:lnTo>
                  <a:pt x="2179" y="212"/>
                </a:lnTo>
                <a:cubicBezTo>
                  <a:pt x="2180" y="213"/>
                  <a:pt x="2182" y="215"/>
                  <a:pt x="2183" y="217"/>
                </a:cubicBezTo>
                <a:lnTo>
                  <a:pt x="2199" y="242"/>
                </a:lnTo>
                <a:cubicBezTo>
                  <a:pt x="2200" y="244"/>
                  <a:pt x="2201" y="246"/>
                  <a:pt x="2202" y="249"/>
                </a:cubicBezTo>
                <a:lnTo>
                  <a:pt x="2208" y="275"/>
                </a:lnTo>
                <a:cubicBezTo>
                  <a:pt x="2209" y="279"/>
                  <a:pt x="2209" y="282"/>
                  <a:pt x="2208" y="286"/>
                </a:cubicBezTo>
                <a:lnTo>
                  <a:pt x="2202" y="312"/>
                </a:lnTo>
                <a:cubicBezTo>
                  <a:pt x="2201" y="314"/>
                  <a:pt x="2200" y="317"/>
                  <a:pt x="2199" y="319"/>
                </a:cubicBezTo>
                <a:lnTo>
                  <a:pt x="2183" y="345"/>
                </a:lnTo>
                <a:cubicBezTo>
                  <a:pt x="2182" y="347"/>
                  <a:pt x="2180" y="349"/>
                  <a:pt x="2178" y="350"/>
                </a:cubicBezTo>
                <a:lnTo>
                  <a:pt x="2151" y="374"/>
                </a:lnTo>
                <a:lnTo>
                  <a:pt x="2113" y="400"/>
                </a:lnTo>
                <a:lnTo>
                  <a:pt x="2065" y="424"/>
                </a:lnTo>
                <a:lnTo>
                  <a:pt x="2009" y="446"/>
                </a:lnTo>
                <a:lnTo>
                  <a:pt x="1946" y="466"/>
                </a:lnTo>
                <a:lnTo>
                  <a:pt x="1874" y="485"/>
                </a:lnTo>
                <a:lnTo>
                  <a:pt x="1797" y="502"/>
                </a:lnTo>
                <a:lnTo>
                  <a:pt x="1712" y="516"/>
                </a:lnTo>
                <a:lnTo>
                  <a:pt x="1529" y="540"/>
                </a:lnTo>
                <a:lnTo>
                  <a:pt x="1324" y="555"/>
                </a:lnTo>
                <a:lnTo>
                  <a:pt x="1105" y="560"/>
                </a:lnTo>
                <a:lnTo>
                  <a:pt x="886" y="555"/>
                </a:lnTo>
                <a:lnTo>
                  <a:pt x="683" y="540"/>
                </a:lnTo>
                <a:lnTo>
                  <a:pt x="497" y="516"/>
                </a:lnTo>
                <a:lnTo>
                  <a:pt x="413" y="502"/>
                </a:lnTo>
                <a:lnTo>
                  <a:pt x="336" y="485"/>
                </a:lnTo>
                <a:lnTo>
                  <a:pt x="265" y="467"/>
                </a:lnTo>
                <a:lnTo>
                  <a:pt x="202" y="446"/>
                </a:lnTo>
                <a:lnTo>
                  <a:pt x="146" y="425"/>
                </a:lnTo>
                <a:lnTo>
                  <a:pt x="99" y="402"/>
                </a:lnTo>
                <a:lnTo>
                  <a:pt x="60" y="376"/>
                </a:lnTo>
                <a:lnTo>
                  <a:pt x="31" y="350"/>
                </a:lnTo>
                <a:cubicBezTo>
                  <a:pt x="29" y="349"/>
                  <a:pt x="27" y="347"/>
                  <a:pt x="26" y="345"/>
                </a:cubicBezTo>
                <a:lnTo>
                  <a:pt x="10" y="319"/>
                </a:lnTo>
                <a:cubicBezTo>
                  <a:pt x="9" y="317"/>
                  <a:pt x="8" y="314"/>
                  <a:pt x="7" y="312"/>
                </a:cubicBezTo>
                <a:lnTo>
                  <a:pt x="1" y="286"/>
                </a:lnTo>
                <a:close/>
                <a:moveTo>
                  <a:pt x="54" y="301"/>
                </a:moveTo>
                <a:lnTo>
                  <a:pt x="51" y="294"/>
                </a:lnTo>
                <a:lnTo>
                  <a:pt x="67" y="320"/>
                </a:lnTo>
                <a:lnTo>
                  <a:pt x="62" y="315"/>
                </a:lnTo>
                <a:lnTo>
                  <a:pt x="87" y="336"/>
                </a:lnTo>
                <a:lnTo>
                  <a:pt x="120" y="359"/>
                </a:lnTo>
                <a:lnTo>
                  <a:pt x="163" y="380"/>
                </a:lnTo>
                <a:lnTo>
                  <a:pt x="217" y="401"/>
                </a:lnTo>
                <a:lnTo>
                  <a:pt x="277" y="420"/>
                </a:lnTo>
                <a:lnTo>
                  <a:pt x="347" y="438"/>
                </a:lnTo>
                <a:lnTo>
                  <a:pt x="421" y="455"/>
                </a:lnTo>
                <a:lnTo>
                  <a:pt x="504" y="469"/>
                </a:lnTo>
                <a:lnTo>
                  <a:pt x="686" y="493"/>
                </a:lnTo>
                <a:lnTo>
                  <a:pt x="887" y="507"/>
                </a:lnTo>
                <a:lnTo>
                  <a:pt x="1104" y="512"/>
                </a:lnTo>
                <a:lnTo>
                  <a:pt x="1321" y="508"/>
                </a:lnTo>
                <a:lnTo>
                  <a:pt x="1522" y="493"/>
                </a:lnTo>
                <a:lnTo>
                  <a:pt x="1704" y="469"/>
                </a:lnTo>
                <a:lnTo>
                  <a:pt x="1786" y="455"/>
                </a:lnTo>
                <a:lnTo>
                  <a:pt x="1862" y="438"/>
                </a:lnTo>
                <a:lnTo>
                  <a:pt x="1931" y="421"/>
                </a:lnTo>
                <a:lnTo>
                  <a:pt x="1992" y="401"/>
                </a:lnTo>
                <a:lnTo>
                  <a:pt x="2044" y="381"/>
                </a:lnTo>
                <a:lnTo>
                  <a:pt x="2086" y="360"/>
                </a:lnTo>
                <a:lnTo>
                  <a:pt x="2120" y="339"/>
                </a:lnTo>
                <a:lnTo>
                  <a:pt x="2147" y="315"/>
                </a:lnTo>
                <a:lnTo>
                  <a:pt x="2142" y="320"/>
                </a:lnTo>
                <a:lnTo>
                  <a:pt x="2158" y="294"/>
                </a:lnTo>
                <a:lnTo>
                  <a:pt x="2155" y="301"/>
                </a:lnTo>
                <a:lnTo>
                  <a:pt x="2161" y="275"/>
                </a:lnTo>
                <a:lnTo>
                  <a:pt x="2161" y="286"/>
                </a:lnTo>
                <a:lnTo>
                  <a:pt x="2155" y="260"/>
                </a:lnTo>
                <a:lnTo>
                  <a:pt x="2158" y="267"/>
                </a:lnTo>
                <a:lnTo>
                  <a:pt x="2142" y="242"/>
                </a:lnTo>
                <a:lnTo>
                  <a:pt x="2146" y="247"/>
                </a:lnTo>
                <a:lnTo>
                  <a:pt x="2119" y="222"/>
                </a:lnTo>
                <a:lnTo>
                  <a:pt x="2123" y="225"/>
                </a:lnTo>
                <a:lnTo>
                  <a:pt x="2089" y="203"/>
                </a:lnTo>
                <a:lnTo>
                  <a:pt x="2046" y="181"/>
                </a:lnTo>
                <a:lnTo>
                  <a:pt x="1993" y="160"/>
                </a:lnTo>
                <a:lnTo>
                  <a:pt x="1932" y="141"/>
                </a:lnTo>
                <a:lnTo>
                  <a:pt x="1864" y="123"/>
                </a:lnTo>
                <a:lnTo>
                  <a:pt x="1787" y="107"/>
                </a:lnTo>
                <a:lnTo>
                  <a:pt x="1705" y="92"/>
                </a:lnTo>
                <a:lnTo>
                  <a:pt x="1524" y="68"/>
                </a:lnTo>
                <a:lnTo>
                  <a:pt x="1322" y="53"/>
                </a:lnTo>
                <a:lnTo>
                  <a:pt x="1105" y="48"/>
                </a:lnTo>
                <a:lnTo>
                  <a:pt x="888" y="53"/>
                </a:lnTo>
                <a:lnTo>
                  <a:pt x="688" y="68"/>
                </a:lnTo>
                <a:lnTo>
                  <a:pt x="505" y="92"/>
                </a:lnTo>
                <a:lnTo>
                  <a:pt x="422" y="107"/>
                </a:lnTo>
                <a:lnTo>
                  <a:pt x="347" y="123"/>
                </a:lnTo>
                <a:lnTo>
                  <a:pt x="279" y="140"/>
                </a:lnTo>
                <a:lnTo>
                  <a:pt x="218" y="160"/>
                </a:lnTo>
                <a:lnTo>
                  <a:pt x="165" y="180"/>
                </a:lnTo>
                <a:lnTo>
                  <a:pt x="122" y="202"/>
                </a:lnTo>
                <a:lnTo>
                  <a:pt x="86" y="225"/>
                </a:lnTo>
                <a:lnTo>
                  <a:pt x="90" y="222"/>
                </a:lnTo>
                <a:lnTo>
                  <a:pt x="63" y="247"/>
                </a:lnTo>
                <a:lnTo>
                  <a:pt x="67" y="242"/>
                </a:lnTo>
                <a:lnTo>
                  <a:pt x="51" y="267"/>
                </a:lnTo>
                <a:lnTo>
                  <a:pt x="54" y="260"/>
                </a:lnTo>
                <a:lnTo>
                  <a:pt x="48" y="286"/>
                </a:lnTo>
                <a:lnTo>
                  <a:pt x="48" y="275"/>
                </a:lnTo>
                <a:lnTo>
                  <a:pt x="54" y="301"/>
                </a:lnTo>
                <a:close/>
              </a:path>
            </a:pathLst>
          </a:custGeom>
          <a:solidFill>
            <a:srgbClr val="C00000"/>
          </a:solidFill>
          <a:ln w="1"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0" name="Rectangle 490"/>
          <p:cNvSpPr>
            <a:spLocks noChangeArrowheads="1"/>
          </p:cNvSpPr>
          <p:nvPr/>
        </p:nvSpPr>
        <p:spPr bwMode="auto">
          <a:xfrm>
            <a:off x="3792538" y="1524000"/>
            <a:ext cx="103028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Annotated </a:t>
            </a:r>
            <a:endParaRPr kumimoji="0" lang="en-US" sz="1800" b="0" i="0" u="none" strike="noStrike" cap="none" normalizeH="0" baseline="0" smtClean="0">
              <a:ln>
                <a:noFill/>
              </a:ln>
              <a:solidFill>
                <a:schemeClr val="tx1"/>
              </a:solidFill>
              <a:effectLst/>
              <a:latin typeface="Arial" pitchFamily="34" charset="0"/>
            </a:endParaRPr>
          </a:p>
        </p:txBody>
      </p:sp>
      <p:sp>
        <p:nvSpPr>
          <p:cNvPr id="410091" name="Rectangle 491"/>
          <p:cNvSpPr>
            <a:spLocks noChangeArrowheads="1"/>
          </p:cNvSpPr>
          <p:nvPr/>
        </p:nvSpPr>
        <p:spPr bwMode="auto">
          <a:xfrm>
            <a:off x="3581400" y="1765300"/>
            <a:ext cx="14224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genome in SEED</a:t>
            </a:r>
            <a:endParaRPr kumimoji="0" lang="en-US" sz="1800" b="0" i="0" u="none" strike="noStrike" cap="none" normalizeH="0" baseline="0" smtClean="0">
              <a:ln>
                <a:noFill/>
              </a:ln>
              <a:solidFill>
                <a:schemeClr val="tx1"/>
              </a:solidFill>
              <a:effectLst/>
              <a:latin typeface="Arial" pitchFamily="34" charset="0"/>
            </a:endParaRPr>
          </a:p>
        </p:txBody>
      </p:sp>
      <p:sp>
        <p:nvSpPr>
          <p:cNvPr id="410092" name="Freeform 492"/>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3" name="Freeform 493"/>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4" name="Rectangle 494"/>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
        <p:nvSpPr>
          <p:cNvPr id="410095" name="Freeform 495"/>
          <p:cNvSpPr>
            <a:spLocks noEditPoints="1"/>
          </p:cNvSpPr>
          <p:nvPr/>
        </p:nvSpPr>
        <p:spPr bwMode="auto">
          <a:xfrm>
            <a:off x="5251450" y="2468563"/>
            <a:ext cx="496887" cy="936625"/>
          </a:xfrm>
          <a:custGeom>
            <a:avLst/>
            <a:gdLst/>
            <a:ahLst/>
            <a:cxnLst>
              <a:cxn ang="0">
                <a:pos x="0" y="862"/>
              </a:cxn>
              <a:cxn ang="0">
                <a:pos x="146" y="862"/>
              </a:cxn>
              <a:cxn ang="0">
                <a:pos x="82" y="926"/>
              </a:cxn>
              <a:cxn ang="0">
                <a:pos x="82" y="128"/>
              </a:cxn>
              <a:cxn ang="0">
                <a:pos x="146" y="64"/>
              </a:cxn>
              <a:cxn ang="0">
                <a:pos x="334" y="64"/>
              </a:cxn>
              <a:cxn ang="0">
                <a:pos x="334" y="192"/>
              </a:cxn>
              <a:cxn ang="0">
                <a:pos x="146" y="192"/>
              </a:cxn>
              <a:cxn ang="0">
                <a:pos x="210" y="128"/>
              </a:cxn>
              <a:cxn ang="0">
                <a:pos x="210" y="926"/>
              </a:cxn>
              <a:cxn ang="0">
                <a:pos x="146" y="990"/>
              </a:cxn>
              <a:cxn ang="0">
                <a:pos x="0" y="990"/>
              </a:cxn>
              <a:cxn ang="0">
                <a:pos x="0" y="862"/>
              </a:cxn>
              <a:cxn ang="0">
                <a:pos x="270" y="0"/>
              </a:cxn>
              <a:cxn ang="0">
                <a:pos x="526" y="128"/>
              </a:cxn>
              <a:cxn ang="0">
                <a:pos x="270" y="256"/>
              </a:cxn>
              <a:cxn ang="0">
                <a:pos x="270" y="0"/>
              </a:cxn>
            </a:cxnLst>
            <a:rect l="0" t="0" r="r" b="b"/>
            <a:pathLst>
              <a:path w="526" h="990">
                <a:moveTo>
                  <a:pt x="0" y="862"/>
                </a:moveTo>
                <a:lnTo>
                  <a:pt x="146" y="862"/>
                </a:lnTo>
                <a:lnTo>
                  <a:pt x="82" y="926"/>
                </a:lnTo>
                <a:lnTo>
                  <a:pt x="82" y="128"/>
                </a:lnTo>
                <a:cubicBezTo>
                  <a:pt x="82" y="93"/>
                  <a:pt x="110" y="64"/>
                  <a:pt x="146" y="64"/>
                </a:cubicBezTo>
                <a:lnTo>
                  <a:pt x="334" y="64"/>
                </a:lnTo>
                <a:lnTo>
                  <a:pt x="334" y="192"/>
                </a:lnTo>
                <a:lnTo>
                  <a:pt x="146" y="192"/>
                </a:lnTo>
                <a:lnTo>
                  <a:pt x="210" y="128"/>
                </a:lnTo>
                <a:lnTo>
                  <a:pt x="210" y="926"/>
                </a:lnTo>
                <a:cubicBezTo>
                  <a:pt x="210" y="961"/>
                  <a:pt x="181" y="990"/>
                  <a:pt x="146" y="990"/>
                </a:cubicBezTo>
                <a:lnTo>
                  <a:pt x="0" y="990"/>
                </a:lnTo>
                <a:lnTo>
                  <a:pt x="0" y="862"/>
                </a:lnTo>
                <a:close/>
                <a:moveTo>
                  <a:pt x="270" y="0"/>
                </a:moveTo>
                <a:lnTo>
                  <a:pt x="526" y="128"/>
                </a:lnTo>
                <a:lnTo>
                  <a:pt x="270" y="256"/>
                </a:lnTo>
                <a:lnTo>
                  <a:pt x="270" y="0"/>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6" name="Freeform 496"/>
          <p:cNvSpPr>
            <a:spLocks noEditPoints="1"/>
          </p:cNvSpPr>
          <p:nvPr/>
        </p:nvSpPr>
        <p:spPr bwMode="auto">
          <a:xfrm>
            <a:off x="1135063" y="1879600"/>
            <a:ext cx="2084387" cy="1023937"/>
          </a:xfrm>
          <a:custGeom>
            <a:avLst/>
            <a:gdLst/>
            <a:ahLst/>
            <a:cxnLst>
              <a:cxn ang="0">
                <a:pos x="2203" y="1083"/>
              </a:cxn>
              <a:cxn ang="0">
                <a:pos x="1967" y="1083"/>
              </a:cxn>
              <a:cxn ang="0">
                <a:pos x="1903" y="1019"/>
              </a:cxn>
              <a:cxn ang="0">
                <a:pos x="1903" y="128"/>
              </a:cxn>
              <a:cxn ang="0">
                <a:pos x="1967" y="192"/>
              </a:cxn>
              <a:cxn ang="0">
                <a:pos x="192" y="192"/>
              </a:cxn>
              <a:cxn ang="0">
                <a:pos x="192" y="64"/>
              </a:cxn>
              <a:cxn ang="0">
                <a:pos x="1967" y="64"/>
              </a:cxn>
              <a:cxn ang="0">
                <a:pos x="2031" y="128"/>
              </a:cxn>
              <a:cxn ang="0">
                <a:pos x="2031" y="1019"/>
              </a:cxn>
              <a:cxn ang="0">
                <a:pos x="1967" y="955"/>
              </a:cxn>
              <a:cxn ang="0">
                <a:pos x="2203" y="955"/>
              </a:cxn>
              <a:cxn ang="0">
                <a:pos x="2203" y="1083"/>
              </a:cxn>
              <a:cxn ang="0">
                <a:pos x="256" y="256"/>
              </a:cxn>
              <a:cxn ang="0">
                <a:pos x="0" y="128"/>
              </a:cxn>
              <a:cxn ang="0">
                <a:pos x="256" y="0"/>
              </a:cxn>
              <a:cxn ang="0">
                <a:pos x="256" y="256"/>
              </a:cxn>
            </a:cxnLst>
            <a:rect l="0" t="0" r="r" b="b"/>
            <a:pathLst>
              <a:path w="2203" h="1083">
                <a:moveTo>
                  <a:pt x="2203" y="1083"/>
                </a:moveTo>
                <a:lnTo>
                  <a:pt x="1967" y="1083"/>
                </a:lnTo>
                <a:cubicBezTo>
                  <a:pt x="1932" y="1083"/>
                  <a:pt x="1903" y="1054"/>
                  <a:pt x="1903" y="1019"/>
                </a:cubicBezTo>
                <a:lnTo>
                  <a:pt x="1903" y="128"/>
                </a:lnTo>
                <a:lnTo>
                  <a:pt x="1967" y="192"/>
                </a:lnTo>
                <a:lnTo>
                  <a:pt x="192" y="192"/>
                </a:lnTo>
                <a:lnTo>
                  <a:pt x="192" y="64"/>
                </a:lnTo>
                <a:lnTo>
                  <a:pt x="1967" y="64"/>
                </a:lnTo>
                <a:cubicBezTo>
                  <a:pt x="2002" y="64"/>
                  <a:pt x="2031" y="93"/>
                  <a:pt x="2031" y="128"/>
                </a:cubicBezTo>
                <a:lnTo>
                  <a:pt x="2031" y="1019"/>
                </a:lnTo>
                <a:lnTo>
                  <a:pt x="1967" y="955"/>
                </a:lnTo>
                <a:lnTo>
                  <a:pt x="2203" y="955"/>
                </a:lnTo>
                <a:lnTo>
                  <a:pt x="2203" y="1083"/>
                </a:lnTo>
                <a:close/>
                <a:moveTo>
                  <a:pt x="256" y="256"/>
                </a:moveTo>
                <a:lnTo>
                  <a:pt x="0" y="128"/>
                </a:lnTo>
                <a:lnTo>
                  <a:pt x="256" y="0"/>
                </a:lnTo>
                <a:lnTo>
                  <a:pt x="256" y="256"/>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7" name="Freeform 497"/>
          <p:cNvSpPr>
            <a:spLocks noEditPoints="1"/>
          </p:cNvSpPr>
          <p:nvPr/>
        </p:nvSpPr>
        <p:spPr bwMode="auto">
          <a:xfrm>
            <a:off x="2557463" y="2717800"/>
            <a:ext cx="660400" cy="242887"/>
          </a:xfrm>
          <a:custGeom>
            <a:avLst/>
            <a:gdLst/>
            <a:ahLst/>
            <a:cxnLst>
              <a:cxn ang="0">
                <a:pos x="416" y="110"/>
              </a:cxn>
              <a:cxn ang="0">
                <a:pos x="115" y="115"/>
              </a:cxn>
              <a:cxn ang="0">
                <a:pos x="114" y="39"/>
              </a:cxn>
              <a:cxn ang="0">
                <a:pos x="414" y="34"/>
              </a:cxn>
              <a:cxn ang="0">
                <a:pos x="416" y="110"/>
              </a:cxn>
              <a:cxn ang="0">
                <a:pos x="154" y="153"/>
              </a:cxn>
              <a:cxn ang="0">
                <a:pos x="0" y="79"/>
              </a:cxn>
              <a:cxn ang="0">
                <a:pos x="152" y="0"/>
              </a:cxn>
              <a:cxn ang="0">
                <a:pos x="154" y="153"/>
              </a:cxn>
            </a:cxnLst>
            <a:rect l="0" t="0" r="r" b="b"/>
            <a:pathLst>
              <a:path w="416" h="153">
                <a:moveTo>
                  <a:pt x="416" y="110"/>
                </a:moveTo>
                <a:lnTo>
                  <a:pt x="115" y="115"/>
                </a:lnTo>
                <a:lnTo>
                  <a:pt x="114" y="39"/>
                </a:lnTo>
                <a:lnTo>
                  <a:pt x="414" y="34"/>
                </a:lnTo>
                <a:lnTo>
                  <a:pt x="416" y="110"/>
                </a:lnTo>
                <a:close/>
                <a:moveTo>
                  <a:pt x="154" y="153"/>
                </a:moveTo>
                <a:lnTo>
                  <a:pt x="0" y="79"/>
                </a:lnTo>
                <a:lnTo>
                  <a:pt x="152" y="0"/>
                </a:lnTo>
                <a:lnTo>
                  <a:pt x="154" y="153"/>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8" name="Freeform 498"/>
          <p:cNvSpPr>
            <a:spLocks/>
          </p:cNvSpPr>
          <p:nvPr/>
        </p:nvSpPr>
        <p:spPr bwMode="auto">
          <a:xfrm>
            <a:off x="3216275" y="2657475"/>
            <a:ext cx="2043112" cy="379412"/>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99" name="Freeform 499"/>
          <p:cNvSpPr>
            <a:spLocks noEditPoints="1"/>
          </p:cNvSpPr>
          <p:nvPr/>
        </p:nvSpPr>
        <p:spPr bwMode="auto">
          <a:xfrm>
            <a:off x="3194050" y="2635250"/>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0" name="Rectangle 500"/>
          <p:cNvSpPr>
            <a:spLocks noChangeArrowheads="1"/>
          </p:cNvSpPr>
          <p:nvPr/>
        </p:nvSpPr>
        <p:spPr bwMode="auto">
          <a:xfrm>
            <a:off x="3536950" y="2719388"/>
            <a:ext cx="498475"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Auto</a:t>
            </a:r>
            <a:endParaRPr kumimoji="0" lang="en-US" sz="1800" b="0" i="0" u="none" strike="noStrike" cap="none" normalizeH="0" baseline="0" smtClean="0">
              <a:ln>
                <a:noFill/>
              </a:ln>
              <a:solidFill>
                <a:schemeClr val="tx1"/>
              </a:solidFill>
              <a:effectLst/>
              <a:latin typeface="Arial" pitchFamily="34" charset="0"/>
            </a:endParaRPr>
          </a:p>
        </p:txBody>
      </p:sp>
      <p:sp>
        <p:nvSpPr>
          <p:cNvPr id="410101" name="Rectangle 501"/>
          <p:cNvSpPr>
            <a:spLocks noChangeArrowheads="1"/>
          </p:cNvSpPr>
          <p:nvPr/>
        </p:nvSpPr>
        <p:spPr bwMode="auto">
          <a:xfrm>
            <a:off x="3944938" y="2719388"/>
            <a:ext cx="1651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10102" name="Rectangle 502"/>
          <p:cNvSpPr>
            <a:spLocks noChangeArrowheads="1"/>
          </p:cNvSpPr>
          <p:nvPr/>
        </p:nvSpPr>
        <p:spPr bwMode="auto">
          <a:xfrm>
            <a:off x="4005263" y="2719388"/>
            <a:ext cx="1028700"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completion</a:t>
            </a:r>
            <a:endParaRPr kumimoji="0" lang="en-US" sz="1800" b="0" i="0" u="none" strike="noStrike" cap="none" normalizeH="0" baseline="0" smtClean="0">
              <a:ln>
                <a:noFill/>
              </a:ln>
              <a:solidFill>
                <a:schemeClr val="tx1"/>
              </a:solidFill>
              <a:effectLst/>
              <a:latin typeface="Arial" pitchFamily="34" charset="0"/>
            </a:endParaRPr>
          </a:p>
        </p:txBody>
      </p:sp>
      <p:sp>
        <p:nvSpPr>
          <p:cNvPr id="410103" name="Freeform 503"/>
          <p:cNvSpPr>
            <a:spLocks noEditPoints="1"/>
          </p:cNvSpPr>
          <p:nvPr/>
        </p:nvSpPr>
        <p:spPr bwMode="auto">
          <a:xfrm>
            <a:off x="2286000" y="3786188"/>
            <a:ext cx="933450" cy="241300"/>
          </a:xfrm>
          <a:custGeom>
            <a:avLst/>
            <a:gdLst/>
            <a:ahLst/>
            <a:cxnLst>
              <a:cxn ang="0">
                <a:pos x="588" y="114"/>
              </a:cxn>
              <a:cxn ang="0">
                <a:pos x="114" y="114"/>
              </a:cxn>
              <a:cxn ang="0">
                <a:pos x="114" y="38"/>
              </a:cxn>
              <a:cxn ang="0">
                <a:pos x="588" y="38"/>
              </a:cxn>
              <a:cxn ang="0">
                <a:pos x="588" y="114"/>
              </a:cxn>
              <a:cxn ang="0">
                <a:pos x="152" y="152"/>
              </a:cxn>
              <a:cxn ang="0">
                <a:pos x="0" y="76"/>
              </a:cxn>
              <a:cxn ang="0">
                <a:pos x="152" y="0"/>
              </a:cxn>
              <a:cxn ang="0">
                <a:pos x="152" y="152"/>
              </a:cxn>
            </a:cxnLst>
            <a:rect l="0" t="0" r="r" b="b"/>
            <a:pathLst>
              <a:path w="588" h="152">
                <a:moveTo>
                  <a:pt x="588" y="114"/>
                </a:moveTo>
                <a:lnTo>
                  <a:pt x="114" y="114"/>
                </a:lnTo>
                <a:lnTo>
                  <a:pt x="114" y="38"/>
                </a:lnTo>
                <a:lnTo>
                  <a:pt x="588" y="38"/>
                </a:lnTo>
                <a:lnTo>
                  <a:pt x="588" y="114"/>
                </a:lnTo>
                <a:close/>
                <a:moveTo>
                  <a:pt x="152" y="152"/>
                </a:moveTo>
                <a:lnTo>
                  <a:pt x="0" y="76"/>
                </a:lnTo>
                <a:lnTo>
                  <a:pt x="152" y="0"/>
                </a:lnTo>
                <a:lnTo>
                  <a:pt x="152" y="152"/>
                </a:lnTo>
                <a:close/>
              </a:path>
            </a:pathLst>
          </a:custGeom>
          <a:solidFill>
            <a:srgbClr val="A6A6A6"/>
          </a:solidFill>
          <a:ln w="1" cap="flat">
            <a:solidFill>
              <a:srgbClr val="A6A6A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4" name="Freeform 504"/>
          <p:cNvSpPr>
            <a:spLocks/>
          </p:cNvSpPr>
          <p:nvPr/>
        </p:nvSpPr>
        <p:spPr bwMode="auto">
          <a:xfrm>
            <a:off x="3216275" y="3687763"/>
            <a:ext cx="2043112" cy="468312"/>
          </a:xfrm>
          <a:custGeom>
            <a:avLst/>
            <a:gdLst/>
            <a:ahLst/>
            <a:cxnLst>
              <a:cxn ang="0">
                <a:pos x="0" y="83"/>
              </a:cxn>
              <a:cxn ang="0">
                <a:pos x="83" y="0"/>
              </a:cxn>
              <a:cxn ang="0">
                <a:pos x="83" y="0"/>
              </a:cxn>
              <a:cxn ang="0">
                <a:pos x="83" y="0"/>
              </a:cxn>
              <a:cxn ang="0">
                <a:pos x="2078" y="0"/>
              </a:cxn>
              <a:cxn ang="0">
                <a:pos x="2078" y="0"/>
              </a:cxn>
              <a:cxn ang="0">
                <a:pos x="2160" y="83"/>
              </a:cxn>
              <a:cxn ang="0">
                <a:pos x="2160" y="83"/>
              </a:cxn>
              <a:cxn ang="0">
                <a:pos x="2160" y="83"/>
              </a:cxn>
              <a:cxn ang="0">
                <a:pos x="2160" y="414"/>
              </a:cxn>
              <a:cxn ang="0">
                <a:pos x="2160" y="414"/>
              </a:cxn>
              <a:cxn ang="0">
                <a:pos x="2078" y="496"/>
              </a:cxn>
              <a:cxn ang="0">
                <a:pos x="2078" y="496"/>
              </a:cxn>
              <a:cxn ang="0">
                <a:pos x="2078" y="496"/>
              </a:cxn>
              <a:cxn ang="0">
                <a:pos x="83" y="496"/>
              </a:cxn>
              <a:cxn ang="0">
                <a:pos x="83" y="496"/>
              </a:cxn>
              <a:cxn ang="0">
                <a:pos x="0" y="414"/>
              </a:cxn>
              <a:cxn ang="0">
                <a:pos x="0" y="414"/>
              </a:cxn>
              <a:cxn ang="0">
                <a:pos x="0" y="83"/>
              </a:cxn>
            </a:cxnLst>
            <a:rect l="0" t="0" r="r" b="b"/>
            <a:pathLst>
              <a:path w="2160" h="496">
                <a:moveTo>
                  <a:pt x="0" y="83"/>
                </a:moveTo>
                <a:cubicBezTo>
                  <a:pt x="0" y="37"/>
                  <a:pt x="37" y="0"/>
                  <a:pt x="83" y="0"/>
                </a:cubicBezTo>
                <a:cubicBezTo>
                  <a:pt x="83" y="0"/>
                  <a:pt x="83" y="0"/>
                  <a:pt x="83" y="0"/>
                </a:cubicBezTo>
                <a:lnTo>
                  <a:pt x="83" y="0"/>
                </a:lnTo>
                <a:lnTo>
                  <a:pt x="2078" y="0"/>
                </a:lnTo>
                <a:lnTo>
                  <a:pt x="2078" y="0"/>
                </a:lnTo>
                <a:cubicBezTo>
                  <a:pt x="2123" y="0"/>
                  <a:pt x="2160" y="37"/>
                  <a:pt x="2160" y="83"/>
                </a:cubicBezTo>
                <a:cubicBezTo>
                  <a:pt x="2160" y="83"/>
                  <a:pt x="2160" y="83"/>
                  <a:pt x="2160" y="83"/>
                </a:cubicBezTo>
                <a:lnTo>
                  <a:pt x="2160" y="83"/>
                </a:lnTo>
                <a:lnTo>
                  <a:pt x="2160" y="414"/>
                </a:lnTo>
                <a:lnTo>
                  <a:pt x="2160" y="414"/>
                </a:lnTo>
                <a:cubicBezTo>
                  <a:pt x="2160" y="459"/>
                  <a:pt x="2123" y="496"/>
                  <a:pt x="2078" y="496"/>
                </a:cubicBezTo>
                <a:cubicBezTo>
                  <a:pt x="2078" y="496"/>
                  <a:pt x="2078" y="496"/>
                  <a:pt x="2078" y="496"/>
                </a:cubicBezTo>
                <a:lnTo>
                  <a:pt x="2078" y="496"/>
                </a:lnTo>
                <a:lnTo>
                  <a:pt x="83" y="496"/>
                </a:lnTo>
                <a:lnTo>
                  <a:pt x="83" y="496"/>
                </a:lnTo>
                <a:cubicBezTo>
                  <a:pt x="37" y="496"/>
                  <a:pt x="0" y="459"/>
                  <a:pt x="0" y="414"/>
                </a:cubicBezTo>
                <a:cubicBezTo>
                  <a:pt x="0" y="414"/>
                  <a:pt x="0" y="414"/>
                  <a:pt x="0" y="414"/>
                </a:cubicBezTo>
                <a:lnTo>
                  <a:pt x="0" y="83"/>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5" name="Freeform 505"/>
          <p:cNvSpPr>
            <a:spLocks noEditPoints="1"/>
          </p:cNvSpPr>
          <p:nvPr/>
        </p:nvSpPr>
        <p:spPr bwMode="auto">
          <a:xfrm>
            <a:off x="3194050" y="3663950"/>
            <a:ext cx="2087562" cy="515937"/>
          </a:xfrm>
          <a:custGeom>
            <a:avLst/>
            <a:gdLst/>
            <a:ahLst/>
            <a:cxnLst>
              <a:cxn ang="0">
                <a:pos x="1" y="102"/>
              </a:cxn>
              <a:cxn ang="0">
                <a:pos x="11" y="63"/>
              </a:cxn>
              <a:cxn ang="0">
                <a:pos x="36" y="28"/>
              </a:cxn>
              <a:cxn ang="0">
                <a:pos x="70" y="8"/>
              </a:cxn>
              <a:cxn ang="0">
                <a:pos x="107" y="0"/>
              </a:cxn>
              <a:cxn ang="0">
                <a:pos x="2108" y="1"/>
              </a:cxn>
              <a:cxn ang="0">
                <a:pos x="2148" y="11"/>
              </a:cxn>
              <a:cxn ang="0">
                <a:pos x="2180" y="35"/>
              </a:cxn>
              <a:cxn ang="0">
                <a:pos x="2202" y="71"/>
              </a:cxn>
              <a:cxn ang="0">
                <a:pos x="2208" y="107"/>
              </a:cxn>
              <a:cxn ang="0">
                <a:pos x="2208" y="443"/>
              </a:cxn>
              <a:cxn ang="0">
                <a:pos x="2198" y="484"/>
              </a:cxn>
              <a:cxn ang="0">
                <a:pos x="2174" y="516"/>
              </a:cxn>
              <a:cxn ang="0">
                <a:pos x="2139" y="538"/>
              </a:cxn>
              <a:cxn ang="0">
                <a:pos x="2102" y="544"/>
              </a:cxn>
              <a:cxn ang="0">
                <a:pos x="103" y="544"/>
              </a:cxn>
              <a:cxn ang="0">
                <a:pos x="62" y="534"/>
              </a:cxn>
              <a:cxn ang="0">
                <a:pos x="28" y="510"/>
              </a:cxn>
              <a:cxn ang="0">
                <a:pos x="8" y="476"/>
              </a:cxn>
              <a:cxn ang="0">
                <a:pos x="0" y="438"/>
              </a:cxn>
              <a:cxn ang="0">
                <a:pos x="48" y="438"/>
              </a:cxn>
              <a:cxn ang="0">
                <a:pos x="55" y="465"/>
              </a:cxn>
              <a:cxn ang="0">
                <a:pos x="69" y="483"/>
              </a:cxn>
              <a:cxn ang="0">
                <a:pos x="89" y="494"/>
              </a:cxn>
              <a:cxn ang="0">
                <a:pos x="112" y="497"/>
              </a:cxn>
              <a:cxn ang="0">
                <a:pos x="2102" y="496"/>
              </a:cxn>
              <a:cxn ang="0">
                <a:pos x="2130" y="491"/>
              </a:cxn>
              <a:cxn ang="0">
                <a:pos x="2147" y="477"/>
              </a:cxn>
              <a:cxn ang="0">
                <a:pos x="2159" y="457"/>
              </a:cxn>
              <a:cxn ang="0">
                <a:pos x="2161" y="434"/>
              </a:cxn>
              <a:cxn ang="0">
                <a:pos x="2160" y="107"/>
              </a:cxn>
              <a:cxn ang="0">
                <a:pos x="2155" y="80"/>
              </a:cxn>
              <a:cxn ang="0">
                <a:pos x="2140" y="62"/>
              </a:cxn>
              <a:cxn ang="0">
                <a:pos x="2121" y="52"/>
              </a:cxn>
              <a:cxn ang="0">
                <a:pos x="2097" y="48"/>
              </a:cxn>
              <a:cxn ang="0">
                <a:pos x="107" y="48"/>
              </a:cxn>
              <a:cxn ang="0">
                <a:pos x="81" y="55"/>
              </a:cxn>
              <a:cxn ang="0">
                <a:pos x="61" y="69"/>
              </a:cxn>
              <a:cxn ang="0">
                <a:pos x="52" y="88"/>
              </a:cxn>
              <a:cxn ang="0">
                <a:pos x="48" y="113"/>
              </a:cxn>
              <a:cxn ang="0">
                <a:pos x="48" y="438"/>
              </a:cxn>
            </a:cxnLst>
            <a:rect l="0" t="0" r="r" b="b"/>
            <a:pathLst>
              <a:path w="2208" h="544">
                <a:moveTo>
                  <a:pt x="0" y="107"/>
                </a:moveTo>
                <a:cubicBezTo>
                  <a:pt x="0" y="106"/>
                  <a:pt x="1" y="104"/>
                  <a:pt x="1" y="102"/>
                </a:cubicBezTo>
                <a:lnTo>
                  <a:pt x="8" y="70"/>
                </a:lnTo>
                <a:cubicBezTo>
                  <a:pt x="9" y="68"/>
                  <a:pt x="10" y="65"/>
                  <a:pt x="11" y="63"/>
                </a:cubicBezTo>
                <a:lnTo>
                  <a:pt x="28" y="36"/>
                </a:lnTo>
                <a:cubicBezTo>
                  <a:pt x="30" y="33"/>
                  <a:pt x="33" y="30"/>
                  <a:pt x="36" y="28"/>
                </a:cubicBezTo>
                <a:lnTo>
                  <a:pt x="63" y="11"/>
                </a:lnTo>
                <a:cubicBezTo>
                  <a:pt x="65" y="10"/>
                  <a:pt x="68" y="9"/>
                  <a:pt x="70" y="8"/>
                </a:cubicBezTo>
                <a:lnTo>
                  <a:pt x="102" y="1"/>
                </a:lnTo>
                <a:cubicBezTo>
                  <a:pt x="104" y="1"/>
                  <a:pt x="106" y="0"/>
                  <a:pt x="107" y="0"/>
                </a:cubicBezTo>
                <a:lnTo>
                  <a:pt x="2102" y="0"/>
                </a:lnTo>
                <a:cubicBezTo>
                  <a:pt x="2104" y="0"/>
                  <a:pt x="2106" y="1"/>
                  <a:pt x="2108" y="1"/>
                </a:cubicBezTo>
                <a:lnTo>
                  <a:pt x="2140" y="8"/>
                </a:lnTo>
                <a:cubicBezTo>
                  <a:pt x="2142" y="9"/>
                  <a:pt x="2145" y="10"/>
                  <a:pt x="2148" y="11"/>
                </a:cubicBezTo>
                <a:lnTo>
                  <a:pt x="2174" y="28"/>
                </a:lnTo>
                <a:cubicBezTo>
                  <a:pt x="2176" y="30"/>
                  <a:pt x="2179" y="32"/>
                  <a:pt x="2180" y="35"/>
                </a:cubicBezTo>
                <a:lnTo>
                  <a:pt x="2198" y="62"/>
                </a:lnTo>
                <a:cubicBezTo>
                  <a:pt x="2200" y="65"/>
                  <a:pt x="2201" y="68"/>
                  <a:pt x="2202" y="71"/>
                </a:cubicBezTo>
                <a:lnTo>
                  <a:pt x="2208" y="103"/>
                </a:lnTo>
                <a:cubicBezTo>
                  <a:pt x="2208" y="105"/>
                  <a:pt x="2208" y="106"/>
                  <a:pt x="2208" y="107"/>
                </a:cubicBezTo>
                <a:lnTo>
                  <a:pt x="2208" y="438"/>
                </a:lnTo>
                <a:cubicBezTo>
                  <a:pt x="2208" y="440"/>
                  <a:pt x="2208" y="441"/>
                  <a:pt x="2208" y="443"/>
                </a:cubicBezTo>
                <a:lnTo>
                  <a:pt x="2202" y="475"/>
                </a:lnTo>
                <a:cubicBezTo>
                  <a:pt x="2201" y="478"/>
                  <a:pt x="2200" y="481"/>
                  <a:pt x="2198" y="484"/>
                </a:cubicBezTo>
                <a:lnTo>
                  <a:pt x="2180" y="510"/>
                </a:lnTo>
                <a:cubicBezTo>
                  <a:pt x="2179" y="512"/>
                  <a:pt x="2176" y="515"/>
                  <a:pt x="2174" y="516"/>
                </a:cubicBezTo>
                <a:lnTo>
                  <a:pt x="2148" y="534"/>
                </a:lnTo>
                <a:cubicBezTo>
                  <a:pt x="2145" y="536"/>
                  <a:pt x="2142" y="537"/>
                  <a:pt x="2139" y="538"/>
                </a:cubicBezTo>
                <a:lnTo>
                  <a:pt x="2107" y="544"/>
                </a:lnTo>
                <a:cubicBezTo>
                  <a:pt x="2105" y="544"/>
                  <a:pt x="2104" y="544"/>
                  <a:pt x="2102" y="544"/>
                </a:cubicBezTo>
                <a:lnTo>
                  <a:pt x="107" y="544"/>
                </a:lnTo>
                <a:cubicBezTo>
                  <a:pt x="106" y="544"/>
                  <a:pt x="104" y="544"/>
                  <a:pt x="103" y="544"/>
                </a:cubicBezTo>
                <a:lnTo>
                  <a:pt x="71" y="538"/>
                </a:lnTo>
                <a:cubicBezTo>
                  <a:pt x="68" y="537"/>
                  <a:pt x="65" y="536"/>
                  <a:pt x="62" y="534"/>
                </a:cubicBezTo>
                <a:lnTo>
                  <a:pt x="35" y="516"/>
                </a:lnTo>
                <a:cubicBezTo>
                  <a:pt x="32" y="515"/>
                  <a:pt x="30" y="512"/>
                  <a:pt x="28" y="510"/>
                </a:cubicBezTo>
                <a:lnTo>
                  <a:pt x="11" y="484"/>
                </a:lnTo>
                <a:cubicBezTo>
                  <a:pt x="10" y="481"/>
                  <a:pt x="9" y="478"/>
                  <a:pt x="8" y="476"/>
                </a:cubicBezTo>
                <a:lnTo>
                  <a:pt x="1" y="444"/>
                </a:lnTo>
                <a:cubicBezTo>
                  <a:pt x="1" y="442"/>
                  <a:pt x="0" y="440"/>
                  <a:pt x="0" y="438"/>
                </a:cubicBezTo>
                <a:lnTo>
                  <a:pt x="0" y="107"/>
                </a:lnTo>
                <a:close/>
                <a:moveTo>
                  <a:pt x="48" y="438"/>
                </a:moveTo>
                <a:lnTo>
                  <a:pt x="48" y="433"/>
                </a:lnTo>
                <a:lnTo>
                  <a:pt x="55" y="465"/>
                </a:lnTo>
                <a:lnTo>
                  <a:pt x="52" y="457"/>
                </a:lnTo>
                <a:lnTo>
                  <a:pt x="69" y="483"/>
                </a:lnTo>
                <a:lnTo>
                  <a:pt x="62" y="476"/>
                </a:lnTo>
                <a:lnTo>
                  <a:pt x="89" y="494"/>
                </a:lnTo>
                <a:lnTo>
                  <a:pt x="80" y="491"/>
                </a:lnTo>
                <a:lnTo>
                  <a:pt x="112" y="497"/>
                </a:lnTo>
                <a:lnTo>
                  <a:pt x="107" y="496"/>
                </a:lnTo>
                <a:lnTo>
                  <a:pt x="2102" y="496"/>
                </a:lnTo>
                <a:lnTo>
                  <a:pt x="2098" y="497"/>
                </a:lnTo>
                <a:lnTo>
                  <a:pt x="2130" y="491"/>
                </a:lnTo>
                <a:lnTo>
                  <a:pt x="2121" y="495"/>
                </a:lnTo>
                <a:lnTo>
                  <a:pt x="2147" y="477"/>
                </a:lnTo>
                <a:lnTo>
                  <a:pt x="2141" y="483"/>
                </a:lnTo>
                <a:lnTo>
                  <a:pt x="2159" y="457"/>
                </a:lnTo>
                <a:lnTo>
                  <a:pt x="2155" y="466"/>
                </a:lnTo>
                <a:lnTo>
                  <a:pt x="2161" y="434"/>
                </a:lnTo>
                <a:lnTo>
                  <a:pt x="2160" y="438"/>
                </a:lnTo>
                <a:lnTo>
                  <a:pt x="2160" y="107"/>
                </a:lnTo>
                <a:lnTo>
                  <a:pt x="2161" y="112"/>
                </a:lnTo>
                <a:lnTo>
                  <a:pt x="2155" y="80"/>
                </a:lnTo>
                <a:lnTo>
                  <a:pt x="2158" y="89"/>
                </a:lnTo>
                <a:lnTo>
                  <a:pt x="2140" y="62"/>
                </a:lnTo>
                <a:lnTo>
                  <a:pt x="2147" y="69"/>
                </a:lnTo>
                <a:lnTo>
                  <a:pt x="2121" y="52"/>
                </a:lnTo>
                <a:lnTo>
                  <a:pt x="2129" y="55"/>
                </a:lnTo>
                <a:lnTo>
                  <a:pt x="2097" y="48"/>
                </a:lnTo>
                <a:lnTo>
                  <a:pt x="2102" y="48"/>
                </a:lnTo>
                <a:lnTo>
                  <a:pt x="107" y="48"/>
                </a:lnTo>
                <a:lnTo>
                  <a:pt x="113" y="48"/>
                </a:lnTo>
                <a:lnTo>
                  <a:pt x="81" y="55"/>
                </a:lnTo>
                <a:lnTo>
                  <a:pt x="88" y="52"/>
                </a:lnTo>
                <a:lnTo>
                  <a:pt x="61" y="69"/>
                </a:lnTo>
                <a:lnTo>
                  <a:pt x="69" y="61"/>
                </a:lnTo>
                <a:lnTo>
                  <a:pt x="52" y="88"/>
                </a:lnTo>
                <a:lnTo>
                  <a:pt x="55" y="81"/>
                </a:lnTo>
                <a:lnTo>
                  <a:pt x="48" y="113"/>
                </a:lnTo>
                <a:lnTo>
                  <a:pt x="48" y="107"/>
                </a:lnTo>
                <a:lnTo>
                  <a:pt x="48" y="43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106" name="Rectangle 506"/>
          <p:cNvSpPr>
            <a:spLocks noChangeArrowheads="1"/>
          </p:cNvSpPr>
          <p:nvPr/>
        </p:nvSpPr>
        <p:spPr bwMode="auto">
          <a:xfrm>
            <a:off x="3481388" y="3676650"/>
            <a:ext cx="164941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Biolog consistency </a:t>
            </a:r>
            <a:endParaRPr kumimoji="0" lang="en-US" sz="1800" b="0" i="0" u="none" strike="noStrike" cap="none" normalizeH="0" baseline="0" smtClean="0">
              <a:ln>
                <a:noFill/>
              </a:ln>
              <a:solidFill>
                <a:schemeClr val="tx1"/>
              </a:solidFill>
              <a:effectLst/>
              <a:latin typeface="Arial" pitchFamily="34" charset="0"/>
            </a:endParaRPr>
          </a:p>
        </p:txBody>
      </p:sp>
      <p:sp>
        <p:nvSpPr>
          <p:cNvPr id="410107" name="Rectangle 507"/>
          <p:cNvSpPr>
            <a:spLocks noChangeArrowheads="1"/>
          </p:cNvSpPr>
          <p:nvPr/>
        </p:nvSpPr>
        <p:spPr bwMode="auto">
          <a:xfrm>
            <a:off x="3919538" y="3919538"/>
            <a:ext cx="741362" cy="303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analysis</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0" y="760413"/>
            <a:ext cx="9144000" cy="6395157"/>
          </a:xfrm>
          <a:prstGeom prst="rect">
            <a:avLst/>
          </a:prstGeom>
          <a:noFill/>
          <a:ln w="9525">
            <a:noFill/>
            <a:miter lim="800000"/>
            <a:headEnd/>
            <a:tailEnd/>
          </a:ln>
        </p:spPr>
        <p:txBody>
          <a:bodyPr lIns="84908" tIns="42454" rIns="84908" bIns="42454">
            <a:spAutoFit/>
          </a:bodyPr>
          <a:lstStyle/>
          <a:p>
            <a:pPr eaLnBrk="0">
              <a:spcBef>
                <a:spcPct val="50000"/>
              </a:spcBef>
              <a:defRPr/>
            </a:pPr>
            <a:r>
              <a:rPr lang="en-US" sz="2000" dirty="0" smtClean="0">
                <a:ea typeface="ＭＳ Ｐゴシック" charset="-128"/>
              </a:rPr>
              <a:t>1.) Automatically constructed models are drafts, not complete products</a:t>
            </a:r>
          </a:p>
          <a:p>
            <a:pPr eaLnBrk="0">
              <a:spcBef>
                <a:spcPct val="50000"/>
              </a:spcBef>
              <a:defRPr/>
            </a:pPr>
            <a:endParaRPr lang="en-US" sz="2000" dirty="0" smtClean="0">
              <a:ea typeface="ＭＳ Ｐゴシック" charset="-128"/>
            </a:endParaRPr>
          </a:p>
          <a:p>
            <a:pPr eaLnBrk="0">
              <a:spcBef>
                <a:spcPct val="50000"/>
              </a:spcBef>
              <a:defRPr/>
            </a:pPr>
            <a:r>
              <a:rPr lang="en-US" sz="2000" dirty="0" smtClean="0">
                <a:ea typeface="ＭＳ Ｐゴシック" charset="-128"/>
              </a:rPr>
              <a:t>2.) Automatically built models are less useful for quantitative predictions without fitting to experimental data, but good for identifying annotation errors and predicting growth conditions</a:t>
            </a:r>
          </a:p>
          <a:p>
            <a:pPr eaLnBrk="0">
              <a:spcBef>
                <a:spcPct val="50000"/>
              </a:spcBef>
              <a:defRPr/>
            </a:pPr>
            <a:endParaRPr lang="en-US" sz="2000" dirty="0" smtClean="0">
              <a:ea typeface="ＭＳ Ｐゴシック" charset="-128"/>
            </a:endParaRPr>
          </a:p>
          <a:p>
            <a:pPr eaLnBrk="0">
              <a:spcBef>
                <a:spcPct val="50000"/>
              </a:spcBef>
              <a:defRPr/>
            </a:pPr>
            <a:r>
              <a:rPr lang="en-US" sz="2000" dirty="0" smtClean="0">
                <a:ea typeface="ＭＳ Ｐゴシック" charset="-128"/>
              </a:rPr>
              <a:t>3.) Curation is required to “complete” these models:</a:t>
            </a:r>
          </a:p>
          <a:p>
            <a:pPr eaLnBrk="0">
              <a:spcBef>
                <a:spcPct val="50000"/>
              </a:spcBef>
              <a:defRPr/>
            </a:pPr>
            <a:r>
              <a:rPr lang="en-US" sz="2000" dirty="0" smtClean="0">
                <a:ea typeface="ＭＳ Ｐゴシック" charset="-128"/>
              </a:rPr>
              <a:t>	-Extra reactions may be present that must be trimmed due to overly generic annotations, and reactions may be missing due to overly specific annotations</a:t>
            </a:r>
          </a:p>
          <a:p>
            <a:pPr eaLnBrk="0">
              <a:spcBef>
                <a:spcPct val="50000"/>
              </a:spcBef>
              <a:defRPr/>
            </a:pPr>
            <a:r>
              <a:rPr lang="en-US" sz="2000" dirty="0" smtClean="0">
                <a:ea typeface="ＭＳ Ｐゴシック" charset="-128"/>
              </a:rPr>
              <a:t>	-Cofactors used in reactions may be incorrect if the true cofactors utilized by an organism are unknown</a:t>
            </a:r>
          </a:p>
          <a:p>
            <a:pPr eaLnBrk="0">
              <a:spcBef>
                <a:spcPct val="50000"/>
              </a:spcBef>
              <a:defRPr/>
            </a:pPr>
            <a:r>
              <a:rPr lang="en-US" sz="2000" dirty="0" smtClean="0">
                <a:ea typeface="ＭＳ Ｐゴシック" charset="-128"/>
              </a:rPr>
              <a:t>	-Highly distinctive biochemistry performed by an organism may be missing it not well annotated or if biochemical pathways are not included in the Model SEED map</a:t>
            </a:r>
          </a:p>
          <a:p>
            <a:pPr eaLnBrk="0">
              <a:spcBef>
                <a:spcPct val="50000"/>
              </a:spcBef>
              <a:defRPr/>
            </a:pPr>
            <a:r>
              <a:rPr lang="en-US" sz="2000" dirty="0" smtClean="0">
                <a:ea typeface="ＭＳ Ｐゴシック" charset="-128"/>
              </a:rPr>
              <a:t>	-Biomass reactions will be missing components, and coefficients in biomass reactions must be adjusted based on measured growth rates</a:t>
            </a:r>
            <a:endParaRPr lang="en-US" sz="2000" dirty="0">
              <a:ea typeface="ＭＳ Ｐゴシック" charset="-128"/>
            </a:endParaRPr>
          </a:p>
          <a:p>
            <a:pPr eaLnBrk="0">
              <a:spcBef>
                <a:spcPct val="50000"/>
              </a:spcBef>
              <a:defRPr/>
            </a:pPr>
            <a:endParaRPr lang="en-US" sz="2000" dirty="0" smtClean="0">
              <a:ea typeface="ＭＳ Ｐゴシック" charset="-128"/>
            </a:endParaRPr>
          </a:p>
        </p:txBody>
      </p:sp>
      <p:sp>
        <p:nvSpPr>
          <p:cNvPr id="6" name="Title 1"/>
          <p:cNvSpPr txBox="1">
            <a:spLocks/>
          </p:cNvSpPr>
          <p:nvPr/>
        </p:nvSpPr>
        <p:spPr>
          <a:xfrm>
            <a:off x="457200" y="274638"/>
            <a:ext cx="8458200" cy="485775"/>
          </a:xfrm>
          <a:prstGeom prst="rect">
            <a:avLst/>
          </a:prstGeom>
        </p:spPr>
        <p:txBody>
          <a:bodyPr/>
          <a:lstStyle/>
          <a:p>
            <a:pPr algn="ctr" eaLnBrk="0">
              <a:defRPr/>
            </a:pPr>
            <a:r>
              <a:rPr lang="en-US" sz="2600" kern="0" dirty="0" smtClean="0">
                <a:latin typeface="+mj-lt"/>
                <a:ea typeface="+mj-ea"/>
                <a:cs typeface="+mj-cs"/>
              </a:rPr>
              <a:t>Words of Caution in Automated Model Construction and Use</a:t>
            </a:r>
            <a:endParaRPr lang="en-US" sz="2600" kern="0" dirty="0">
              <a:latin typeface="+mj-lt"/>
              <a:ea typeface="+mj-ea"/>
              <a:cs typeface="+mj-cs"/>
            </a:endParaRPr>
          </a:p>
        </p:txBody>
      </p:sp>
      <p:sp>
        <p:nvSpPr>
          <p:cNvPr id="5"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327993" y="100013"/>
            <a:ext cx="8458200" cy="485775"/>
          </a:xfrm>
          <a:prstGeom prst="rect">
            <a:avLst/>
          </a:prstGeom>
          <a:noFill/>
          <a:ln w="9525">
            <a:noFill/>
            <a:miter lim="800000"/>
            <a:headEnd/>
            <a:tailEnd/>
          </a:ln>
        </p:spPr>
        <p:txBody>
          <a:bodyPr/>
          <a:lstStyle/>
          <a:p>
            <a:pPr algn="ctr">
              <a:lnSpc>
                <a:spcPct val="80000"/>
              </a:lnSpc>
            </a:pPr>
            <a:r>
              <a:rPr lang="en-US" sz="2600" dirty="0" smtClean="0">
                <a:latin typeface="Calibri" charset="0"/>
              </a:rPr>
              <a:t>Model SEED Website: www.theseed.org/models/</a:t>
            </a:r>
            <a:endParaRPr lang="en-US" sz="2600" dirty="0">
              <a:latin typeface="Calibri" charset="0"/>
            </a:endParaRPr>
          </a:p>
        </p:txBody>
      </p:sp>
      <p:pic>
        <p:nvPicPr>
          <p:cNvPr id="921602" name="Picture 2"/>
          <p:cNvPicPr>
            <a:picLocks noChangeAspect="1" noChangeArrowheads="1"/>
          </p:cNvPicPr>
          <p:nvPr/>
        </p:nvPicPr>
        <p:blipFill>
          <a:blip r:embed="rId3"/>
          <a:srcRect/>
          <a:stretch>
            <a:fillRect/>
          </a:stretch>
        </p:blipFill>
        <p:spPr bwMode="auto">
          <a:xfrm>
            <a:off x="168816" y="642445"/>
            <a:ext cx="8786193" cy="5962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5"/>
          <p:cNvSpPr>
            <a:spLocks noChangeArrowheads="1"/>
          </p:cNvSpPr>
          <p:nvPr/>
        </p:nvSpPr>
        <p:spPr bwMode="auto">
          <a:xfrm>
            <a:off x="0" y="0"/>
            <a:ext cx="8763000" cy="861774"/>
          </a:xfrm>
          <a:prstGeom prst="rect">
            <a:avLst/>
          </a:prstGeom>
          <a:noFill/>
          <a:ln w="9525">
            <a:noFill/>
            <a:miter lim="800000"/>
            <a:headEnd/>
            <a:tailEnd/>
          </a:ln>
        </p:spPr>
        <p:txBody>
          <a:bodyPr>
            <a:prstTxWarp prst="textNoShape">
              <a:avLst/>
            </a:prstTxWarp>
            <a:spAutoFit/>
          </a:bodyPr>
          <a:lstStyle/>
          <a:p>
            <a:pPr algn="ctr"/>
            <a:r>
              <a:rPr lang="en-US" sz="2500" b="1" dirty="0" smtClean="0"/>
              <a:t>Metabolic Modeling is One Key to Predicting Phenotype from Genotype</a:t>
            </a:r>
            <a:endParaRPr lang="en-US" sz="2500" b="1" dirty="0"/>
          </a:p>
        </p:txBody>
      </p:sp>
      <p:sp>
        <p:nvSpPr>
          <p:cNvPr id="3" name="Text Box 6"/>
          <p:cNvSpPr txBox="1">
            <a:spLocks noChangeArrowheads="1"/>
          </p:cNvSpPr>
          <p:nvPr/>
        </p:nvSpPr>
        <p:spPr bwMode="auto">
          <a:xfrm>
            <a:off x="0" y="861774"/>
            <a:ext cx="9144000" cy="2169825"/>
          </a:xfrm>
          <a:prstGeom prst="rect">
            <a:avLst/>
          </a:prstGeom>
          <a:noFill/>
          <a:ln w="9525">
            <a:noFill/>
            <a:miter lim="800000"/>
            <a:headEnd/>
            <a:tailEnd/>
          </a:ln>
        </p:spPr>
        <p:txBody>
          <a:bodyPr wrap="square">
            <a:spAutoFit/>
          </a:bodyPr>
          <a:lstStyle/>
          <a:p>
            <a:r>
              <a:rPr lang="en-US" sz="2500" dirty="0" smtClean="0"/>
              <a:t>What can a metabolic model do?</a:t>
            </a:r>
          </a:p>
          <a:p>
            <a:r>
              <a:rPr lang="en-US" sz="2200" dirty="0" smtClean="0"/>
              <a:t>1.) Predict culture conditions and possible responses to environment changes.</a:t>
            </a:r>
          </a:p>
          <a:p>
            <a:r>
              <a:rPr lang="en-US" sz="2200" dirty="0" smtClean="0"/>
              <a:t>2.) Predict metabolic capabilities from genotype.</a:t>
            </a:r>
          </a:p>
          <a:p>
            <a:r>
              <a:rPr lang="en-US" sz="2200" dirty="0" smtClean="0"/>
              <a:t>3.) Predict impact of genetic perturbations</a:t>
            </a:r>
          </a:p>
          <a:p>
            <a:r>
              <a:rPr lang="en-US" sz="2200" dirty="0" smtClean="0"/>
              <a:t>4.) Linking annotations to observed organism behavior enabling validation and correction of annotations</a:t>
            </a:r>
            <a:endParaRPr lang="en-US" sz="2200" dirty="0"/>
          </a:p>
        </p:txBody>
      </p:sp>
      <p:grpSp>
        <p:nvGrpSpPr>
          <p:cNvPr id="4" name="Group 40"/>
          <p:cNvGrpSpPr>
            <a:grpSpLocks/>
          </p:cNvGrpSpPr>
          <p:nvPr/>
        </p:nvGrpSpPr>
        <p:grpSpPr bwMode="auto">
          <a:xfrm>
            <a:off x="2898775" y="3067050"/>
            <a:ext cx="2266950" cy="1571625"/>
            <a:chOff x="3016" y="2984"/>
            <a:chExt cx="1428" cy="990"/>
          </a:xfrm>
        </p:grpSpPr>
        <p:pic>
          <p:nvPicPr>
            <p:cNvPr id="6" name="Picture 16"/>
            <p:cNvPicPr>
              <a:picLocks noChangeAspect="1" noChangeArrowheads="1"/>
            </p:cNvPicPr>
            <p:nvPr/>
          </p:nvPicPr>
          <p:blipFill>
            <a:blip r:embed="rId2"/>
            <a:srcRect/>
            <a:stretch>
              <a:fillRect/>
            </a:stretch>
          </p:blipFill>
          <p:spPr bwMode="auto">
            <a:xfrm>
              <a:off x="3093" y="3138"/>
              <a:ext cx="1246" cy="657"/>
            </a:xfrm>
            <a:prstGeom prst="rect">
              <a:avLst/>
            </a:prstGeom>
            <a:noFill/>
            <a:ln w="9525">
              <a:noFill/>
              <a:miter lim="800000"/>
              <a:headEnd/>
              <a:tailEnd/>
            </a:ln>
          </p:spPr>
        </p:pic>
        <p:sp>
          <p:nvSpPr>
            <p:cNvPr id="7" name="Rectangle 17"/>
            <p:cNvSpPr>
              <a:spLocks noChangeArrowheads="1"/>
            </p:cNvSpPr>
            <p:nvPr/>
          </p:nvSpPr>
          <p:spPr bwMode="auto">
            <a:xfrm>
              <a:off x="3870" y="3173"/>
              <a:ext cx="392" cy="41"/>
            </a:xfrm>
            <a:prstGeom prst="rect">
              <a:avLst/>
            </a:prstGeom>
            <a:solidFill>
              <a:srgbClr val="FFFFFF"/>
            </a:solidFill>
            <a:ln w="9525">
              <a:noFill/>
              <a:miter lim="800000"/>
              <a:headEnd/>
              <a:tailEnd/>
            </a:ln>
          </p:spPr>
          <p:txBody>
            <a:bodyPr/>
            <a:lstStyle/>
            <a:p>
              <a:endParaRPr lang="en-US"/>
            </a:p>
          </p:txBody>
        </p:sp>
        <p:sp>
          <p:nvSpPr>
            <p:cNvPr id="8" name="Rectangle 18"/>
            <p:cNvSpPr>
              <a:spLocks noChangeArrowheads="1"/>
            </p:cNvSpPr>
            <p:nvPr/>
          </p:nvSpPr>
          <p:spPr bwMode="auto">
            <a:xfrm>
              <a:off x="3100" y="3788"/>
              <a:ext cx="196" cy="13"/>
            </a:xfrm>
            <a:prstGeom prst="rect">
              <a:avLst/>
            </a:prstGeom>
            <a:solidFill>
              <a:srgbClr val="FFFFFF"/>
            </a:solidFill>
            <a:ln w="9525">
              <a:noFill/>
              <a:miter lim="800000"/>
              <a:headEnd/>
              <a:tailEnd/>
            </a:ln>
          </p:spPr>
          <p:txBody>
            <a:bodyPr/>
            <a:lstStyle/>
            <a:p>
              <a:endParaRPr lang="en-US"/>
            </a:p>
          </p:txBody>
        </p:sp>
        <p:sp>
          <p:nvSpPr>
            <p:cNvPr id="9" name="Rectangle 19"/>
            <p:cNvSpPr>
              <a:spLocks noChangeArrowheads="1"/>
            </p:cNvSpPr>
            <p:nvPr/>
          </p:nvSpPr>
          <p:spPr bwMode="auto">
            <a:xfrm>
              <a:off x="3086" y="3103"/>
              <a:ext cx="1260" cy="70"/>
            </a:xfrm>
            <a:prstGeom prst="rect">
              <a:avLst/>
            </a:prstGeom>
            <a:solidFill>
              <a:srgbClr val="FFFFFF"/>
            </a:solidFill>
            <a:ln w="9525">
              <a:noFill/>
              <a:miter lim="800000"/>
              <a:headEnd/>
              <a:tailEnd/>
            </a:ln>
          </p:spPr>
          <p:txBody>
            <a:bodyPr/>
            <a:lstStyle/>
            <a:p>
              <a:endParaRPr lang="en-US"/>
            </a:p>
          </p:txBody>
        </p:sp>
        <p:sp>
          <p:nvSpPr>
            <p:cNvPr id="10" name="Rectangle 20"/>
            <p:cNvSpPr>
              <a:spLocks noChangeArrowheads="1"/>
            </p:cNvSpPr>
            <p:nvPr/>
          </p:nvSpPr>
          <p:spPr bwMode="auto">
            <a:xfrm>
              <a:off x="3086" y="3801"/>
              <a:ext cx="1260" cy="56"/>
            </a:xfrm>
            <a:prstGeom prst="rect">
              <a:avLst/>
            </a:prstGeom>
            <a:solidFill>
              <a:srgbClr val="FFFFFF"/>
            </a:solidFill>
            <a:ln w="9525">
              <a:noFill/>
              <a:miter lim="800000"/>
              <a:headEnd/>
              <a:tailEnd/>
            </a:ln>
          </p:spPr>
          <p:txBody>
            <a:bodyPr/>
            <a:lstStyle/>
            <a:p>
              <a:endParaRPr lang="en-US"/>
            </a:p>
          </p:txBody>
        </p:sp>
        <p:sp>
          <p:nvSpPr>
            <p:cNvPr id="11" name="Rectangle 21"/>
            <p:cNvSpPr>
              <a:spLocks noChangeArrowheads="1"/>
            </p:cNvSpPr>
            <p:nvPr/>
          </p:nvSpPr>
          <p:spPr bwMode="auto">
            <a:xfrm>
              <a:off x="3044" y="3145"/>
              <a:ext cx="70" cy="684"/>
            </a:xfrm>
            <a:prstGeom prst="rect">
              <a:avLst/>
            </a:prstGeom>
            <a:solidFill>
              <a:srgbClr val="FFFFFF"/>
            </a:solidFill>
            <a:ln w="9525">
              <a:noFill/>
              <a:miter lim="800000"/>
              <a:headEnd/>
              <a:tailEnd/>
            </a:ln>
          </p:spPr>
          <p:txBody>
            <a:bodyPr/>
            <a:lstStyle/>
            <a:p>
              <a:endParaRPr lang="en-US"/>
            </a:p>
          </p:txBody>
        </p:sp>
        <p:sp>
          <p:nvSpPr>
            <p:cNvPr id="12" name="Rectangle 22"/>
            <p:cNvSpPr>
              <a:spLocks noChangeArrowheads="1"/>
            </p:cNvSpPr>
            <p:nvPr/>
          </p:nvSpPr>
          <p:spPr bwMode="auto">
            <a:xfrm>
              <a:off x="4332" y="3145"/>
              <a:ext cx="56" cy="684"/>
            </a:xfrm>
            <a:prstGeom prst="rect">
              <a:avLst/>
            </a:prstGeom>
            <a:solidFill>
              <a:srgbClr val="FFFFFF"/>
            </a:solidFill>
            <a:ln w="9525">
              <a:noFill/>
              <a:miter lim="800000"/>
              <a:headEnd/>
              <a:tailEnd/>
            </a:ln>
          </p:spPr>
          <p:txBody>
            <a:bodyPr/>
            <a:lstStyle/>
            <a:p>
              <a:endParaRPr lang="en-US"/>
            </a:p>
          </p:txBody>
        </p:sp>
        <p:sp>
          <p:nvSpPr>
            <p:cNvPr id="13" name="Freeform 23"/>
            <p:cNvSpPr>
              <a:spLocks noEditPoints="1"/>
            </p:cNvSpPr>
            <p:nvPr/>
          </p:nvSpPr>
          <p:spPr bwMode="auto">
            <a:xfrm>
              <a:off x="3016" y="3075"/>
              <a:ext cx="1428" cy="796"/>
            </a:xfrm>
            <a:custGeom>
              <a:avLst/>
              <a:gdLst>
                <a:gd name="T0" fmla="*/ 3 w 1632"/>
                <a:gd name="T1" fmla="*/ 86 h 912"/>
                <a:gd name="T2" fmla="*/ 9 w 1632"/>
                <a:gd name="T3" fmla="*/ 65 h 912"/>
                <a:gd name="T4" fmla="*/ 31 w 1632"/>
                <a:gd name="T5" fmla="*/ 32 h 912"/>
                <a:gd name="T6" fmla="*/ 65 w 1632"/>
                <a:gd name="T7" fmla="*/ 9 h 912"/>
                <a:gd name="T8" fmla="*/ 84 w 1632"/>
                <a:gd name="T9" fmla="*/ 3 h 912"/>
                <a:gd name="T10" fmla="*/ 106 w 1632"/>
                <a:gd name="T11" fmla="*/ 0 h 912"/>
                <a:gd name="T12" fmla="*/ 1009 w 1632"/>
                <a:gd name="T13" fmla="*/ 3 h 912"/>
                <a:gd name="T14" fmla="*/ 1029 w 1632"/>
                <a:gd name="T15" fmla="*/ 9 h 912"/>
                <a:gd name="T16" fmla="*/ 1063 w 1632"/>
                <a:gd name="T17" fmla="*/ 31 h 912"/>
                <a:gd name="T18" fmla="*/ 1085 w 1632"/>
                <a:gd name="T19" fmla="*/ 64 h 912"/>
                <a:gd name="T20" fmla="*/ 1091 w 1632"/>
                <a:gd name="T21" fmla="*/ 84 h 912"/>
                <a:gd name="T22" fmla="*/ 1094 w 1632"/>
                <a:gd name="T23" fmla="*/ 105 h 912"/>
                <a:gd name="T24" fmla="*/ 1091 w 1632"/>
                <a:gd name="T25" fmla="*/ 523 h 912"/>
                <a:gd name="T26" fmla="*/ 1086 w 1632"/>
                <a:gd name="T27" fmla="*/ 542 h 912"/>
                <a:gd name="T28" fmla="*/ 1064 w 1632"/>
                <a:gd name="T29" fmla="*/ 576 h 912"/>
                <a:gd name="T30" fmla="*/ 1031 w 1632"/>
                <a:gd name="T31" fmla="*/ 598 h 912"/>
                <a:gd name="T32" fmla="*/ 1011 w 1632"/>
                <a:gd name="T33" fmla="*/ 604 h 912"/>
                <a:gd name="T34" fmla="*/ 990 w 1632"/>
                <a:gd name="T35" fmla="*/ 607 h 912"/>
                <a:gd name="T36" fmla="*/ 86 w 1632"/>
                <a:gd name="T37" fmla="*/ 604 h 912"/>
                <a:gd name="T38" fmla="*/ 66 w 1632"/>
                <a:gd name="T39" fmla="*/ 599 h 912"/>
                <a:gd name="T40" fmla="*/ 32 w 1632"/>
                <a:gd name="T41" fmla="*/ 578 h 912"/>
                <a:gd name="T42" fmla="*/ 10 w 1632"/>
                <a:gd name="T43" fmla="*/ 544 h 912"/>
                <a:gd name="T44" fmla="*/ 4 w 1632"/>
                <a:gd name="T45" fmla="*/ 524 h 912"/>
                <a:gd name="T46" fmla="*/ 0 w 1632"/>
                <a:gd name="T47" fmla="*/ 503 h 912"/>
                <a:gd name="T48" fmla="*/ 11 w 1632"/>
                <a:gd name="T49" fmla="*/ 502 h 912"/>
                <a:gd name="T50" fmla="*/ 13 w 1632"/>
                <a:gd name="T51" fmla="*/ 520 h 912"/>
                <a:gd name="T52" fmla="*/ 18 w 1632"/>
                <a:gd name="T53" fmla="*/ 538 h 912"/>
                <a:gd name="T54" fmla="*/ 39 w 1632"/>
                <a:gd name="T55" fmla="*/ 568 h 912"/>
                <a:gd name="T56" fmla="*/ 69 w 1632"/>
                <a:gd name="T57" fmla="*/ 588 h 912"/>
                <a:gd name="T58" fmla="*/ 87 w 1632"/>
                <a:gd name="T59" fmla="*/ 594 h 912"/>
                <a:gd name="T60" fmla="*/ 989 w 1632"/>
                <a:gd name="T61" fmla="*/ 596 h 912"/>
                <a:gd name="T62" fmla="*/ 1007 w 1632"/>
                <a:gd name="T63" fmla="*/ 594 h 912"/>
                <a:gd name="T64" fmla="*/ 1025 w 1632"/>
                <a:gd name="T65" fmla="*/ 589 h 912"/>
                <a:gd name="T66" fmla="*/ 1055 w 1632"/>
                <a:gd name="T67" fmla="*/ 570 h 912"/>
                <a:gd name="T68" fmla="*/ 1075 w 1632"/>
                <a:gd name="T69" fmla="*/ 539 h 912"/>
                <a:gd name="T70" fmla="*/ 1081 w 1632"/>
                <a:gd name="T71" fmla="*/ 522 h 912"/>
                <a:gd name="T72" fmla="*/ 1082 w 1632"/>
                <a:gd name="T73" fmla="*/ 106 h 912"/>
                <a:gd name="T74" fmla="*/ 1082 w 1632"/>
                <a:gd name="T75" fmla="*/ 87 h 912"/>
                <a:gd name="T76" fmla="*/ 1075 w 1632"/>
                <a:gd name="T77" fmla="*/ 70 h 912"/>
                <a:gd name="T78" fmla="*/ 1057 w 1632"/>
                <a:gd name="T79" fmla="*/ 39 h 912"/>
                <a:gd name="T80" fmla="*/ 1026 w 1632"/>
                <a:gd name="T81" fmla="*/ 18 h 912"/>
                <a:gd name="T82" fmla="*/ 1008 w 1632"/>
                <a:gd name="T83" fmla="*/ 13 h 912"/>
                <a:gd name="T84" fmla="*/ 107 w 1632"/>
                <a:gd name="T85" fmla="*/ 10 h 912"/>
                <a:gd name="T86" fmla="*/ 88 w 1632"/>
                <a:gd name="T87" fmla="*/ 13 h 912"/>
                <a:gd name="T88" fmla="*/ 71 w 1632"/>
                <a:gd name="T89" fmla="*/ 18 h 912"/>
                <a:gd name="T90" fmla="*/ 39 w 1632"/>
                <a:gd name="T91" fmla="*/ 38 h 912"/>
                <a:gd name="T92" fmla="*/ 18 w 1632"/>
                <a:gd name="T93" fmla="*/ 69 h 912"/>
                <a:gd name="T94" fmla="*/ 13 w 1632"/>
                <a:gd name="T95" fmla="*/ 86 h 912"/>
                <a:gd name="T96" fmla="*/ 11 w 1632"/>
                <a:gd name="T97" fmla="*/ 502 h 9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2"/>
                <a:gd name="T148" fmla="*/ 0 h 912"/>
                <a:gd name="T149" fmla="*/ 1632 w 1632"/>
                <a:gd name="T150" fmla="*/ 912 h 9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2" h="912">
                  <a:moveTo>
                    <a:pt x="0" y="158"/>
                  </a:moveTo>
                  <a:lnTo>
                    <a:pt x="3" y="128"/>
                  </a:lnTo>
                  <a:cubicBezTo>
                    <a:pt x="4" y="127"/>
                    <a:pt x="4" y="127"/>
                    <a:pt x="4" y="126"/>
                  </a:cubicBezTo>
                  <a:lnTo>
                    <a:pt x="13" y="98"/>
                  </a:lnTo>
                  <a:cubicBezTo>
                    <a:pt x="13" y="97"/>
                    <a:pt x="13" y="97"/>
                    <a:pt x="14" y="96"/>
                  </a:cubicBezTo>
                  <a:lnTo>
                    <a:pt x="46" y="48"/>
                  </a:lnTo>
                  <a:cubicBezTo>
                    <a:pt x="46" y="47"/>
                    <a:pt x="47" y="46"/>
                    <a:pt x="48" y="46"/>
                  </a:cubicBezTo>
                  <a:lnTo>
                    <a:pt x="96" y="14"/>
                  </a:lnTo>
                  <a:cubicBezTo>
                    <a:pt x="97" y="13"/>
                    <a:pt x="97" y="13"/>
                    <a:pt x="98" y="13"/>
                  </a:cubicBezTo>
                  <a:lnTo>
                    <a:pt x="126" y="4"/>
                  </a:lnTo>
                  <a:cubicBezTo>
                    <a:pt x="127" y="4"/>
                    <a:pt x="127" y="4"/>
                    <a:pt x="128" y="3"/>
                  </a:cubicBezTo>
                  <a:lnTo>
                    <a:pt x="158" y="0"/>
                  </a:lnTo>
                  <a:lnTo>
                    <a:pt x="1475" y="0"/>
                  </a:lnTo>
                  <a:lnTo>
                    <a:pt x="1506" y="3"/>
                  </a:lnTo>
                  <a:cubicBezTo>
                    <a:pt x="1507" y="4"/>
                    <a:pt x="1507" y="4"/>
                    <a:pt x="1508" y="4"/>
                  </a:cubicBezTo>
                  <a:lnTo>
                    <a:pt x="1536" y="13"/>
                  </a:lnTo>
                  <a:cubicBezTo>
                    <a:pt x="1537" y="13"/>
                    <a:pt x="1537" y="13"/>
                    <a:pt x="1538" y="14"/>
                  </a:cubicBezTo>
                  <a:lnTo>
                    <a:pt x="1586" y="46"/>
                  </a:lnTo>
                  <a:cubicBezTo>
                    <a:pt x="1587" y="46"/>
                    <a:pt x="1588" y="47"/>
                    <a:pt x="1588" y="48"/>
                  </a:cubicBezTo>
                  <a:lnTo>
                    <a:pt x="1619" y="96"/>
                  </a:lnTo>
                  <a:cubicBezTo>
                    <a:pt x="1620" y="97"/>
                    <a:pt x="1620" y="97"/>
                    <a:pt x="1620" y="98"/>
                  </a:cubicBezTo>
                  <a:lnTo>
                    <a:pt x="1629" y="126"/>
                  </a:lnTo>
                  <a:cubicBezTo>
                    <a:pt x="1629" y="127"/>
                    <a:pt x="1629" y="127"/>
                    <a:pt x="1629" y="128"/>
                  </a:cubicBezTo>
                  <a:lnTo>
                    <a:pt x="1632" y="158"/>
                  </a:lnTo>
                  <a:lnTo>
                    <a:pt x="1632" y="755"/>
                  </a:lnTo>
                  <a:lnTo>
                    <a:pt x="1629" y="786"/>
                  </a:lnTo>
                  <a:cubicBezTo>
                    <a:pt x="1629" y="787"/>
                    <a:pt x="1629" y="787"/>
                    <a:pt x="1629" y="788"/>
                  </a:cubicBezTo>
                  <a:lnTo>
                    <a:pt x="1620" y="816"/>
                  </a:lnTo>
                  <a:cubicBezTo>
                    <a:pt x="1620" y="817"/>
                    <a:pt x="1620" y="817"/>
                    <a:pt x="1619" y="818"/>
                  </a:cubicBezTo>
                  <a:lnTo>
                    <a:pt x="1588" y="866"/>
                  </a:lnTo>
                  <a:cubicBezTo>
                    <a:pt x="1588" y="867"/>
                    <a:pt x="1587" y="868"/>
                    <a:pt x="1586" y="868"/>
                  </a:cubicBezTo>
                  <a:lnTo>
                    <a:pt x="1538" y="899"/>
                  </a:lnTo>
                  <a:cubicBezTo>
                    <a:pt x="1537" y="900"/>
                    <a:pt x="1537" y="900"/>
                    <a:pt x="1536" y="900"/>
                  </a:cubicBezTo>
                  <a:lnTo>
                    <a:pt x="1508" y="909"/>
                  </a:lnTo>
                  <a:cubicBezTo>
                    <a:pt x="1507" y="909"/>
                    <a:pt x="1507" y="909"/>
                    <a:pt x="1506" y="909"/>
                  </a:cubicBezTo>
                  <a:lnTo>
                    <a:pt x="1476" y="912"/>
                  </a:lnTo>
                  <a:lnTo>
                    <a:pt x="158" y="912"/>
                  </a:lnTo>
                  <a:lnTo>
                    <a:pt x="128" y="909"/>
                  </a:lnTo>
                  <a:cubicBezTo>
                    <a:pt x="127" y="909"/>
                    <a:pt x="127" y="909"/>
                    <a:pt x="126" y="909"/>
                  </a:cubicBezTo>
                  <a:lnTo>
                    <a:pt x="98" y="900"/>
                  </a:lnTo>
                  <a:cubicBezTo>
                    <a:pt x="97" y="900"/>
                    <a:pt x="97" y="900"/>
                    <a:pt x="96" y="899"/>
                  </a:cubicBezTo>
                  <a:lnTo>
                    <a:pt x="48" y="868"/>
                  </a:lnTo>
                  <a:cubicBezTo>
                    <a:pt x="47" y="868"/>
                    <a:pt x="46" y="867"/>
                    <a:pt x="46" y="866"/>
                  </a:cubicBezTo>
                  <a:lnTo>
                    <a:pt x="14" y="818"/>
                  </a:lnTo>
                  <a:cubicBezTo>
                    <a:pt x="13" y="817"/>
                    <a:pt x="13" y="817"/>
                    <a:pt x="13" y="816"/>
                  </a:cubicBezTo>
                  <a:lnTo>
                    <a:pt x="4" y="788"/>
                  </a:lnTo>
                  <a:cubicBezTo>
                    <a:pt x="4" y="787"/>
                    <a:pt x="4" y="787"/>
                    <a:pt x="3" y="786"/>
                  </a:cubicBezTo>
                  <a:lnTo>
                    <a:pt x="0" y="756"/>
                  </a:lnTo>
                  <a:lnTo>
                    <a:pt x="0" y="158"/>
                  </a:lnTo>
                  <a:close/>
                  <a:moveTo>
                    <a:pt x="16" y="755"/>
                  </a:moveTo>
                  <a:lnTo>
                    <a:pt x="19" y="785"/>
                  </a:lnTo>
                  <a:lnTo>
                    <a:pt x="19" y="783"/>
                  </a:lnTo>
                  <a:lnTo>
                    <a:pt x="28" y="811"/>
                  </a:lnTo>
                  <a:lnTo>
                    <a:pt x="27" y="809"/>
                  </a:lnTo>
                  <a:lnTo>
                    <a:pt x="59" y="857"/>
                  </a:lnTo>
                  <a:lnTo>
                    <a:pt x="57" y="855"/>
                  </a:lnTo>
                  <a:lnTo>
                    <a:pt x="105" y="886"/>
                  </a:lnTo>
                  <a:lnTo>
                    <a:pt x="103" y="885"/>
                  </a:lnTo>
                  <a:lnTo>
                    <a:pt x="131" y="894"/>
                  </a:lnTo>
                  <a:lnTo>
                    <a:pt x="129" y="893"/>
                  </a:lnTo>
                  <a:lnTo>
                    <a:pt x="158" y="896"/>
                  </a:lnTo>
                  <a:lnTo>
                    <a:pt x="1475" y="896"/>
                  </a:lnTo>
                  <a:lnTo>
                    <a:pt x="1505" y="893"/>
                  </a:lnTo>
                  <a:lnTo>
                    <a:pt x="1503" y="894"/>
                  </a:lnTo>
                  <a:lnTo>
                    <a:pt x="1531" y="885"/>
                  </a:lnTo>
                  <a:lnTo>
                    <a:pt x="1529" y="886"/>
                  </a:lnTo>
                  <a:lnTo>
                    <a:pt x="1577" y="855"/>
                  </a:lnTo>
                  <a:lnTo>
                    <a:pt x="1575" y="857"/>
                  </a:lnTo>
                  <a:lnTo>
                    <a:pt x="1606" y="809"/>
                  </a:lnTo>
                  <a:lnTo>
                    <a:pt x="1605" y="811"/>
                  </a:lnTo>
                  <a:lnTo>
                    <a:pt x="1614" y="783"/>
                  </a:lnTo>
                  <a:lnTo>
                    <a:pt x="1613" y="785"/>
                  </a:lnTo>
                  <a:lnTo>
                    <a:pt x="1616" y="755"/>
                  </a:lnTo>
                  <a:lnTo>
                    <a:pt x="1616" y="159"/>
                  </a:lnTo>
                  <a:lnTo>
                    <a:pt x="1613" y="129"/>
                  </a:lnTo>
                  <a:lnTo>
                    <a:pt x="1614" y="131"/>
                  </a:lnTo>
                  <a:lnTo>
                    <a:pt x="1605" y="103"/>
                  </a:lnTo>
                  <a:lnTo>
                    <a:pt x="1606" y="105"/>
                  </a:lnTo>
                  <a:lnTo>
                    <a:pt x="1575" y="57"/>
                  </a:lnTo>
                  <a:lnTo>
                    <a:pt x="1577" y="59"/>
                  </a:lnTo>
                  <a:lnTo>
                    <a:pt x="1529" y="27"/>
                  </a:lnTo>
                  <a:lnTo>
                    <a:pt x="1531" y="28"/>
                  </a:lnTo>
                  <a:lnTo>
                    <a:pt x="1503" y="19"/>
                  </a:lnTo>
                  <a:lnTo>
                    <a:pt x="1505" y="19"/>
                  </a:lnTo>
                  <a:lnTo>
                    <a:pt x="1475" y="16"/>
                  </a:lnTo>
                  <a:lnTo>
                    <a:pt x="159" y="16"/>
                  </a:lnTo>
                  <a:lnTo>
                    <a:pt x="129" y="19"/>
                  </a:lnTo>
                  <a:lnTo>
                    <a:pt x="131" y="19"/>
                  </a:lnTo>
                  <a:lnTo>
                    <a:pt x="103" y="28"/>
                  </a:lnTo>
                  <a:lnTo>
                    <a:pt x="105" y="27"/>
                  </a:lnTo>
                  <a:lnTo>
                    <a:pt x="57" y="59"/>
                  </a:lnTo>
                  <a:lnTo>
                    <a:pt x="59" y="57"/>
                  </a:lnTo>
                  <a:lnTo>
                    <a:pt x="27" y="105"/>
                  </a:lnTo>
                  <a:lnTo>
                    <a:pt x="28" y="103"/>
                  </a:lnTo>
                  <a:lnTo>
                    <a:pt x="19" y="131"/>
                  </a:lnTo>
                  <a:lnTo>
                    <a:pt x="19" y="129"/>
                  </a:lnTo>
                  <a:lnTo>
                    <a:pt x="16" y="158"/>
                  </a:lnTo>
                  <a:lnTo>
                    <a:pt x="16" y="755"/>
                  </a:lnTo>
                  <a:close/>
                </a:path>
              </a:pathLst>
            </a:custGeom>
            <a:solidFill>
              <a:srgbClr val="000000"/>
            </a:solidFill>
            <a:ln w="1" cap="flat">
              <a:solidFill>
                <a:srgbClr val="000000"/>
              </a:solidFill>
              <a:prstDash val="solid"/>
              <a:round/>
              <a:headEnd/>
              <a:tailEnd/>
            </a:ln>
          </p:spPr>
          <p:txBody>
            <a:bodyPr/>
            <a:lstStyle/>
            <a:p>
              <a:endParaRPr lang="en-US"/>
            </a:p>
          </p:txBody>
        </p:sp>
        <p:sp>
          <p:nvSpPr>
            <p:cNvPr id="14" name="Freeform 24"/>
            <p:cNvSpPr>
              <a:spLocks noEditPoints="1"/>
            </p:cNvSpPr>
            <p:nvPr/>
          </p:nvSpPr>
          <p:spPr bwMode="auto">
            <a:xfrm>
              <a:off x="3044" y="3131"/>
              <a:ext cx="1358" cy="698"/>
            </a:xfrm>
            <a:custGeom>
              <a:avLst/>
              <a:gdLst>
                <a:gd name="T0" fmla="*/ 1 w 1552"/>
                <a:gd name="T1" fmla="*/ 92 h 800"/>
                <a:gd name="T2" fmla="*/ 9 w 1552"/>
                <a:gd name="T3" fmla="*/ 56 h 800"/>
                <a:gd name="T4" fmla="*/ 29 w 1552"/>
                <a:gd name="T5" fmla="*/ 27 h 800"/>
                <a:gd name="T6" fmla="*/ 59 w 1552"/>
                <a:gd name="T7" fmla="*/ 8 h 800"/>
                <a:gd name="T8" fmla="*/ 94 w 1552"/>
                <a:gd name="T9" fmla="*/ 0 h 800"/>
                <a:gd name="T10" fmla="*/ 949 w 1552"/>
                <a:gd name="T11" fmla="*/ 1 h 800"/>
                <a:gd name="T12" fmla="*/ 984 w 1552"/>
                <a:gd name="T13" fmla="*/ 8 h 800"/>
                <a:gd name="T14" fmla="*/ 1014 w 1552"/>
                <a:gd name="T15" fmla="*/ 29 h 800"/>
                <a:gd name="T16" fmla="*/ 1033 w 1552"/>
                <a:gd name="T17" fmla="*/ 58 h 800"/>
                <a:gd name="T18" fmla="*/ 1040 w 1552"/>
                <a:gd name="T19" fmla="*/ 92 h 800"/>
                <a:gd name="T20" fmla="*/ 1040 w 1552"/>
                <a:gd name="T21" fmla="*/ 441 h 800"/>
                <a:gd name="T22" fmla="*/ 1033 w 1552"/>
                <a:gd name="T23" fmla="*/ 476 h 800"/>
                <a:gd name="T24" fmla="*/ 1012 w 1552"/>
                <a:gd name="T25" fmla="*/ 505 h 800"/>
                <a:gd name="T26" fmla="*/ 984 w 1552"/>
                <a:gd name="T27" fmla="*/ 524 h 800"/>
                <a:gd name="T28" fmla="*/ 947 w 1552"/>
                <a:gd name="T29" fmla="*/ 531 h 800"/>
                <a:gd name="T30" fmla="*/ 93 w 1552"/>
                <a:gd name="T31" fmla="*/ 531 h 800"/>
                <a:gd name="T32" fmla="*/ 57 w 1552"/>
                <a:gd name="T33" fmla="*/ 524 h 800"/>
                <a:gd name="T34" fmla="*/ 28 w 1552"/>
                <a:gd name="T35" fmla="*/ 504 h 800"/>
                <a:gd name="T36" fmla="*/ 8 w 1552"/>
                <a:gd name="T37" fmla="*/ 475 h 800"/>
                <a:gd name="T38" fmla="*/ 0 w 1552"/>
                <a:gd name="T39" fmla="*/ 440 h 800"/>
                <a:gd name="T40" fmla="*/ 11 w 1552"/>
                <a:gd name="T41" fmla="*/ 440 h 800"/>
                <a:gd name="T42" fmla="*/ 18 w 1552"/>
                <a:gd name="T43" fmla="*/ 473 h 800"/>
                <a:gd name="T44" fmla="*/ 36 w 1552"/>
                <a:gd name="T45" fmla="*/ 498 h 800"/>
                <a:gd name="T46" fmla="*/ 62 w 1552"/>
                <a:gd name="T47" fmla="*/ 516 h 800"/>
                <a:gd name="T48" fmla="*/ 94 w 1552"/>
                <a:gd name="T49" fmla="*/ 522 h 800"/>
                <a:gd name="T50" fmla="*/ 947 w 1552"/>
                <a:gd name="T51" fmla="*/ 521 h 800"/>
                <a:gd name="T52" fmla="*/ 981 w 1552"/>
                <a:gd name="T53" fmla="*/ 515 h 800"/>
                <a:gd name="T54" fmla="*/ 1006 w 1552"/>
                <a:gd name="T55" fmla="*/ 497 h 800"/>
                <a:gd name="T56" fmla="*/ 1024 w 1552"/>
                <a:gd name="T57" fmla="*/ 471 h 800"/>
                <a:gd name="T58" fmla="*/ 1030 w 1552"/>
                <a:gd name="T59" fmla="*/ 439 h 800"/>
                <a:gd name="T60" fmla="*/ 1029 w 1552"/>
                <a:gd name="T61" fmla="*/ 92 h 800"/>
                <a:gd name="T62" fmla="*/ 1023 w 1552"/>
                <a:gd name="T63" fmla="*/ 60 h 800"/>
                <a:gd name="T64" fmla="*/ 1005 w 1552"/>
                <a:gd name="T65" fmla="*/ 34 h 800"/>
                <a:gd name="T66" fmla="*/ 978 w 1552"/>
                <a:gd name="T67" fmla="*/ 17 h 800"/>
                <a:gd name="T68" fmla="*/ 947 w 1552"/>
                <a:gd name="T69" fmla="*/ 10 h 800"/>
                <a:gd name="T70" fmla="*/ 94 w 1552"/>
                <a:gd name="T71" fmla="*/ 10 h 800"/>
                <a:gd name="T72" fmla="*/ 60 w 1552"/>
                <a:gd name="T73" fmla="*/ 17 h 800"/>
                <a:gd name="T74" fmla="*/ 34 w 1552"/>
                <a:gd name="T75" fmla="*/ 36 h 800"/>
                <a:gd name="T76" fmla="*/ 17 w 1552"/>
                <a:gd name="T77" fmla="*/ 62 h 800"/>
                <a:gd name="T78" fmla="*/ 11 w 1552"/>
                <a:gd name="T79" fmla="*/ 93 h 800"/>
                <a:gd name="T80" fmla="*/ 11 w 1552"/>
                <a:gd name="T81" fmla="*/ 440 h 8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2"/>
                <a:gd name="T124" fmla="*/ 0 h 800"/>
                <a:gd name="T125" fmla="*/ 1552 w 1552"/>
                <a:gd name="T126" fmla="*/ 800 h 8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2" h="800">
                  <a:moveTo>
                    <a:pt x="0" y="139"/>
                  </a:moveTo>
                  <a:cubicBezTo>
                    <a:pt x="0" y="139"/>
                    <a:pt x="0" y="138"/>
                    <a:pt x="1" y="138"/>
                  </a:cubicBezTo>
                  <a:lnTo>
                    <a:pt x="11" y="87"/>
                  </a:lnTo>
                  <a:cubicBezTo>
                    <a:pt x="11" y="86"/>
                    <a:pt x="11" y="85"/>
                    <a:pt x="12" y="84"/>
                  </a:cubicBezTo>
                  <a:lnTo>
                    <a:pt x="41" y="43"/>
                  </a:lnTo>
                  <a:cubicBezTo>
                    <a:pt x="41" y="42"/>
                    <a:pt x="42" y="41"/>
                    <a:pt x="43" y="41"/>
                  </a:cubicBezTo>
                  <a:lnTo>
                    <a:pt x="84" y="12"/>
                  </a:lnTo>
                  <a:cubicBezTo>
                    <a:pt x="85" y="11"/>
                    <a:pt x="86" y="11"/>
                    <a:pt x="87" y="11"/>
                  </a:cubicBezTo>
                  <a:lnTo>
                    <a:pt x="138" y="1"/>
                  </a:lnTo>
                  <a:cubicBezTo>
                    <a:pt x="138" y="0"/>
                    <a:pt x="139" y="0"/>
                    <a:pt x="139" y="0"/>
                  </a:cubicBezTo>
                  <a:lnTo>
                    <a:pt x="1414" y="0"/>
                  </a:lnTo>
                  <a:cubicBezTo>
                    <a:pt x="1415" y="0"/>
                    <a:pt x="1415" y="0"/>
                    <a:pt x="1416" y="1"/>
                  </a:cubicBezTo>
                  <a:lnTo>
                    <a:pt x="1467" y="11"/>
                  </a:lnTo>
                  <a:cubicBezTo>
                    <a:pt x="1468" y="11"/>
                    <a:pt x="1469" y="11"/>
                    <a:pt x="1470" y="12"/>
                  </a:cubicBezTo>
                  <a:lnTo>
                    <a:pt x="1511" y="41"/>
                  </a:lnTo>
                  <a:cubicBezTo>
                    <a:pt x="1512" y="41"/>
                    <a:pt x="1513" y="42"/>
                    <a:pt x="1513" y="43"/>
                  </a:cubicBezTo>
                  <a:lnTo>
                    <a:pt x="1541" y="84"/>
                  </a:lnTo>
                  <a:cubicBezTo>
                    <a:pt x="1542" y="85"/>
                    <a:pt x="1542" y="86"/>
                    <a:pt x="1542" y="87"/>
                  </a:cubicBezTo>
                  <a:lnTo>
                    <a:pt x="1552" y="138"/>
                  </a:lnTo>
                  <a:cubicBezTo>
                    <a:pt x="1552" y="138"/>
                    <a:pt x="1552" y="139"/>
                    <a:pt x="1552" y="139"/>
                  </a:cubicBezTo>
                  <a:lnTo>
                    <a:pt x="1552" y="662"/>
                  </a:lnTo>
                  <a:cubicBezTo>
                    <a:pt x="1552" y="663"/>
                    <a:pt x="1552" y="663"/>
                    <a:pt x="1552" y="664"/>
                  </a:cubicBezTo>
                  <a:lnTo>
                    <a:pt x="1542" y="715"/>
                  </a:lnTo>
                  <a:cubicBezTo>
                    <a:pt x="1542" y="716"/>
                    <a:pt x="1542" y="717"/>
                    <a:pt x="1541" y="718"/>
                  </a:cubicBezTo>
                  <a:lnTo>
                    <a:pt x="1513" y="759"/>
                  </a:lnTo>
                  <a:cubicBezTo>
                    <a:pt x="1513" y="760"/>
                    <a:pt x="1512" y="761"/>
                    <a:pt x="1511" y="761"/>
                  </a:cubicBezTo>
                  <a:lnTo>
                    <a:pt x="1470" y="789"/>
                  </a:lnTo>
                  <a:cubicBezTo>
                    <a:pt x="1469" y="790"/>
                    <a:pt x="1468" y="790"/>
                    <a:pt x="1467" y="790"/>
                  </a:cubicBezTo>
                  <a:lnTo>
                    <a:pt x="1416" y="800"/>
                  </a:lnTo>
                  <a:cubicBezTo>
                    <a:pt x="1415" y="800"/>
                    <a:pt x="1415" y="800"/>
                    <a:pt x="1414" y="800"/>
                  </a:cubicBezTo>
                  <a:lnTo>
                    <a:pt x="139" y="800"/>
                  </a:lnTo>
                  <a:cubicBezTo>
                    <a:pt x="139" y="800"/>
                    <a:pt x="138" y="800"/>
                    <a:pt x="138" y="800"/>
                  </a:cubicBezTo>
                  <a:lnTo>
                    <a:pt x="87" y="790"/>
                  </a:lnTo>
                  <a:cubicBezTo>
                    <a:pt x="86" y="790"/>
                    <a:pt x="85" y="790"/>
                    <a:pt x="84" y="789"/>
                  </a:cubicBezTo>
                  <a:lnTo>
                    <a:pt x="43" y="761"/>
                  </a:lnTo>
                  <a:cubicBezTo>
                    <a:pt x="42" y="761"/>
                    <a:pt x="41" y="760"/>
                    <a:pt x="41" y="759"/>
                  </a:cubicBezTo>
                  <a:lnTo>
                    <a:pt x="12" y="718"/>
                  </a:lnTo>
                  <a:cubicBezTo>
                    <a:pt x="11" y="717"/>
                    <a:pt x="11" y="716"/>
                    <a:pt x="11" y="715"/>
                  </a:cubicBezTo>
                  <a:lnTo>
                    <a:pt x="1" y="664"/>
                  </a:lnTo>
                  <a:cubicBezTo>
                    <a:pt x="0" y="663"/>
                    <a:pt x="0" y="663"/>
                    <a:pt x="0" y="662"/>
                  </a:cubicBezTo>
                  <a:lnTo>
                    <a:pt x="0" y="139"/>
                  </a:lnTo>
                  <a:close/>
                  <a:moveTo>
                    <a:pt x="16" y="662"/>
                  </a:moveTo>
                  <a:lnTo>
                    <a:pt x="16" y="661"/>
                  </a:lnTo>
                  <a:lnTo>
                    <a:pt x="26" y="712"/>
                  </a:lnTo>
                  <a:lnTo>
                    <a:pt x="25" y="709"/>
                  </a:lnTo>
                  <a:lnTo>
                    <a:pt x="54" y="750"/>
                  </a:lnTo>
                  <a:lnTo>
                    <a:pt x="52" y="748"/>
                  </a:lnTo>
                  <a:lnTo>
                    <a:pt x="93" y="776"/>
                  </a:lnTo>
                  <a:lnTo>
                    <a:pt x="90" y="775"/>
                  </a:lnTo>
                  <a:lnTo>
                    <a:pt x="141" y="785"/>
                  </a:lnTo>
                  <a:lnTo>
                    <a:pt x="139" y="784"/>
                  </a:lnTo>
                  <a:lnTo>
                    <a:pt x="1414" y="784"/>
                  </a:lnTo>
                  <a:lnTo>
                    <a:pt x="1413" y="785"/>
                  </a:lnTo>
                  <a:lnTo>
                    <a:pt x="1464" y="775"/>
                  </a:lnTo>
                  <a:lnTo>
                    <a:pt x="1461" y="776"/>
                  </a:lnTo>
                  <a:lnTo>
                    <a:pt x="1502" y="748"/>
                  </a:lnTo>
                  <a:lnTo>
                    <a:pt x="1500" y="750"/>
                  </a:lnTo>
                  <a:lnTo>
                    <a:pt x="1528" y="709"/>
                  </a:lnTo>
                  <a:lnTo>
                    <a:pt x="1527" y="712"/>
                  </a:lnTo>
                  <a:lnTo>
                    <a:pt x="1537" y="661"/>
                  </a:lnTo>
                  <a:lnTo>
                    <a:pt x="1536" y="662"/>
                  </a:lnTo>
                  <a:lnTo>
                    <a:pt x="1536" y="139"/>
                  </a:lnTo>
                  <a:lnTo>
                    <a:pt x="1537" y="141"/>
                  </a:lnTo>
                  <a:lnTo>
                    <a:pt x="1527" y="90"/>
                  </a:lnTo>
                  <a:lnTo>
                    <a:pt x="1528" y="93"/>
                  </a:lnTo>
                  <a:lnTo>
                    <a:pt x="1500" y="52"/>
                  </a:lnTo>
                  <a:lnTo>
                    <a:pt x="1502" y="54"/>
                  </a:lnTo>
                  <a:lnTo>
                    <a:pt x="1461" y="25"/>
                  </a:lnTo>
                  <a:lnTo>
                    <a:pt x="1464" y="26"/>
                  </a:lnTo>
                  <a:lnTo>
                    <a:pt x="1413" y="16"/>
                  </a:lnTo>
                  <a:lnTo>
                    <a:pt x="1414" y="16"/>
                  </a:lnTo>
                  <a:lnTo>
                    <a:pt x="139" y="16"/>
                  </a:lnTo>
                  <a:lnTo>
                    <a:pt x="141" y="16"/>
                  </a:lnTo>
                  <a:lnTo>
                    <a:pt x="90" y="26"/>
                  </a:lnTo>
                  <a:lnTo>
                    <a:pt x="93" y="25"/>
                  </a:lnTo>
                  <a:lnTo>
                    <a:pt x="52" y="54"/>
                  </a:lnTo>
                  <a:lnTo>
                    <a:pt x="54" y="52"/>
                  </a:lnTo>
                  <a:lnTo>
                    <a:pt x="25" y="93"/>
                  </a:lnTo>
                  <a:lnTo>
                    <a:pt x="26" y="90"/>
                  </a:lnTo>
                  <a:lnTo>
                    <a:pt x="16" y="141"/>
                  </a:lnTo>
                  <a:lnTo>
                    <a:pt x="16" y="139"/>
                  </a:lnTo>
                  <a:lnTo>
                    <a:pt x="16" y="662"/>
                  </a:lnTo>
                  <a:close/>
                </a:path>
              </a:pathLst>
            </a:custGeom>
            <a:solidFill>
              <a:srgbClr val="000000"/>
            </a:solidFill>
            <a:ln w="1" cap="flat">
              <a:solidFill>
                <a:srgbClr val="000000"/>
              </a:solidFill>
              <a:prstDash val="solid"/>
              <a:round/>
              <a:headEnd/>
              <a:tailEnd/>
            </a:ln>
          </p:spPr>
          <p:txBody>
            <a:bodyPr/>
            <a:lstStyle/>
            <a:p>
              <a:endParaRPr lang="en-US"/>
            </a:p>
          </p:txBody>
        </p:sp>
        <p:sp>
          <p:nvSpPr>
            <p:cNvPr id="15" name="Freeform 25"/>
            <p:cNvSpPr>
              <a:spLocks/>
            </p:cNvSpPr>
            <p:nvPr/>
          </p:nvSpPr>
          <p:spPr bwMode="auto">
            <a:xfrm>
              <a:off x="3618" y="3075"/>
              <a:ext cx="14" cy="56"/>
            </a:xfrm>
            <a:custGeom>
              <a:avLst/>
              <a:gdLst>
                <a:gd name="T0" fmla="*/ 0 w 16"/>
                <a:gd name="T1" fmla="*/ 21 h 64"/>
                <a:gd name="T2" fmla="*/ 5 w 16"/>
                <a:gd name="T3" fmla="*/ 0 h 64"/>
                <a:gd name="T4" fmla="*/ 5 w 16"/>
                <a:gd name="T5" fmla="*/ 0 h 64"/>
                <a:gd name="T6" fmla="*/ 5 w 16"/>
                <a:gd name="T7" fmla="*/ 0 h 64"/>
                <a:gd name="T8" fmla="*/ 10 w 16"/>
                <a:gd name="T9" fmla="*/ 21 h 64"/>
                <a:gd name="T10" fmla="*/ 10 w 16"/>
                <a:gd name="T11" fmla="*/ 21 h 64"/>
                <a:gd name="T12" fmla="*/ 5 w 16"/>
                <a:gd name="T13" fmla="*/ 43 h 64"/>
                <a:gd name="T14" fmla="*/ 5 w 16"/>
                <a:gd name="T15" fmla="*/ 43 h 64"/>
                <a:gd name="T16" fmla="*/ 5 w 16"/>
                <a:gd name="T17" fmla="*/ 43 h 64"/>
                <a:gd name="T18" fmla="*/ 0 w 16"/>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4"/>
                <a:gd name="T32" fmla="*/ 16 w 1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4">
                  <a:moveTo>
                    <a:pt x="0" y="32"/>
                  </a:moveTo>
                  <a:cubicBezTo>
                    <a:pt x="0" y="15"/>
                    <a:pt x="4" y="0"/>
                    <a:pt x="8" y="0"/>
                  </a:cubicBezTo>
                  <a:cubicBezTo>
                    <a:pt x="8" y="0"/>
                    <a:pt x="8" y="0"/>
                    <a:pt x="8" y="0"/>
                  </a:cubicBezTo>
                  <a:cubicBezTo>
                    <a:pt x="13" y="0"/>
                    <a:pt x="16" y="15"/>
                    <a:pt x="16" y="32"/>
                  </a:cubicBezTo>
                  <a:cubicBezTo>
                    <a:pt x="16" y="50"/>
                    <a:pt x="13" y="64"/>
                    <a:pt x="8" y="64"/>
                  </a:cubicBezTo>
                  <a:cubicBezTo>
                    <a:pt x="8" y="64"/>
                    <a:pt x="8" y="64"/>
                    <a:pt x="8" y="64"/>
                  </a:cubicBezTo>
                  <a:cubicBezTo>
                    <a:pt x="4"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16" name="Freeform 26"/>
            <p:cNvSpPr>
              <a:spLocks/>
            </p:cNvSpPr>
            <p:nvPr/>
          </p:nvSpPr>
          <p:spPr bwMode="auto">
            <a:xfrm>
              <a:off x="3660" y="3075"/>
              <a:ext cx="14" cy="56"/>
            </a:xfrm>
            <a:custGeom>
              <a:avLst/>
              <a:gdLst>
                <a:gd name="T0" fmla="*/ 0 w 16"/>
                <a:gd name="T1" fmla="*/ 21 h 64"/>
                <a:gd name="T2" fmla="*/ 5 w 16"/>
                <a:gd name="T3" fmla="*/ 0 h 64"/>
                <a:gd name="T4" fmla="*/ 5 w 16"/>
                <a:gd name="T5" fmla="*/ 0 h 64"/>
                <a:gd name="T6" fmla="*/ 5 w 16"/>
                <a:gd name="T7" fmla="*/ 0 h 64"/>
                <a:gd name="T8" fmla="*/ 10 w 16"/>
                <a:gd name="T9" fmla="*/ 21 h 64"/>
                <a:gd name="T10" fmla="*/ 10 w 16"/>
                <a:gd name="T11" fmla="*/ 21 h 64"/>
                <a:gd name="T12" fmla="*/ 5 w 16"/>
                <a:gd name="T13" fmla="*/ 43 h 64"/>
                <a:gd name="T14" fmla="*/ 5 w 16"/>
                <a:gd name="T15" fmla="*/ 43 h 64"/>
                <a:gd name="T16" fmla="*/ 5 w 16"/>
                <a:gd name="T17" fmla="*/ 43 h 64"/>
                <a:gd name="T18" fmla="*/ 0 w 16"/>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4"/>
                <a:gd name="T32" fmla="*/ 16 w 1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4">
                  <a:moveTo>
                    <a:pt x="0" y="32"/>
                  </a:moveTo>
                  <a:cubicBezTo>
                    <a:pt x="0" y="15"/>
                    <a:pt x="4" y="0"/>
                    <a:pt x="8" y="0"/>
                  </a:cubicBezTo>
                  <a:cubicBezTo>
                    <a:pt x="8" y="0"/>
                    <a:pt x="8" y="0"/>
                    <a:pt x="8" y="0"/>
                  </a:cubicBezTo>
                  <a:cubicBezTo>
                    <a:pt x="13" y="0"/>
                    <a:pt x="16" y="15"/>
                    <a:pt x="16" y="32"/>
                  </a:cubicBezTo>
                  <a:cubicBezTo>
                    <a:pt x="16" y="50"/>
                    <a:pt x="13" y="64"/>
                    <a:pt x="8" y="64"/>
                  </a:cubicBezTo>
                  <a:cubicBezTo>
                    <a:pt x="8" y="64"/>
                    <a:pt x="8" y="64"/>
                    <a:pt x="8" y="64"/>
                  </a:cubicBezTo>
                  <a:cubicBezTo>
                    <a:pt x="4"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17" name="Freeform 27"/>
            <p:cNvSpPr>
              <a:spLocks/>
            </p:cNvSpPr>
            <p:nvPr/>
          </p:nvSpPr>
          <p:spPr bwMode="auto">
            <a:xfrm>
              <a:off x="3996" y="3075"/>
              <a:ext cx="14" cy="56"/>
            </a:xfrm>
            <a:custGeom>
              <a:avLst/>
              <a:gdLst>
                <a:gd name="T0" fmla="*/ 0 w 16"/>
                <a:gd name="T1" fmla="*/ 21 h 64"/>
                <a:gd name="T2" fmla="*/ 5 w 16"/>
                <a:gd name="T3" fmla="*/ 0 h 64"/>
                <a:gd name="T4" fmla="*/ 5 w 16"/>
                <a:gd name="T5" fmla="*/ 0 h 64"/>
                <a:gd name="T6" fmla="*/ 5 w 16"/>
                <a:gd name="T7" fmla="*/ 0 h 64"/>
                <a:gd name="T8" fmla="*/ 10 w 16"/>
                <a:gd name="T9" fmla="*/ 21 h 64"/>
                <a:gd name="T10" fmla="*/ 10 w 16"/>
                <a:gd name="T11" fmla="*/ 21 h 64"/>
                <a:gd name="T12" fmla="*/ 5 w 16"/>
                <a:gd name="T13" fmla="*/ 43 h 64"/>
                <a:gd name="T14" fmla="*/ 5 w 16"/>
                <a:gd name="T15" fmla="*/ 43 h 64"/>
                <a:gd name="T16" fmla="*/ 5 w 16"/>
                <a:gd name="T17" fmla="*/ 43 h 64"/>
                <a:gd name="T18" fmla="*/ 0 w 16"/>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4"/>
                <a:gd name="T32" fmla="*/ 16 w 1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4">
                  <a:moveTo>
                    <a:pt x="0" y="32"/>
                  </a:moveTo>
                  <a:cubicBezTo>
                    <a:pt x="0" y="15"/>
                    <a:pt x="4" y="0"/>
                    <a:pt x="8" y="0"/>
                  </a:cubicBezTo>
                  <a:cubicBezTo>
                    <a:pt x="8" y="0"/>
                    <a:pt x="8" y="0"/>
                    <a:pt x="8" y="0"/>
                  </a:cubicBezTo>
                  <a:cubicBezTo>
                    <a:pt x="13" y="0"/>
                    <a:pt x="16" y="15"/>
                    <a:pt x="16" y="32"/>
                  </a:cubicBezTo>
                  <a:cubicBezTo>
                    <a:pt x="16" y="50"/>
                    <a:pt x="13" y="64"/>
                    <a:pt x="8" y="64"/>
                  </a:cubicBezTo>
                  <a:cubicBezTo>
                    <a:pt x="8" y="64"/>
                    <a:pt x="8" y="64"/>
                    <a:pt x="8" y="64"/>
                  </a:cubicBezTo>
                  <a:cubicBezTo>
                    <a:pt x="4"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18" name="Freeform 28"/>
            <p:cNvSpPr>
              <a:spLocks/>
            </p:cNvSpPr>
            <p:nvPr/>
          </p:nvSpPr>
          <p:spPr bwMode="auto">
            <a:xfrm>
              <a:off x="4038" y="3075"/>
              <a:ext cx="14" cy="56"/>
            </a:xfrm>
            <a:custGeom>
              <a:avLst/>
              <a:gdLst>
                <a:gd name="T0" fmla="*/ 0 w 16"/>
                <a:gd name="T1" fmla="*/ 21 h 64"/>
                <a:gd name="T2" fmla="*/ 5 w 16"/>
                <a:gd name="T3" fmla="*/ 0 h 64"/>
                <a:gd name="T4" fmla="*/ 5 w 16"/>
                <a:gd name="T5" fmla="*/ 0 h 64"/>
                <a:gd name="T6" fmla="*/ 5 w 16"/>
                <a:gd name="T7" fmla="*/ 0 h 64"/>
                <a:gd name="T8" fmla="*/ 10 w 16"/>
                <a:gd name="T9" fmla="*/ 21 h 64"/>
                <a:gd name="T10" fmla="*/ 10 w 16"/>
                <a:gd name="T11" fmla="*/ 21 h 64"/>
                <a:gd name="T12" fmla="*/ 5 w 16"/>
                <a:gd name="T13" fmla="*/ 43 h 64"/>
                <a:gd name="T14" fmla="*/ 5 w 16"/>
                <a:gd name="T15" fmla="*/ 43 h 64"/>
                <a:gd name="T16" fmla="*/ 5 w 16"/>
                <a:gd name="T17" fmla="*/ 43 h 64"/>
                <a:gd name="T18" fmla="*/ 0 w 16"/>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4"/>
                <a:gd name="T32" fmla="*/ 16 w 1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4">
                  <a:moveTo>
                    <a:pt x="0" y="32"/>
                  </a:moveTo>
                  <a:cubicBezTo>
                    <a:pt x="0" y="15"/>
                    <a:pt x="4" y="0"/>
                    <a:pt x="8" y="0"/>
                  </a:cubicBezTo>
                  <a:cubicBezTo>
                    <a:pt x="8" y="0"/>
                    <a:pt x="8" y="0"/>
                    <a:pt x="8" y="0"/>
                  </a:cubicBezTo>
                  <a:cubicBezTo>
                    <a:pt x="13" y="0"/>
                    <a:pt x="16" y="15"/>
                    <a:pt x="16" y="32"/>
                  </a:cubicBezTo>
                  <a:cubicBezTo>
                    <a:pt x="16" y="50"/>
                    <a:pt x="13" y="64"/>
                    <a:pt x="8" y="64"/>
                  </a:cubicBezTo>
                  <a:cubicBezTo>
                    <a:pt x="8" y="64"/>
                    <a:pt x="8" y="64"/>
                    <a:pt x="8" y="64"/>
                  </a:cubicBezTo>
                  <a:cubicBezTo>
                    <a:pt x="4"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19" name="Freeform 29"/>
            <p:cNvSpPr>
              <a:spLocks/>
            </p:cNvSpPr>
            <p:nvPr/>
          </p:nvSpPr>
          <p:spPr bwMode="auto">
            <a:xfrm>
              <a:off x="3156" y="3075"/>
              <a:ext cx="14" cy="56"/>
            </a:xfrm>
            <a:custGeom>
              <a:avLst/>
              <a:gdLst>
                <a:gd name="T0" fmla="*/ 0 w 16"/>
                <a:gd name="T1" fmla="*/ 21 h 64"/>
                <a:gd name="T2" fmla="*/ 5 w 16"/>
                <a:gd name="T3" fmla="*/ 0 h 64"/>
                <a:gd name="T4" fmla="*/ 5 w 16"/>
                <a:gd name="T5" fmla="*/ 0 h 64"/>
                <a:gd name="T6" fmla="*/ 5 w 16"/>
                <a:gd name="T7" fmla="*/ 0 h 64"/>
                <a:gd name="T8" fmla="*/ 10 w 16"/>
                <a:gd name="T9" fmla="*/ 21 h 64"/>
                <a:gd name="T10" fmla="*/ 10 w 16"/>
                <a:gd name="T11" fmla="*/ 21 h 64"/>
                <a:gd name="T12" fmla="*/ 5 w 16"/>
                <a:gd name="T13" fmla="*/ 43 h 64"/>
                <a:gd name="T14" fmla="*/ 5 w 16"/>
                <a:gd name="T15" fmla="*/ 43 h 64"/>
                <a:gd name="T16" fmla="*/ 5 w 16"/>
                <a:gd name="T17" fmla="*/ 43 h 64"/>
                <a:gd name="T18" fmla="*/ 0 w 16"/>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4"/>
                <a:gd name="T32" fmla="*/ 16 w 1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4">
                  <a:moveTo>
                    <a:pt x="0" y="32"/>
                  </a:moveTo>
                  <a:cubicBezTo>
                    <a:pt x="0" y="15"/>
                    <a:pt x="4" y="0"/>
                    <a:pt x="8" y="0"/>
                  </a:cubicBezTo>
                  <a:cubicBezTo>
                    <a:pt x="8" y="0"/>
                    <a:pt x="8" y="0"/>
                    <a:pt x="8" y="0"/>
                  </a:cubicBezTo>
                  <a:cubicBezTo>
                    <a:pt x="13" y="0"/>
                    <a:pt x="16" y="15"/>
                    <a:pt x="16" y="32"/>
                  </a:cubicBezTo>
                  <a:cubicBezTo>
                    <a:pt x="16" y="50"/>
                    <a:pt x="13" y="64"/>
                    <a:pt x="8" y="64"/>
                  </a:cubicBezTo>
                  <a:cubicBezTo>
                    <a:pt x="8" y="64"/>
                    <a:pt x="8" y="64"/>
                    <a:pt x="8" y="64"/>
                  </a:cubicBezTo>
                  <a:cubicBezTo>
                    <a:pt x="4"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20" name="Freeform 30"/>
            <p:cNvSpPr>
              <a:spLocks/>
            </p:cNvSpPr>
            <p:nvPr/>
          </p:nvSpPr>
          <p:spPr bwMode="auto">
            <a:xfrm>
              <a:off x="3198" y="3075"/>
              <a:ext cx="14" cy="56"/>
            </a:xfrm>
            <a:custGeom>
              <a:avLst/>
              <a:gdLst>
                <a:gd name="T0" fmla="*/ 0 w 16"/>
                <a:gd name="T1" fmla="*/ 21 h 64"/>
                <a:gd name="T2" fmla="*/ 5 w 16"/>
                <a:gd name="T3" fmla="*/ 0 h 64"/>
                <a:gd name="T4" fmla="*/ 5 w 16"/>
                <a:gd name="T5" fmla="*/ 0 h 64"/>
                <a:gd name="T6" fmla="*/ 5 w 16"/>
                <a:gd name="T7" fmla="*/ 0 h 64"/>
                <a:gd name="T8" fmla="*/ 10 w 16"/>
                <a:gd name="T9" fmla="*/ 21 h 64"/>
                <a:gd name="T10" fmla="*/ 10 w 16"/>
                <a:gd name="T11" fmla="*/ 21 h 64"/>
                <a:gd name="T12" fmla="*/ 5 w 16"/>
                <a:gd name="T13" fmla="*/ 43 h 64"/>
                <a:gd name="T14" fmla="*/ 5 w 16"/>
                <a:gd name="T15" fmla="*/ 43 h 64"/>
                <a:gd name="T16" fmla="*/ 5 w 16"/>
                <a:gd name="T17" fmla="*/ 43 h 64"/>
                <a:gd name="T18" fmla="*/ 0 w 16"/>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64"/>
                <a:gd name="T32" fmla="*/ 16 w 1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64">
                  <a:moveTo>
                    <a:pt x="0" y="32"/>
                  </a:moveTo>
                  <a:cubicBezTo>
                    <a:pt x="0" y="15"/>
                    <a:pt x="4" y="0"/>
                    <a:pt x="8" y="0"/>
                  </a:cubicBezTo>
                  <a:cubicBezTo>
                    <a:pt x="8" y="0"/>
                    <a:pt x="8" y="0"/>
                    <a:pt x="8" y="0"/>
                  </a:cubicBezTo>
                  <a:cubicBezTo>
                    <a:pt x="13" y="0"/>
                    <a:pt x="16" y="15"/>
                    <a:pt x="16" y="32"/>
                  </a:cubicBezTo>
                  <a:cubicBezTo>
                    <a:pt x="16" y="50"/>
                    <a:pt x="13" y="64"/>
                    <a:pt x="8" y="64"/>
                  </a:cubicBezTo>
                  <a:cubicBezTo>
                    <a:pt x="8" y="64"/>
                    <a:pt x="8" y="64"/>
                    <a:pt x="8" y="64"/>
                  </a:cubicBezTo>
                  <a:cubicBezTo>
                    <a:pt x="4"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21" name="Freeform 31"/>
            <p:cNvSpPr>
              <a:spLocks/>
            </p:cNvSpPr>
            <p:nvPr/>
          </p:nvSpPr>
          <p:spPr bwMode="auto">
            <a:xfrm>
              <a:off x="3254" y="3815"/>
              <a:ext cx="28" cy="56"/>
            </a:xfrm>
            <a:custGeom>
              <a:avLst/>
              <a:gdLst>
                <a:gd name="T0" fmla="*/ 0 w 32"/>
                <a:gd name="T1" fmla="*/ 21 h 64"/>
                <a:gd name="T2" fmla="*/ 10 w 32"/>
                <a:gd name="T3" fmla="*/ 0 h 64"/>
                <a:gd name="T4" fmla="*/ 10 w 32"/>
                <a:gd name="T5" fmla="*/ 0 h 64"/>
                <a:gd name="T6" fmla="*/ 10 w 32"/>
                <a:gd name="T7" fmla="*/ 0 h 64"/>
                <a:gd name="T8" fmla="*/ 21 w 32"/>
                <a:gd name="T9" fmla="*/ 21 h 64"/>
                <a:gd name="T10" fmla="*/ 21 w 32"/>
                <a:gd name="T11" fmla="*/ 21 h 64"/>
                <a:gd name="T12" fmla="*/ 10 w 32"/>
                <a:gd name="T13" fmla="*/ 43 h 64"/>
                <a:gd name="T14" fmla="*/ 10 w 32"/>
                <a:gd name="T15" fmla="*/ 43 h 64"/>
                <a:gd name="T16" fmla="*/ 10 w 32"/>
                <a:gd name="T17" fmla="*/ 43 h 64"/>
                <a:gd name="T18" fmla="*/ 0 w 32"/>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4"/>
                <a:gd name="T32" fmla="*/ 32 w 3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4">
                  <a:moveTo>
                    <a:pt x="0" y="32"/>
                  </a:moveTo>
                  <a:cubicBezTo>
                    <a:pt x="0" y="15"/>
                    <a:pt x="8" y="0"/>
                    <a:pt x="16" y="0"/>
                  </a:cubicBezTo>
                  <a:cubicBezTo>
                    <a:pt x="16" y="0"/>
                    <a:pt x="16" y="0"/>
                    <a:pt x="16" y="0"/>
                  </a:cubicBezTo>
                  <a:cubicBezTo>
                    <a:pt x="25" y="0"/>
                    <a:pt x="32" y="15"/>
                    <a:pt x="32" y="32"/>
                  </a:cubicBezTo>
                  <a:cubicBezTo>
                    <a:pt x="32" y="50"/>
                    <a:pt x="25" y="64"/>
                    <a:pt x="16" y="64"/>
                  </a:cubicBezTo>
                  <a:cubicBezTo>
                    <a:pt x="16" y="64"/>
                    <a:pt x="16" y="64"/>
                    <a:pt x="16" y="64"/>
                  </a:cubicBezTo>
                  <a:cubicBezTo>
                    <a:pt x="8"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22" name="Freeform 32"/>
            <p:cNvSpPr>
              <a:spLocks/>
            </p:cNvSpPr>
            <p:nvPr/>
          </p:nvSpPr>
          <p:spPr bwMode="auto">
            <a:xfrm>
              <a:off x="3296" y="3815"/>
              <a:ext cx="28" cy="56"/>
            </a:xfrm>
            <a:custGeom>
              <a:avLst/>
              <a:gdLst>
                <a:gd name="T0" fmla="*/ 0 w 32"/>
                <a:gd name="T1" fmla="*/ 21 h 64"/>
                <a:gd name="T2" fmla="*/ 10 w 32"/>
                <a:gd name="T3" fmla="*/ 0 h 64"/>
                <a:gd name="T4" fmla="*/ 10 w 32"/>
                <a:gd name="T5" fmla="*/ 0 h 64"/>
                <a:gd name="T6" fmla="*/ 10 w 32"/>
                <a:gd name="T7" fmla="*/ 0 h 64"/>
                <a:gd name="T8" fmla="*/ 21 w 32"/>
                <a:gd name="T9" fmla="*/ 21 h 64"/>
                <a:gd name="T10" fmla="*/ 21 w 32"/>
                <a:gd name="T11" fmla="*/ 21 h 64"/>
                <a:gd name="T12" fmla="*/ 10 w 32"/>
                <a:gd name="T13" fmla="*/ 43 h 64"/>
                <a:gd name="T14" fmla="*/ 10 w 32"/>
                <a:gd name="T15" fmla="*/ 43 h 64"/>
                <a:gd name="T16" fmla="*/ 10 w 32"/>
                <a:gd name="T17" fmla="*/ 43 h 64"/>
                <a:gd name="T18" fmla="*/ 0 w 32"/>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4"/>
                <a:gd name="T32" fmla="*/ 32 w 3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4">
                  <a:moveTo>
                    <a:pt x="0" y="32"/>
                  </a:moveTo>
                  <a:cubicBezTo>
                    <a:pt x="0" y="15"/>
                    <a:pt x="8" y="0"/>
                    <a:pt x="16" y="0"/>
                  </a:cubicBezTo>
                  <a:cubicBezTo>
                    <a:pt x="16" y="0"/>
                    <a:pt x="16" y="0"/>
                    <a:pt x="16" y="0"/>
                  </a:cubicBezTo>
                  <a:cubicBezTo>
                    <a:pt x="25" y="0"/>
                    <a:pt x="32" y="15"/>
                    <a:pt x="32" y="32"/>
                  </a:cubicBezTo>
                  <a:cubicBezTo>
                    <a:pt x="32" y="50"/>
                    <a:pt x="25" y="64"/>
                    <a:pt x="16" y="64"/>
                  </a:cubicBezTo>
                  <a:cubicBezTo>
                    <a:pt x="16" y="64"/>
                    <a:pt x="16" y="64"/>
                    <a:pt x="16" y="64"/>
                  </a:cubicBezTo>
                  <a:cubicBezTo>
                    <a:pt x="8"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23" name="Freeform 33"/>
            <p:cNvSpPr>
              <a:spLocks/>
            </p:cNvSpPr>
            <p:nvPr/>
          </p:nvSpPr>
          <p:spPr bwMode="auto">
            <a:xfrm>
              <a:off x="3884" y="3815"/>
              <a:ext cx="28" cy="56"/>
            </a:xfrm>
            <a:custGeom>
              <a:avLst/>
              <a:gdLst>
                <a:gd name="T0" fmla="*/ 0 w 32"/>
                <a:gd name="T1" fmla="*/ 21 h 64"/>
                <a:gd name="T2" fmla="*/ 10 w 32"/>
                <a:gd name="T3" fmla="*/ 0 h 64"/>
                <a:gd name="T4" fmla="*/ 10 w 32"/>
                <a:gd name="T5" fmla="*/ 0 h 64"/>
                <a:gd name="T6" fmla="*/ 10 w 32"/>
                <a:gd name="T7" fmla="*/ 0 h 64"/>
                <a:gd name="T8" fmla="*/ 21 w 32"/>
                <a:gd name="T9" fmla="*/ 21 h 64"/>
                <a:gd name="T10" fmla="*/ 21 w 32"/>
                <a:gd name="T11" fmla="*/ 21 h 64"/>
                <a:gd name="T12" fmla="*/ 10 w 32"/>
                <a:gd name="T13" fmla="*/ 43 h 64"/>
                <a:gd name="T14" fmla="*/ 10 w 32"/>
                <a:gd name="T15" fmla="*/ 43 h 64"/>
                <a:gd name="T16" fmla="*/ 10 w 32"/>
                <a:gd name="T17" fmla="*/ 43 h 64"/>
                <a:gd name="T18" fmla="*/ 0 w 32"/>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4"/>
                <a:gd name="T32" fmla="*/ 32 w 3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4">
                  <a:moveTo>
                    <a:pt x="0" y="32"/>
                  </a:moveTo>
                  <a:cubicBezTo>
                    <a:pt x="0" y="15"/>
                    <a:pt x="8" y="0"/>
                    <a:pt x="16" y="0"/>
                  </a:cubicBezTo>
                  <a:cubicBezTo>
                    <a:pt x="16" y="0"/>
                    <a:pt x="16" y="0"/>
                    <a:pt x="16" y="0"/>
                  </a:cubicBezTo>
                  <a:cubicBezTo>
                    <a:pt x="25" y="0"/>
                    <a:pt x="32" y="15"/>
                    <a:pt x="32" y="32"/>
                  </a:cubicBezTo>
                  <a:cubicBezTo>
                    <a:pt x="32" y="50"/>
                    <a:pt x="25" y="64"/>
                    <a:pt x="16" y="64"/>
                  </a:cubicBezTo>
                  <a:cubicBezTo>
                    <a:pt x="16" y="64"/>
                    <a:pt x="16" y="64"/>
                    <a:pt x="16" y="64"/>
                  </a:cubicBezTo>
                  <a:cubicBezTo>
                    <a:pt x="8"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24" name="Freeform 34"/>
            <p:cNvSpPr>
              <a:spLocks/>
            </p:cNvSpPr>
            <p:nvPr/>
          </p:nvSpPr>
          <p:spPr bwMode="auto">
            <a:xfrm>
              <a:off x="3926" y="3815"/>
              <a:ext cx="28" cy="56"/>
            </a:xfrm>
            <a:custGeom>
              <a:avLst/>
              <a:gdLst>
                <a:gd name="T0" fmla="*/ 0 w 32"/>
                <a:gd name="T1" fmla="*/ 21 h 64"/>
                <a:gd name="T2" fmla="*/ 10 w 32"/>
                <a:gd name="T3" fmla="*/ 0 h 64"/>
                <a:gd name="T4" fmla="*/ 10 w 32"/>
                <a:gd name="T5" fmla="*/ 0 h 64"/>
                <a:gd name="T6" fmla="*/ 10 w 32"/>
                <a:gd name="T7" fmla="*/ 0 h 64"/>
                <a:gd name="T8" fmla="*/ 21 w 32"/>
                <a:gd name="T9" fmla="*/ 21 h 64"/>
                <a:gd name="T10" fmla="*/ 21 w 32"/>
                <a:gd name="T11" fmla="*/ 21 h 64"/>
                <a:gd name="T12" fmla="*/ 10 w 32"/>
                <a:gd name="T13" fmla="*/ 43 h 64"/>
                <a:gd name="T14" fmla="*/ 10 w 32"/>
                <a:gd name="T15" fmla="*/ 43 h 64"/>
                <a:gd name="T16" fmla="*/ 10 w 32"/>
                <a:gd name="T17" fmla="*/ 43 h 64"/>
                <a:gd name="T18" fmla="*/ 0 w 32"/>
                <a:gd name="T19" fmla="*/ 2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64"/>
                <a:gd name="T32" fmla="*/ 32 w 3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64">
                  <a:moveTo>
                    <a:pt x="0" y="32"/>
                  </a:moveTo>
                  <a:cubicBezTo>
                    <a:pt x="0" y="15"/>
                    <a:pt x="8" y="0"/>
                    <a:pt x="16" y="0"/>
                  </a:cubicBezTo>
                  <a:cubicBezTo>
                    <a:pt x="16" y="0"/>
                    <a:pt x="16" y="0"/>
                    <a:pt x="16" y="0"/>
                  </a:cubicBezTo>
                  <a:cubicBezTo>
                    <a:pt x="25" y="0"/>
                    <a:pt x="32" y="15"/>
                    <a:pt x="32" y="32"/>
                  </a:cubicBezTo>
                  <a:cubicBezTo>
                    <a:pt x="32" y="50"/>
                    <a:pt x="25" y="64"/>
                    <a:pt x="16" y="64"/>
                  </a:cubicBezTo>
                  <a:cubicBezTo>
                    <a:pt x="16" y="64"/>
                    <a:pt x="16" y="64"/>
                    <a:pt x="16" y="64"/>
                  </a:cubicBezTo>
                  <a:cubicBezTo>
                    <a:pt x="8" y="64"/>
                    <a:pt x="0" y="50"/>
                    <a:pt x="0" y="32"/>
                  </a:cubicBezTo>
                  <a:close/>
                </a:path>
              </a:pathLst>
            </a:custGeom>
            <a:solidFill>
              <a:srgbClr val="984807"/>
            </a:solidFill>
            <a:ln w="0">
              <a:solidFill>
                <a:srgbClr val="000000"/>
              </a:solidFill>
              <a:prstDash val="solid"/>
              <a:round/>
              <a:headEnd/>
              <a:tailEnd/>
            </a:ln>
          </p:spPr>
          <p:txBody>
            <a:bodyPr/>
            <a:lstStyle/>
            <a:p>
              <a:endParaRPr lang="en-US"/>
            </a:p>
          </p:txBody>
        </p:sp>
        <p:sp>
          <p:nvSpPr>
            <p:cNvPr id="25" name="Freeform 35"/>
            <p:cNvSpPr>
              <a:spLocks noEditPoints="1"/>
            </p:cNvSpPr>
            <p:nvPr/>
          </p:nvSpPr>
          <p:spPr bwMode="auto">
            <a:xfrm>
              <a:off x="3254" y="3725"/>
              <a:ext cx="74" cy="222"/>
            </a:xfrm>
            <a:custGeom>
              <a:avLst/>
              <a:gdLst>
                <a:gd name="T0" fmla="*/ 28 w 74"/>
                <a:gd name="T1" fmla="*/ 222 h 222"/>
                <a:gd name="T2" fmla="*/ 30 w 74"/>
                <a:gd name="T3" fmla="*/ 56 h 222"/>
                <a:gd name="T4" fmla="*/ 44 w 74"/>
                <a:gd name="T5" fmla="*/ 56 h 222"/>
                <a:gd name="T6" fmla="*/ 42 w 74"/>
                <a:gd name="T7" fmla="*/ 222 h 222"/>
                <a:gd name="T8" fmla="*/ 28 w 74"/>
                <a:gd name="T9" fmla="*/ 222 h 222"/>
                <a:gd name="T10" fmla="*/ 0 w 74"/>
                <a:gd name="T11" fmla="*/ 74 h 222"/>
                <a:gd name="T12" fmla="*/ 38 w 74"/>
                <a:gd name="T13" fmla="*/ 0 h 222"/>
                <a:gd name="T14" fmla="*/ 74 w 74"/>
                <a:gd name="T15" fmla="*/ 75 h 222"/>
                <a:gd name="T16" fmla="*/ 0 w 74"/>
                <a:gd name="T17" fmla="*/ 74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22"/>
                <a:gd name="T29" fmla="*/ 74 w 74"/>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22">
                  <a:moveTo>
                    <a:pt x="28" y="222"/>
                  </a:moveTo>
                  <a:lnTo>
                    <a:pt x="30" y="56"/>
                  </a:lnTo>
                  <a:lnTo>
                    <a:pt x="44" y="56"/>
                  </a:lnTo>
                  <a:lnTo>
                    <a:pt x="42" y="222"/>
                  </a:lnTo>
                  <a:lnTo>
                    <a:pt x="28" y="222"/>
                  </a:lnTo>
                  <a:close/>
                  <a:moveTo>
                    <a:pt x="0" y="74"/>
                  </a:moveTo>
                  <a:lnTo>
                    <a:pt x="38" y="0"/>
                  </a:lnTo>
                  <a:lnTo>
                    <a:pt x="74" y="75"/>
                  </a:lnTo>
                  <a:lnTo>
                    <a:pt x="0" y="74"/>
                  </a:lnTo>
                  <a:close/>
                </a:path>
              </a:pathLst>
            </a:custGeom>
            <a:solidFill>
              <a:srgbClr val="FF0000"/>
            </a:solidFill>
            <a:ln w="1" cap="flat">
              <a:solidFill>
                <a:srgbClr val="FF0000"/>
              </a:solidFill>
              <a:prstDash val="solid"/>
              <a:round/>
              <a:headEnd/>
              <a:tailEnd/>
            </a:ln>
          </p:spPr>
          <p:txBody>
            <a:bodyPr/>
            <a:lstStyle/>
            <a:p>
              <a:endParaRPr lang="en-US"/>
            </a:p>
          </p:txBody>
        </p:sp>
        <p:sp>
          <p:nvSpPr>
            <p:cNvPr id="26" name="Freeform 36"/>
            <p:cNvSpPr>
              <a:spLocks noEditPoints="1"/>
            </p:cNvSpPr>
            <p:nvPr/>
          </p:nvSpPr>
          <p:spPr bwMode="auto">
            <a:xfrm>
              <a:off x="3884" y="3753"/>
              <a:ext cx="74" cy="221"/>
            </a:xfrm>
            <a:custGeom>
              <a:avLst/>
              <a:gdLst>
                <a:gd name="T0" fmla="*/ 42 w 74"/>
                <a:gd name="T1" fmla="*/ 0 h 221"/>
                <a:gd name="T2" fmla="*/ 44 w 74"/>
                <a:gd name="T3" fmla="*/ 166 h 221"/>
                <a:gd name="T4" fmla="*/ 30 w 74"/>
                <a:gd name="T5" fmla="*/ 166 h 221"/>
                <a:gd name="T6" fmla="*/ 28 w 74"/>
                <a:gd name="T7" fmla="*/ 0 h 221"/>
                <a:gd name="T8" fmla="*/ 42 w 74"/>
                <a:gd name="T9" fmla="*/ 0 h 221"/>
                <a:gd name="T10" fmla="*/ 74 w 74"/>
                <a:gd name="T11" fmla="*/ 146 h 221"/>
                <a:gd name="T12" fmla="*/ 37 w 74"/>
                <a:gd name="T13" fmla="*/ 221 h 221"/>
                <a:gd name="T14" fmla="*/ 0 w 74"/>
                <a:gd name="T15" fmla="*/ 147 h 221"/>
                <a:gd name="T16" fmla="*/ 74 w 74"/>
                <a:gd name="T17" fmla="*/ 146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21"/>
                <a:gd name="T29" fmla="*/ 74 w 74"/>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21">
                  <a:moveTo>
                    <a:pt x="42" y="0"/>
                  </a:moveTo>
                  <a:lnTo>
                    <a:pt x="44" y="166"/>
                  </a:lnTo>
                  <a:lnTo>
                    <a:pt x="30" y="166"/>
                  </a:lnTo>
                  <a:lnTo>
                    <a:pt x="28" y="0"/>
                  </a:lnTo>
                  <a:lnTo>
                    <a:pt x="42" y="0"/>
                  </a:lnTo>
                  <a:close/>
                  <a:moveTo>
                    <a:pt x="74" y="146"/>
                  </a:moveTo>
                  <a:lnTo>
                    <a:pt x="37" y="221"/>
                  </a:lnTo>
                  <a:lnTo>
                    <a:pt x="0" y="147"/>
                  </a:lnTo>
                  <a:lnTo>
                    <a:pt x="74" y="146"/>
                  </a:lnTo>
                  <a:close/>
                </a:path>
              </a:pathLst>
            </a:custGeom>
            <a:solidFill>
              <a:srgbClr val="FF0000"/>
            </a:solidFill>
            <a:ln w="1" cap="flat">
              <a:solidFill>
                <a:srgbClr val="FF0000"/>
              </a:solidFill>
              <a:prstDash val="solid"/>
              <a:round/>
              <a:headEnd/>
              <a:tailEnd/>
            </a:ln>
          </p:spPr>
          <p:txBody>
            <a:bodyPr/>
            <a:lstStyle/>
            <a:p>
              <a:endParaRPr lang="en-US"/>
            </a:p>
          </p:txBody>
        </p:sp>
        <p:sp>
          <p:nvSpPr>
            <p:cNvPr id="27" name="Freeform 37"/>
            <p:cNvSpPr>
              <a:spLocks noEditPoints="1"/>
            </p:cNvSpPr>
            <p:nvPr/>
          </p:nvSpPr>
          <p:spPr bwMode="auto">
            <a:xfrm>
              <a:off x="3996" y="3012"/>
              <a:ext cx="74" cy="223"/>
            </a:xfrm>
            <a:custGeom>
              <a:avLst/>
              <a:gdLst>
                <a:gd name="T0" fmla="*/ 42 w 74"/>
                <a:gd name="T1" fmla="*/ 0 h 223"/>
                <a:gd name="T2" fmla="*/ 44 w 74"/>
                <a:gd name="T3" fmla="*/ 167 h 223"/>
                <a:gd name="T4" fmla="*/ 30 w 74"/>
                <a:gd name="T5" fmla="*/ 167 h 223"/>
                <a:gd name="T6" fmla="*/ 28 w 74"/>
                <a:gd name="T7" fmla="*/ 1 h 223"/>
                <a:gd name="T8" fmla="*/ 42 w 74"/>
                <a:gd name="T9" fmla="*/ 0 h 223"/>
                <a:gd name="T10" fmla="*/ 74 w 74"/>
                <a:gd name="T11" fmla="*/ 149 h 223"/>
                <a:gd name="T12" fmla="*/ 37 w 74"/>
                <a:gd name="T13" fmla="*/ 223 h 223"/>
                <a:gd name="T14" fmla="*/ 0 w 74"/>
                <a:gd name="T15" fmla="*/ 149 h 223"/>
                <a:gd name="T16" fmla="*/ 74 w 74"/>
                <a:gd name="T17" fmla="*/ 149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23"/>
                <a:gd name="T29" fmla="*/ 74 w 74"/>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23">
                  <a:moveTo>
                    <a:pt x="42" y="0"/>
                  </a:moveTo>
                  <a:lnTo>
                    <a:pt x="44" y="167"/>
                  </a:lnTo>
                  <a:lnTo>
                    <a:pt x="30" y="167"/>
                  </a:lnTo>
                  <a:lnTo>
                    <a:pt x="28" y="1"/>
                  </a:lnTo>
                  <a:lnTo>
                    <a:pt x="42" y="0"/>
                  </a:lnTo>
                  <a:close/>
                  <a:moveTo>
                    <a:pt x="74" y="149"/>
                  </a:moveTo>
                  <a:lnTo>
                    <a:pt x="37" y="223"/>
                  </a:lnTo>
                  <a:lnTo>
                    <a:pt x="0" y="149"/>
                  </a:lnTo>
                  <a:lnTo>
                    <a:pt x="74" y="149"/>
                  </a:lnTo>
                  <a:close/>
                </a:path>
              </a:pathLst>
            </a:custGeom>
            <a:solidFill>
              <a:srgbClr val="FF0000"/>
            </a:solidFill>
            <a:ln w="1" cap="flat">
              <a:solidFill>
                <a:srgbClr val="FF0000"/>
              </a:solidFill>
              <a:prstDash val="solid"/>
              <a:round/>
              <a:headEnd/>
              <a:tailEnd/>
            </a:ln>
          </p:spPr>
          <p:txBody>
            <a:bodyPr/>
            <a:lstStyle/>
            <a:p>
              <a:endParaRPr lang="en-US"/>
            </a:p>
          </p:txBody>
        </p:sp>
        <p:sp>
          <p:nvSpPr>
            <p:cNvPr id="28" name="Freeform 38"/>
            <p:cNvSpPr>
              <a:spLocks noEditPoints="1"/>
            </p:cNvSpPr>
            <p:nvPr/>
          </p:nvSpPr>
          <p:spPr bwMode="auto">
            <a:xfrm>
              <a:off x="3156" y="3012"/>
              <a:ext cx="74" cy="223"/>
            </a:xfrm>
            <a:custGeom>
              <a:avLst/>
              <a:gdLst>
                <a:gd name="T0" fmla="*/ 42 w 74"/>
                <a:gd name="T1" fmla="*/ 0 h 223"/>
                <a:gd name="T2" fmla="*/ 44 w 74"/>
                <a:gd name="T3" fmla="*/ 167 h 223"/>
                <a:gd name="T4" fmla="*/ 30 w 74"/>
                <a:gd name="T5" fmla="*/ 167 h 223"/>
                <a:gd name="T6" fmla="*/ 28 w 74"/>
                <a:gd name="T7" fmla="*/ 1 h 223"/>
                <a:gd name="T8" fmla="*/ 42 w 74"/>
                <a:gd name="T9" fmla="*/ 0 h 223"/>
                <a:gd name="T10" fmla="*/ 74 w 74"/>
                <a:gd name="T11" fmla="*/ 149 h 223"/>
                <a:gd name="T12" fmla="*/ 38 w 74"/>
                <a:gd name="T13" fmla="*/ 223 h 223"/>
                <a:gd name="T14" fmla="*/ 0 w 74"/>
                <a:gd name="T15" fmla="*/ 149 h 223"/>
                <a:gd name="T16" fmla="*/ 74 w 74"/>
                <a:gd name="T17" fmla="*/ 149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23"/>
                <a:gd name="T29" fmla="*/ 74 w 74"/>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23">
                  <a:moveTo>
                    <a:pt x="42" y="0"/>
                  </a:moveTo>
                  <a:lnTo>
                    <a:pt x="44" y="167"/>
                  </a:lnTo>
                  <a:lnTo>
                    <a:pt x="30" y="167"/>
                  </a:lnTo>
                  <a:lnTo>
                    <a:pt x="28" y="1"/>
                  </a:lnTo>
                  <a:lnTo>
                    <a:pt x="42" y="0"/>
                  </a:lnTo>
                  <a:close/>
                  <a:moveTo>
                    <a:pt x="74" y="149"/>
                  </a:moveTo>
                  <a:lnTo>
                    <a:pt x="38" y="223"/>
                  </a:lnTo>
                  <a:lnTo>
                    <a:pt x="0" y="149"/>
                  </a:lnTo>
                  <a:lnTo>
                    <a:pt x="74" y="149"/>
                  </a:lnTo>
                  <a:close/>
                </a:path>
              </a:pathLst>
            </a:custGeom>
            <a:solidFill>
              <a:srgbClr val="FF0000"/>
            </a:solidFill>
            <a:ln w="1" cap="flat">
              <a:solidFill>
                <a:srgbClr val="FF0000"/>
              </a:solidFill>
              <a:prstDash val="solid"/>
              <a:round/>
              <a:headEnd/>
              <a:tailEnd/>
            </a:ln>
          </p:spPr>
          <p:txBody>
            <a:bodyPr/>
            <a:lstStyle/>
            <a:p>
              <a:endParaRPr lang="en-US"/>
            </a:p>
          </p:txBody>
        </p:sp>
        <p:sp>
          <p:nvSpPr>
            <p:cNvPr id="29" name="Freeform 39"/>
            <p:cNvSpPr>
              <a:spLocks noEditPoints="1"/>
            </p:cNvSpPr>
            <p:nvPr/>
          </p:nvSpPr>
          <p:spPr bwMode="auto">
            <a:xfrm>
              <a:off x="3618" y="2984"/>
              <a:ext cx="74" cy="222"/>
            </a:xfrm>
            <a:custGeom>
              <a:avLst/>
              <a:gdLst>
                <a:gd name="T0" fmla="*/ 28 w 74"/>
                <a:gd name="T1" fmla="*/ 222 h 222"/>
                <a:gd name="T2" fmla="*/ 30 w 74"/>
                <a:gd name="T3" fmla="*/ 56 h 222"/>
                <a:gd name="T4" fmla="*/ 44 w 74"/>
                <a:gd name="T5" fmla="*/ 57 h 222"/>
                <a:gd name="T6" fmla="*/ 42 w 74"/>
                <a:gd name="T7" fmla="*/ 222 h 222"/>
                <a:gd name="T8" fmla="*/ 28 w 74"/>
                <a:gd name="T9" fmla="*/ 222 h 222"/>
                <a:gd name="T10" fmla="*/ 0 w 74"/>
                <a:gd name="T11" fmla="*/ 74 h 222"/>
                <a:gd name="T12" fmla="*/ 38 w 74"/>
                <a:gd name="T13" fmla="*/ 0 h 222"/>
                <a:gd name="T14" fmla="*/ 74 w 74"/>
                <a:gd name="T15" fmla="*/ 75 h 222"/>
                <a:gd name="T16" fmla="*/ 0 w 74"/>
                <a:gd name="T17" fmla="*/ 74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222"/>
                <a:gd name="T29" fmla="*/ 74 w 74"/>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222">
                  <a:moveTo>
                    <a:pt x="28" y="222"/>
                  </a:moveTo>
                  <a:lnTo>
                    <a:pt x="30" y="56"/>
                  </a:lnTo>
                  <a:lnTo>
                    <a:pt x="44" y="57"/>
                  </a:lnTo>
                  <a:lnTo>
                    <a:pt x="42" y="222"/>
                  </a:lnTo>
                  <a:lnTo>
                    <a:pt x="28" y="222"/>
                  </a:lnTo>
                  <a:close/>
                  <a:moveTo>
                    <a:pt x="0" y="74"/>
                  </a:moveTo>
                  <a:lnTo>
                    <a:pt x="38" y="0"/>
                  </a:lnTo>
                  <a:lnTo>
                    <a:pt x="74" y="75"/>
                  </a:lnTo>
                  <a:lnTo>
                    <a:pt x="0" y="74"/>
                  </a:lnTo>
                  <a:close/>
                </a:path>
              </a:pathLst>
            </a:custGeom>
            <a:solidFill>
              <a:srgbClr val="FF0000"/>
            </a:solidFill>
            <a:ln w="1" cap="flat">
              <a:solidFill>
                <a:srgbClr val="FF0000"/>
              </a:solidFill>
              <a:prstDash val="solid"/>
              <a:round/>
              <a:headEnd/>
              <a:tailEnd/>
            </a:ln>
          </p:spPr>
          <p:txBody>
            <a:bodyPr/>
            <a:lstStyle/>
            <a:p>
              <a:endParaRPr lang="en-US"/>
            </a:p>
          </p:txBody>
        </p:sp>
      </p:grpSp>
      <p:sp>
        <p:nvSpPr>
          <p:cNvPr id="30" name="Rectangle 41"/>
          <p:cNvSpPr>
            <a:spLocks noChangeArrowheads="1"/>
          </p:cNvSpPr>
          <p:nvPr/>
        </p:nvSpPr>
        <p:spPr bwMode="auto">
          <a:xfrm>
            <a:off x="5892800" y="2944813"/>
            <a:ext cx="1187450" cy="346075"/>
          </a:xfrm>
          <a:prstGeom prst="rect">
            <a:avLst/>
          </a:prstGeom>
          <a:noFill/>
          <a:ln w="9525">
            <a:noFill/>
            <a:miter lim="800000"/>
            <a:headEnd/>
            <a:tailEnd/>
          </a:ln>
        </p:spPr>
        <p:txBody>
          <a:bodyPr wrap="none" lIns="0" tIns="0" rIns="0" bIns="0">
            <a:spAutoFit/>
          </a:bodyPr>
          <a:lstStyle/>
          <a:p>
            <a:r>
              <a:rPr lang="en-US" sz="2000" b="1">
                <a:solidFill>
                  <a:srgbClr val="008000"/>
                </a:solidFill>
              </a:rPr>
              <a:t>Biomass</a:t>
            </a:r>
            <a:endParaRPr lang="en-US"/>
          </a:p>
        </p:txBody>
      </p:sp>
      <p:sp>
        <p:nvSpPr>
          <p:cNvPr id="31" name="Freeform 42"/>
          <p:cNvSpPr>
            <a:spLocks noEditPoints="1"/>
          </p:cNvSpPr>
          <p:nvPr/>
        </p:nvSpPr>
        <p:spPr bwMode="auto">
          <a:xfrm>
            <a:off x="3660775" y="3194050"/>
            <a:ext cx="2174875" cy="566738"/>
          </a:xfrm>
          <a:custGeom>
            <a:avLst/>
            <a:gdLst>
              <a:gd name="T0" fmla="*/ 2147483647 w 6539"/>
              <a:gd name="T1" fmla="*/ 2147483647 h 1705"/>
              <a:gd name="T2" fmla="*/ 2147483647 w 6539"/>
              <a:gd name="T3" fmla="*/ 2147483647 h 1705"/>
              <a:gd name="T4" fmla="*/ 2147483647 w 6539"/>
              <a:gd name="T5" fmla="*/ 2147483647 h 1705"/>
              <a:gd name="T6" fmla="*/ 2147483647 w 6539"/>
              <a:gd name="T7" fmla="*/ 2147483647 h 1705"/>
              <a:gd name="T8" fmla="*/ 2147483647 w 6539"/>
              <a:gd name="T9" fmla="*/ 2147483647 h 1705"/>
              <a:gd name="T10" fmla="*/ 2147483647 w 6539"/>
              <a:gd name="T11" fmla="*/ 2147483647 h 1705"/>
              <a:gd name="T12" fmla="*/ 2147483647 w 6539"/>
              <a:gd name="T13" fmla="*/ 2147483647 h 1705"/>
              <a:gd name="T14" fmla="*/ 2147483647 w 6539"/>
              <a:gd name="T15" fmla="*/ 2147483647 h 1705"/>
              <a:gd name="T16" fmla="*/ 2147483647 w 6539"/>
              <a:gd name="T17" fmla="*/ 2147483647 h 1705"/>
              <a:gd name="T18" fmla="*/ 2147483647 w 6539"/>
              <a:gd name="T19" fmla="*/ 2147483647 h 1705"/>
              <a:gd name="T20" fmla="*/ 2147483647 w 6539"/>
              <a:gd name="T21" fmla="*/ 2147483647 h 1705"/>
              <a:gd name="T22" fmla="*/ 2147483647 w 6539"/>
              <a:gd name="T23" fmla="*/ 2147483647 h 1705"/>
              <a:gd name="T24" fmla="*/ 2147483647 w 6539"/>
              <a:gd name="T25" fmla="*/ 2147483647 h 1705"/>
              <a:gd name="T26" fmla="*/ 2147483647 w 6539"/>
              <a:gd name="T27" fmla="*/ 2147483647 h 1705"/>
              <a:gd name="T28" fmla="*/ 2147483647 w 6539"/>
              <a:gd name="T29" fmla="*/ 2147483647 h 1705"/>
              <a:gd name="T30" fmla="*/ 2147483647 w 6539"/>
              <a:gd name="T31" fmla="*/ 2147483647 h 1705"/>
              <a:gd name="T32" fmla="*/ 2147483647 w 6539"/>
              <a:gd name="T33" fmla="*/ 2147483647 h 1705"/>
              <a:gd name="T34" fmla="*/ 2147483647 w 6539"/>
              <a:gd name="T35" fmla="*/ 2147483647 h 1705"/>
              <a:gd name="T36" fmla="*/ 2147483647 w 6539"/>
              <a:gd name="T37" fmla="*/ 2147483647 h 1705"/>
              <a:gd name="T38" fmla="*/ 2147483647 w 6539"/>
              <a:gd name="T39" fmla="*/ 2147483647 h 1705"/>
              <a:gd name="T40" fmla="*/ 2147483647 w 6539"/>
              <a:gd name="T41" fmla="*/ 2147483647 h 1705"/>
              <a:gd name="T42" fmla="*/ 2147483647 w 6539"/>
              <a:gd name="T43" fmla="*/ 2147483647 h 1705"/>
              <a:gd name="T44" fmla="*/ 2147483647 w 6539"/>
              <a:gd name="T45" fmla="*/ 2147483647 h 1705"/>
              <a:gd name="T46" fmla="*/ 2147483647 w 6539"/>
              <a:gd name="T47" fmla="*/ 2147483647 h 1705"/>
              <a:gd name="T48" fmla="*/ 2147483647 w 6539"/>
              <a:gd name="T49" fmla="*/ 2147483647 h 1705"/>
              <a:gd name="T50" fmla="*/ 2147483647 w 6539"/>
              <a:gd name="T51" fmla="*/ 2147483647 h 1705"/>
              <a:gd name="T52" fmla="*/ 2147483647 w 6539"/>
              <a:gd name="T53" fmla="*/ 2147483647 h 1705"/>
              <a:gd name="T54" fmla="*/ 2147483647 w 6539"/>
              <a:gd name="T55" fmla="*/ 2147483647 h 1705"/>
              <a:gd name="T56" fmla="*/ 2147483647 w 6539"/>
              <a:gd name="T57" fmla="*/ 2147483647 h 1705"/>
              <a:gd name="T58" fmla="*/ 2147483647 w 6539"/>
              <a:gd name="T59" fmla="*/ 2147483647 h 1705"/>
              <a:gd name="T60" fmla="*/ 2147483647 w 6539"/>
              <a:gd name="T61" fmla="*/ 2147483647 h 1705"/>
              <a:gd name="T62" fmla="*/ 2147483647 w 6539"/>
              <a:gd name="T63" fmla="*/ 2147483647 h 1705"/>
              <a:gd name="T64" fmla="*/ 2147483647 w 6539"/>
              <a:gd name="T65" fmla="*/ 2147483647 h 1705"/>
              <a:gd name="T66" fmla="*/ 2147483647 w 6539"/>
              <a:gd name="T67" fmla="*/ 2147483647 h 1705"/>
              <a:gd name="T68" fmla="*/ 2147483647 w 6539"/>
              <a:gd name="T69" fmla="*/ 2147483647 h 1705"/>
              <a:gd name="T70" fmla="*/ 2147483647 w 6539"/>
              <a:gd name="T71" fmla="*/ 2147483647 h 1705"/>
              <a:gd name="T72" fmla="*/ 2147483647 w 6539"/>
              <a:gd name="T73" fmla="*/ 2147483647 h 1705"/>
              <a:gd name="T74" fmla="*/ 2147483647 w 6539"/>
              <a:gd name="T75" fmla="*/ 2147483647 h 1705"/>
              <a:gd name="T76" fmla="*/ 2147483647 w 6539"/>
              <a:gd name="T77" fmla="*/ 2147483647 h 1705"/>
              <a:gd name="T78" fmla="*/ 2147483647 w 6539"/>
              <a:gd name="T79" fmla="*/ 2147483647 h 1705"/>
              <a:gd name="T80" fmla="*/ 2147483647 w 6539"/>
              <a:gd name="T81" fmla="*/ 2147483647 h 1705"/>
              <a:gd name="T82" fmla="*/ 2147483647 w 6539"/>
              <a:gd name="T83" fmla="*/ 2147483647 h 1705"/>
              <a:gd name="T84" fmla="*/ 2147483647 w 6539"/>
              <a:gd name="T85" fmla="*/ 2147483647 h 1705"/>
              <a:gd name="T86" fmla="*/ 2147483647 w 6539"/>
              <a:gd name="T87" fmla="*/ 2147483647 h 1705"/>
              <a:gd name="T88" fmla="*/ 2147483647 w 6539"/>
              <a:gd name="T89" fmla="*/ 2147483647 h 1705"/>
              <a:gd name="T90" fmla="*/ 2147483647 w 6539"/>
              <a:gd name="T91" fmla="*/ 2147483647 h 1705"/>
              <a:gd name="T92" fmla="*/ 2147483647 w 6539"/>
              <a:gd name="T93" fmla="*/ 2147483647 h 1705"/>
              <a:gd name="T94" fmla="*/ 2147483647 w 6539"/>
              <a:gd name="T95" fmla="*/ 2147483647 h 1705"/>
              <a:gd name="T96" fmla="*/ 2147483647 w 6539"/>
              <a:gd name="T97" fmla="*/ 2147483647 h 1705"/>
              <a:gd name="T98" fmla="*/ 2147483647 w 6539"/>
              <a:gd name="T99" fmla="*/ 2147483647 h 1705"/>
              <a:gd name="T100" fmla="*/ 2147483647 w 6539"/>
              <a:gd name="T101" fmla="*/ 2147483647 h 1705"/>
              <a:gd name="T102" fmla="*/ 2147483647 w 6539"/>
              <a:gd name="T103" fmla="*/ 2147483647 h 1705"/>
              <a:gd name="T104" fmla="*/ 2147483647 w 6539"/>
              <a:gd name="T105" fmla="*/ 2147483647 h 1705"/>
              <a:gd name="T106" fmla="*/ 2147483647 w 6539"/>
              <a:gd name="T107" fmla="*/ 2147483647 h 1705"/>
              <a:gd name="T108" fmla="*/ 0 w 6539"/>
              <a:gd name="T109" fmla="*/ 2147483647 h 1705"/>
              <a:gd name="T110" fmla="*/ 2147483647 w 6539"/>
              <a:gd name="T111" fmla="*/ 2147483647 h 1705"/>
              <a:gd name="T112" fmla="*/ 2147483647 w 6539"/>
              <a:gd name="T113" fmla="*/ 2147483647 h 17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39"/>
              <a:gd name="T172" fmla="*/ 0 h 1705"/>
              <a:gd name="T173" fmla="*/ 6539 w 6539"/>
              <a:gd name="T174" fmla="*/ 1705 h 17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39" h="1705">
                <a:moveTo>
                  <a:pt x="23" y="1034"/>
                </a:moveTo>
                <a:lnTo>
                  <a:pt x="270" y="1163"/>
                </a:lnTo>
                <a:lnTo>
                  <a:pt x="517" y="1286"/>
                </a:lnTo>
                <a:lnTo>
                  <a:pt x="764" y="1400"/>
                </a:lnTo>
                <a:lnTo>
                  <a:pt x="1009" y="1498"/>
                </a:lnTo>
                <a:lnTo>
                  <a:pt x="1131" y="1540"/>
                </a:lnTo>
                <a:lnTo>
                  <a:pt x="1253" y="1576"/>
                </a:lnTo>
                <a:lnTo>
                  <a:pt x="1375" y="1607"/>
                </a:lnTo>
                <a:lnTo>
                  <a:pt x="1497" y="1631"/>
                </a:lnTo>
                <a:lnTo>
                  <a:pt x="1619" y="1648"/>
                </a:lnTo>
                <a:lnTo>
                  <a:pt x="1740" y="1657"/>
                </a:lnTo>
                <a:lnTo>
                  <a:pt x="1861" y="1657"/>
                </a:lnTo>
                <a:lnTo>
                  <a:pt x="1982" y="1649"/>
                </a:lnTo>
                <a:lnTo>
                  <a:pt x="2101" y="1627"/>
                </a:lnTo>
                <a:lnTo>
                  <a:pt x="2221" y="1589"/>
                </a:lnTo>
                <a:lnTo>
                  <a:pt x="2341" y="1537"/>
                </a:lnTo>
                <a:lnTo>
                  <a:pt x="2461" y="1474"/>
                </a:lnTo>
                <a:lnTo>
                  <a:pt x="2582" y="1402"/>
                </a:lnTo>
                <a:lnTo>
                  <a:pt x="2703" y="1321"/>
                </a:lnTo>
                <a:lnTo>
                  <a:pt x="2947" y="1148"/>
                </a:lnTo>
                <a:lnTo>
                  <a:pt x="3189" y="971"/>
                </a:lnTo>
                <a:lnTo>
                  <a:pt x="3312" y="887"/>
                </a:lnTo>
                <a:lnTo>
                  <a:pt x="3433" y="808"/>
                </a:lnTo>
                <a:lnTo>
                  <a:pt x="3555" y="738"/>
                </a:lnTo>
                <a:lnTo>
                  <a:pt x="3677" y="677"/>
                </a:lnTo>
                <a:lnTo>
                  <a:pt x="3800" y="629"/>
                </a:lnTo>
                <a:lnTo>
                  <a:pt x="3922" y="595"/>
                </a:lnTo>
                <a:lnTo>
                  <a:pt x="4047" y="577"/>
                </a:lnTo>
                <a:lnTo>
                  <a:pt x="4175" y="571"/>
                </a:lnTo>
                <a:lnTo>
                  <a:pt x="4305" y="577"/>
                </a:lnTo>
                <a:lnTo>
                  <a:pt x="4436" y="593"/>
                </a:lnTo>
                <a:lnTo>
                  <a:pt x="4568" y="616"/>
                </a:lnTo>
                <a:lnTo>
                  <a:pt x="4700" y="645"/>
                </a:lnTo>
                <a:lnTo>
                  <a:pt x="4958" y="712"/>
                </a:lnTo>
                <a:lnTo>
                  <a:pt x="5208" y="780"/>
                </a:lnTo>
                <a:lnTo>
                  <a:pt x="5326" y="811"/>
                </a:lnTo>
                <a:lnTo>
                  <a:pt x="5439" y="836"/>
                </a:lnTo>
                <a:lnTo>
                  <a:pt x="5546" y="855"/>
                </a:lnTo>
                <a:lnTo>
                  <a:pt x="5646" y="865"/>
                </a:lnTo>
                <a:lnTo>
                  <a:pt x="5737" y="863"/>
                </a:lnTo>
                <a:lnTo>
                  <a:pt x="5820" y="852"/>
                </a:lnTo>
                <a:lnTo>
                  <a:pt x="5816" y="853"/>
                </a:lnTo>
                <a:lnTo>
                  <a:pt x="5893" y="829"/>
                </a:lnTo>
                <a:lnTo>
                  <a:pt x="5890" y="830"/>
                </a:lnTo>
                <a:lnTo>
                  <a:pt x="5958" y="796"/>
                </a:lnTo>
                <a:lnTo>
                  <a:pt x="5955" y="798"/>
                </a:lnTo>
                <a:lnTo>
                  <a:pt x="6015" y="756"/>
                </a:lnTo>
                <a:lnTo>
                  <a:pt x="6065" y="709"/>
                </a:lnTo>
                <a:lnTo>
                  <a:pt x="6063" y="712"/>
                </a:lnTo>
                <a:lnTo>
                  <a:pt x="6153" y="598"/>
                </a:lnTo>
                <a:lnTo>
                  <a:pt x="6151" y="601"/>
                </a:lnTo>
                <a:lnTo>
                  <a:pt x="6224" y="472"/>
                </a:lnTo>
                <a:lnTo>
                  <a:pt x="6289" y="338"/>
                </a:lnTo>
                <a:lnTo>
                  <a:pt x="6355" y="206"/>
                </a:lnTo>
                <a:lnTo>
                  <a:pt x="6388" y="158"/>
                </a:lnTo>
                <a:lnTo>
                  <a:pt x="6427" y="185"/>
                </a:lnTo>
                <a:lnTo>
                  <a:pt x="6398" y="227"/>
                </a:lnTo>
                <a:lnTo>
                  <a:pt x="6332" y="359"/>
                </a:lnTo>
                <a:lnTo>
                  <a:pt x="6265" y="495"/>
                </a:lnTo>
                <a:lnTo>
                  <a:pt x="6192" y="624"/>
                </a:lnTo>
                <a:cubicBezTo>
                  <a:pt x="6192" y="625"/>
                  <a:pt x="6191" y="626"/>
                  <a:pt x="6190" y="627"/>
                </a:cubicBezTo>
                <a:lnTo>
                  <a:pt x="6100" y="741"/>
                </a:lnTo>
                <a:cubicBezTo>
                  <a:pt x="6100" y="742"/>
                  <a:pt x="6099" y="743"/>
                  <a:pt x="6098" y="744"/>
                </a:cubicBezTo>
                <a:lnTo>
                  <a:pt x="6042" y="795"/>
                </a:lnTo>
                <a:lnTo>
                  <a:pt x="5982" y="837"/>
                </a:lnTo>
                <a:cubicBezTo>
                  <a:pt x="5981" y="838"/>
                  <a:pt x="5980" y="838"/>
                  <a:pt x="5979" y="839"/>
                </a:cubicBezTo>
                <a:lnTo>
                  <a:pt x="5911" y="873"/>
                </a:lnTo>
                <a:cubicBezTo>
                  <a:pt x="5910" y="874"/>
                  <a:pt x="5909" y="874"/>
                  <a:pt x="5908" y="874"/>
                </a:cubicBezTo>
                <a:lnTo>
                  <a:pt x="5831" y="898"/>
                </a:lnTo>
                <a:cubicBezTo>
                  <a:pt x="5829" y="899"/>
                  <a:pt x="5828" y="899"/>
                  <a:pt x="5827" y="899"/>
                </a:cubicBezTo>
                <a:lnTo>
                  <a:pt x="5738" y="911"/>
                </a:lnTo>
                <a:lnTo>
                  <a:pt x="5641" y="912"/>
                </a:lnTo>
                <a:lnTo>
                  <a:pt x="5537" y="902"/>
                </a:lnTo>
                <a:lnTo>
                  <a:pt x="5428" y="883"/>
                </a:lnTo>
                <a:lnTo>
                  <a:pt x="5313" y="858"/>
                </a:lnTo>
                <a:lnTo>
                  <a:pt x="5195" y="827"/>
                </a:lnTo>
                <a:lnTo>
                  <a:pt x="4946" y="759"/>
                </a:lnTo>
                <a:lnTo>
                  <a:pt x="4689" y="692"/>
                </a:lnTo>
                <a:lnTo>
                  <a:pt x="4559" y="663"/>
                </a:lnTo>
                <a:lnTo>
                  <a:pt x="4431" y="640"/>
                </a:lnTo>
                <a:lnTo>
                  <a:pt x="4302" y="625"/>
                </a:lnTo>
                <a:lnTo>
                  <a:pt x="4176" y="619"/>
                </a:lnTo>
                <a:lnTo>
                  <a:pt x="4054" y="624"/>
                </a:lnTo>
                <a:lnTo>
                  <a:pt x="3935" y="642"/>
                </a:lnTo>
                <a:lnTo>
                  <a:pt x="3817" y="674"/>
                </a:lnTo>
                <a:lnTo>
                  <a:pt x="3698" y="720"/>
                </a:lnTo>
                <a:lnTo>
                  <a:pt x="3579" y="779"/>
                </a:lnTo>
                <a:lnTo>
                  <a:pt x="3459" y="849"/>
                </a:lnTo>
                <a:lnTo>
                  <a:pt x="3339" y="926"/>
                </a:lnTo>
                <a:lnTo>
                  <a:pt x="3218" y="1010"/>
                </a:lnTo>
                <a:lnTo>
                  <a:pt x="2974" y="1187"/>
                </a:lnTo>
                <a:lnTo>
                  <a:pt x="2730" y="1361"/>
                </a:lnTo>
                <a:lnTo>
                  <a:pt x="2607" y="1443"/>
                </a:lnTo>
                <a:lnTo>
                  <a:pt x="2484" y="1517"/>
                </a:lnTo>
                <a:lnTo>
                  <a:pt x="2360" y="1582"/>
                </a:lnTo>
                <a:lnTo>
                  <a:pt x="2236" y="1634"/>
                </a:lnTo>
                <a:lnTo>
                  <a:pt x="2110" y="1674"/>
                </a:lnTo>
                <a:lnTo>
                  <a:pt x="1985" y="1696"/>
                </a:lnTo>
                <a:lnTo>
                  <a:pt x="1860" y="1705"/>
                </a:lnTo>
                <a:lnTo>
                  <a:pt x="1737" y="1704"/>
                </a:lnTo>
                <a:lnTo>
                  <a:pt x="1612" y="1695"/>
                </a:lnTo>
                <a:lnTo>
                  <a:pt x="1488" y="1678"/>
                </a:lnTo>
                <a:lnTo>
                  <a:pt x="1364" y="1654"/>
                </a:lnTo>
                <a:lnTo>
                  <a:pt x="1240" y="1622"/>
                </a:lnTo>
                <a:lnTo>
                  <a:pt x="1116" y="1585"/>
                </a:lnTo>
                <a:lnTo>
                  <a:pt x="992" y="1543"/>
                </a:lnTo>
                <a:lnTo>
                  <a:pt x="743" y="1443"/>
                </a:lnTo>
                <a:lnTo>
                  <a:pt x="496" y="1329"/>
                </a:lnTo>
                <a:lnTo>
                  <a:pt x="247" y="1206"/>
                </a:lnTo>
                <a:lnTo>
                  <a:pt x="0" y="1077"/>
                </a:lnTo>
                <a:lnTo>
                  <a:pt x="23" y="1034"/>
                </a:lnTo>
                <a:close/>
                <a:moveTo>
                  <a:pt x="6298" y="117"/>
                </a:moveTo>
                <a:lnTo>
                  <a:pt x="6539" y="0"/>
                </a:lnTo>
                <a:lnTo>
                  <a:pt x="6488" y="264"/>
                </a:lnTo>
                <a:lnTo>
                  <a:pt x="6298" y="117"/>
                </a:lnTo>
                <a:close/>
              </a:path>
            </a:pathLst>
          </a:custGeom>
          <a:solidFill>
            <a:srgbClr val="008000"/>
          </a:solidFill>
          <a:ln w="0" cap="flat">
            <a:solidFill>
              <a:srgbClr val="008000"/>
            </a:solidFill>
            <a:prstDash val="solid"/>
            <a:round/>
            <a:headEnd/>
            <a:tailEnd/>
          </a:ln>
        </p:spPr>
        <p:txBody>
          <a:bodyPr/>
          <a:lstStyle/>
          <a:p>
            <a:endParaRPr lang="en-US"/>
          </a:p>
        </p:txBody>
      </p:sp>
      <p:sp>
        <p:nvSpPr>
          <p:cNvPr id="32" name="Freeform 43"/>
          <p:cNvSpPr>
            <a:spLocks noEditPoints="1"/>
          </p:cNvSpPr>
          <p:nvPr/>
        </p:nvSpPr>
        <p:spPr bwMode="auto">
          <a:xfrm>
            <a:off x="3681413" y="2968625"/>
            <a:ext cx="2181225" cy="696913"/>
          </a:xfrm>
          <a:custGeom>
            <a:avLst/>
            <a:gdLst>
              <a:gd name="T0" fmla="*/ 2147483647 w 6560"/>
              <a:gd name="T1" fmla="*/ 2147483647 h 2093"/>
              <a:gd name="T2" fmla="*/ 2147483647 w 6560"/>
              <a:gd name="T3" fmla="*/ 2147483647 h 2093"/>
              <a:gd name="T4" fmla="*/ 2147483647 w 6560"/>
              <a:gd name="T5" fmla="*/ 2147483647 h 2093"/>
              <a:gd name="T6" fmla="*/ 2147483647 w 6560"/>
              <a:gd name="T7" fmla="*/ 2147483647 h 2093"/>
              <a:gd name="T8" fmla="*/ 2147483647 w 6560"/>
              <a:gd name="T9" fmla="*/ 2147483647 h 2093"/>
              <a:gd name="T10" fmla="*/ 2147483647 w 6560"/>
              <a:gd name="T11" fmla="*/ 2147483647 h 2093"/>
              <a:gd name="T12" fmla="*/ 2147483647 w 6560"/>
              <a:gd name="T13" fmla="*/ 2147483647 h 2093"/>
              <a:gd name="T14" fmla="*/ 2147483647 w 6560"/>
              <a:gd name="T15" fmla="*/ 2147483647 h 2093"/>
              <a:gd name="T16" fmla="*/ 2147483647 w 6560"/>
              <a:gd name="T17" fmla="*/ 2147483647 h 2093"/>
              <a:gd name="T18" fmla="*/ 2147483647 w 6560"/>
              <a:gd name="T19" fmla="*/ 2147483647 h 2093"/>
              <a:gd name="T20" fmla="*/ 2147483647 w 6560"/>
              <a:gd name="T21" fmla="*/ 2147483647 h 2093"/>
              <a:gd name="T22" fmla="*/ 2147483647 w 6560"/>
              <a:gd name="T23" fmla="*/ 2147483647 h 2093"/>
              <a:gd name="T24" fmla="*/ 2147483647 w 6560"/>
              <a:gd name="T25" fmla="*/ 2147483647 h 2093"/>
              <a:gd name="T26" fmla="*/ 2147483647 w 6560"/>
              <a:gd name="T27" fmla="*/ 2147483647 h 2093"/>
              <a:gd name="T28" fmla="*/ 2147483647 w 6560"/>
              <a:gd name="T29" fmla="*/ 2147483647 h 2093"/>
              <a:gd name="T30" fmla="*/ 2147483647 w 6560"/>
              <a:gd name="T31" fmla="*/ 2147483647 h 2093"/>
              <a:gd name="T32" fmla="*/ 2147483647 w 6560"/>
              <a:gd name="T33" fmla="*/ 2147483647 h 2093"/>
              <a:gd name="T34" fmla="*/ 2147483647 w 6560"/>
              <a:gd name="T35" fmla="*/ 2147483647 h 2093"/>
              <a:gd name="T36" fmla="*/ 2147483647 w 6560"/>
              <a:gd name="T37" fmla="*/ 2147483647 h 2093"/>
              <a:gd name="T38" fmla="*/ 2147483647 w 6560"/>
              <a:gd name="T39" fmla="*/ 1882814311 h 2093"/>
              <a:gd name="T40" fmla="*/ 2147483647 w 6560"/>
              <a:gd name="T41" fmla="*/ 2147483647 h 2093"/>
              <a:gd name="T42" fmla="*/ 2147483647 w 6560"/>
              <a:gd name="T43" fmla="*/ 2147483647 h 2093"/>
              <a:gd name="T44" fmla="*/ 2147483647 w 6560"/>
              <a:gd name="T45" fmla="*/ 2147483647 h 2093"/>
              <a:gd name="T46" fmla="*/ 2147483647 w 6560"/>
              <a:gd name="T47" fmla="*/ 2147483647 h 2093"/>
              <a:gd name="T48" fmla="*/ 2147483647 w 6560"/>
              <a:gd name="T49" fmla="*/ 2147483647 h 2093"/>
              <a:gd name="T50" fmla="*/ 2147483647 w 6560"/>
              <a:gd name="T51" fmla="*/ 2147483647 h 2093"/>
              <a:gd name="T52" fmla="*/ 2147483647 w 6560"/>
              <a:gd name="T53" fmla="*/ 2147483647 h 2093"/>
              <a:gd name="T54" fmla="*/ 2147483647 w 6560"/>
              <a:gd name="T55" fmla="*/ 2147483647 h 2093"/>
              <a:gd name="T56" fmla="*/ 2147483647 w 6560"/>
              <a:gd name="T57" fmla="*/ 2147483647 h 2093"/>
              <a:gd name="T58" fmla="*/ 2147483647 w 6560"/>
              <a:gd name="T59" fmla="*/ 2147483647 h 2093"/>
              <a:gd name="T60" fmla="*/ 2147483647 w 6560"/>
              <a:gd name="T61" fmla="*/ 2147483647 h 2093"/>
              <a:gd name="T62" fmla="*/ 2147483647 w 6560"/>
              <a:gd name="T63" fmla="*/ 2147483647 h 2093"/>
              <a:gd name="T64" fmla="*/ 2147483647 w 6560"/>
              <a:gd name="T65" fmla="*/ 2147483647 h 2093"/>
              <a:gd name="T66" fmla="*/ 2147483647 w 6560"/>
              <a:gd name="T67" fmla="*/ 2147483647 h 2093"/>
              <a:gd name="T68" fmla="*/ 2147483647 w 6560"/>
              <a:gd name="T69" fmla="*/ 2147483647 h 2093"/>
              <a:gd name="T70" fmla="*/ 2147483647 w 6560"/>
              <a:gd name="T71" fmla="*/ 2147483647 h 2093"/>
              <a:gd name="T72" fmla="*/ 2147483647 w 6560"/>
              <a:gd name="T73" fmla="*/ 2147483647 h 2093"/>
              <a:gd name="T74" fmla="*/ 2147483647 w 6560"/>
              <a:gd name="T75" fmla="*/ 2147483647 h 2093"/>
              <a:gd name="T76" fmla="*/ 2147483647 w 6560"/>
              <a:gd name="T77" fmla="*/ 2147483647 h 2093"/>
              <a:gd name="T78" fmla="*/ 2147483647 w 6560"/>
              <a:gd name="T79" fmla="*/ 2147483647 h 2093"/>
              <a:gd name="T80" fmla="*/ 2147483647 w 6560"/>
              <a:gd name="T81" fmla="*/ 2147483647 h 2093"/>
              <a:gd name="T82" fmla="*/ 2147483647 w 6560"/>
              <a:gd name="T83" fmla="*/ 2147483647 h 2093"/>
              <a:gd name="T84" fmla="*/ 2147483647 w 6560"/>
              <a:gd name="T85" fmla="*/ 2147483647 h 2093"/>
              <a:gd name="T86" fmla="*/ 2147483647 w 6560"/>
              <a:gd name="T87" fmla="*/ 0 h 2093"/>
              <a:gd name="T88" fmla="*/ 2147483647 w 6560"/>
              <a:gd name="T89" fmla="*/ 0 h 20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60"/>
              <a:gd name="T136" fmla="*/ 0 h 2093"/>
              <a:gd name="T137" fmla="*/ 6560 w 6560"/>
              <a:gd name="T138" fmla="*/ 2093 h 20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60" h="2093">
                <a:moveTo>
                  <a:pt x="0" y="2045"/>
                </a:moveTo>
                <a:lnTo>
                  <a:pt x="447" y="2035"/>
                </a:lnTo>
                <a:lnTo>
                  <a:pt x="668" y="2025"/>
                </a:lnTo>
                <a:lnTo>
                  <a:pt x="886" y="2010"/>
                </a:lnTo>
                <a:lnTo>
                  <a:pt x="1100" y="1985"/>
                </a:lnTo>
                <a:lnTo>
                  <a:pt x="1310" y="1951"/>
                </a:lnTo>
                <a:lnTo>
                  <a:pt x="1513" y="1904"/>
                </a:lnTo>
                <a:lnTo>
                  <a:pt x="1710" y="1843"/>
                </a:lnTo>
                <a:lnTo>
                  <a:pt x="1902" y="1762"/>
                </a:lnTo>
                <a:lnTo>
                  <a:pt x="2091" y="1664"/>
                </a:lnTo>
                <a:lnTo>
                  <a:pt x="2276" y="1551"/>
                </a:lnTo>
                <a:lnTo>
                  <a:pt x="2457" y="1429"/>
                </a:lnTo>
                <a:lnTo>
                  <a:pt x="2632" y="1301"/>
                </a:lnTo>
                <a:lnTo>
                  <a:pt x="2800" y="1174"/>
                </a:lnTo>
                <a:lnTo>
                  <a:pt x="2961" y="1050"/>
                </a:lnTo>
                <a:lnTo>
                  <a:pt x="3113" y="936"/>
                </a:lnTo>
                <a:lnTo>
                  <a:pt x="3252" y="822"/>
                </a:lnTo>
                <a:lnTo>
                  <a:pt x="3376" y="697"/>
                </a:lnTo>
                <a:lnTo>
                  <a:pt x="3492" y="569"/>
                </a:lnTo>
                <a:lnTo>
                  <a:pt x="3603" y="445"/>
                </a:lnTo>
                <a:lnTo>
                  <a:pt x="3711" y="329"/>
                </a:lnTo>
                <a:lnTo>
                  <a:pt x="3767" y="277"/>
                </a:lnTo>
                <a:lnTo>
                  <a:pt x="3823" y="230"/>
                </a:lnTo>
                <a:lnTo>
                  <a:pt x="3881" y="190"/>
                </a:lnTo>
                <a:lnTo>
                  <a:pt x="3941" y="156"/>
                </a:lnTo>
                <a:lnTo>
                  <a:pt x="4004" y="130"/>
                </a:lnTo>
                <a:lnTo>
                  <a:pt x="4070" y="113"/>
                </a:lnTo>
                <a:cubicBezTo>
                  <a:pt x="4071" y="113"/>
                  <a:pt x="4072" y="113"/>
                  <a:pt x="4074" y="113"/>
                </a:cubicBezTo>
                <a:lnTo>
                  <a:pt x="4139" y="108"/>
                </a:lnTo>
                <a:cubicBezTo>
                  <a:pt x="4140" y="107"/>
                  <a:pt x="4142" y="107"/>
                  <a:pt x="4143" y="108"/>
                </a:cubicBezTo>
                <a:lnTo>
                  <a:pt x="4209" y="116"/>
                </a:lnTo>
                <a:lnTo>
                  <a:pt x="4281" y="134"/>
                </a:lnTo>
                <a:lnTo>
                  <a:pt x="4352" y="162"/>
                </a:lnTo>
                <a:lnTo>
                  <a:pt x="4423" y="197"/>
                </a:lnTo>
                <a:lnTo>
                  <a:pt x="4495" y="236"/>
                </a:lnTo>
                <a:lnTo>
                  <a:pt x="4638" y="326"/>
                </a:lnTo>
                <a:lnTo>
                  <a:pt x="4780" y="418"/>
                </a:lnTo>
                <a:lnTo>
                  <a:pt x="4919" y="499"/>
                </a:lnTo>
                <a:lnTo>
                  <a:pt x="4987" y="531"/>
                </a:lnTo>
                <a:lnTo>
                  <a:pt x="5052" y="554"/>
                </a:lnTo>
                <a:lnTo>
                  <a:pt x="5117" y="569"/>
                </a:lnTo>
                <a:lnTo>
                  <a:pt x="5113" y="569"/>
                </a:lnTo>
                <a:lnTo>
                  <a:pt x="5179" y="574"/>
                </a:lnTo>
                <a:lnTo>
                  <a:pt x="5175" y="574"/>
                </a:lnTo>
                <a:lnTo>
                  <a:pt x="5240" y="568"/>
                </a:lnTo>
                <a:lnTo>
                  <a:pt x="5304" y="553"/>
                </a:lnTo>
                <a:lnTo>
                  <a:pt x="5369" y="531"/>
                </a:lnTo>
                <a:lnTo>
                  <a:pt x="5434" y="502"/>
                </a:lnTo>
                <a:lnTo>
                  <a:pt x="5565" y="431"/>
                </a:lnTo>
                <a:lnTo>
                  <a:pt x="5694" y="347"/>
                </a:lnTo>
                <a:lnTo>
                  <a:pt x="5819" y="261"/>
                </a:lnTo>
                <a:lnTo>
                  <a:pt x="5937" y="180"/>
                </a:lnTo>
                <a:lnTo>
                  <a:pt x="5992" y="145"/>
                </a:lnTo>
                <a:lnTo>
                  <a:pt x="6044" y="115"/>
                </a:lnTo>
                <a:lnTo>
                  <a:pt x="6095" y="91"/>
                </a:lnTo>
                <a:lnTo>
                  <a:pt x="6143" y="75"/>
                </a:lnTo>
                <a:lnTo>
                  <a:pt x="6185" y="64"/>
                </a:lnTo>
                <a:lnTo>
                  <a:pt x="6221" y="57"/>
                </a:lnTo>
                <a:lnTo>
                  <a:pt x="6278" y="51"/>
                </a:lnTo>
                <a:cubicBezTo>
                  <a:pt x="6279" y="50"/>
                  <a:pt x="6281" y="50"/>
                  <a:pt x="6283" y="51"/>
                </a:cubicBezTo>
                <a:lnTo>
                  <a:pt x="6326" y="55"/>
                </a:lnTo>
                <a:cubicBezTo>
                  <a:pt x="6328" y="55"/>
                  <a:pt x="6330" y="55"/>
                  <a:pt x="6332" y="56"/>
                </a:cubicBezTo>
                <a:lnTo>
                  <a:pt x="6367" y="69"/>
                </a:lnTo>
                <a:cubicBezTo>
                  <a:pt x="6369" y="70"/>
                  <a:pt x="6371" y="71"/>
                  <a:pt x="6372" y="72"/>
                </a:cubicBezTo>
                <a:lnTo>
                  <a:pt x="6400" y="92"/>
                </a:lnTo>
                <a:lnTo>
                  <a:pt x="6372" y="131"/>
                </a:lnTo>
                <a:lnTo>
                  <a:pt x="6345" y="111"/>
                </a:lnTo>
                <a:lnTo>
                  <a:pt x="6350" y="114"/>
                </a:lnTo>
                <a:lnTo>
                  <a:pt x="6315" y="101"/>
                </a:lnTo>
                <a:lnTo>
                  <a:pt x="6321" y="102"/>
                </a:lnTo>
                <a:lnTo>
                  <a:pt x="6278" y="98"/>
                </a:lnTo>
                <a:lnTo>
                  <a:pt x="6283" y="98"/>
                </a:lnTo>
                <a:lnTo>
                  <a:pt x="6230" y="104"/>
                </a:lnTo>
                <a:lnTo>
                  <a:pt x="6196" y="111"/>
                </a:lnTo>
                <a:lnTo>
                  <a:pt x="6158" y="120"/>
                </a:lnTo>
                <a:lnTo>
                  <a:pt x="6116" y="134"/>
                </a:lnTo>
                <a:lnTo>
                  <a:pt x="6068" y="156"/>
                </a:lnTo>
                <a:lnTo>
                  <a:pt x="6017" y="186"/>
                </a:lnTo>
                <a:lnTo>
                  <a:pt x="5964" y="219"/>
                </a:lnTo>
                <a:lnTo>
                  <a:pt x="5846" y="300"/>
                </a:lnTo>
                <a:lnTo>
                  <a:pt x="5721" y="388"/>
                </a:lnTo>
                <a:lnTo>
                  <a:pt x="5588" y="474"/>
                </a:lnTo>
                <a:lnTo>
                  <a:pt x="5453" y="546"/>
                </a:lnTo>
                <a:lnTo>
                  <a:pt x="5384" y="576"/>
                </a:lnTo>
                <a:lnTo>
                  <a:pt x="5315" y="600"/>
                </a:lnTo>
                <a:lnTo>
                  <a:pt x="5245" y="615"/>
                </a:lnTo>
                <a:lnTo>
                  <a:pt x="5180" y="621"/>
                </a:lnTo>
                <a:cubicBezTo>
                  <a:pt x="5178" y="621"/>
                  <a:pt x="5177" y="621"/>
                  <a:pt x="5176" y="621"/>
                </a:cubicBezTo>
                <a:lnTo>
                  <a:pt x="5110" y="616"/>
                </a:lnTo>
                <a:cubicBezTo>
                  <a:pt x="5108" y="616"/>
                  <a:pt x="5107" y="616"/>
                  <a:pt x="5106" y="616"/>
                </a:cubicBezTo>
                <a:lnTo>
                  <a:pt x="5036" y="599"/>
                </a:lnTo>
                <a:lnTo>
                  <a:pt x="4966" y="574"/>
                </a:lnTo>
                <a:lnTo>
                  <a:pt x="4896" y="540"/>
                </a:lnTo>
                <a:lnTo>
                  <a:pt x="4753" y="459"/>
                </a:lnTo>
                <a:lnTo>
                  <a:pt x="4613" y="367"/>
                </a:lnTo>
                <a:lnTo>
                  <a:pt x="4472" y="279"/>
                </a:lnTo>
                <a:lnTo>
                  <a:pt x="4402" y="240"/>
                </a:lnTo>
                <a:lnTo>
                  <a:pt x="4335" y="207"/>
                </a:lnTo>
                <a:lnTo>
                  <a:pt x="4268" y="181"/>
                </a:lnTo>
                <a:lnTo>
                  <a:pt x="4204" y="163"/>
                </a:lnTo>
                <a:lnTo>
                  <a:pt x="4138" y="155"/>
                </a:lnTo>
                <a:lnTo>
                  <a:pt x="4142" y="155"/>
                </a:lnTo>
                <a:lnTo>
                  <a:pt x="4077" y="160"/>
                </a:lnTo>
                <a:lnTo>
                  <a:pt x="4081" y="160"/>
                </a:lnTo>
                <a:lnTo>
                  <a:pt x="4021" y="175"/>
                </a:lnTo>
                <a:lnTo>
                  <a:pt x="3964" y="197"/>
                </a:lnTo>
                <a:lnTo>
                  <a:pt x="3908" y="229"/>
                </a:lnTo>
                <a:lnTo>
                  <a:pt x="3854" y="267"/>
                </a:lnTo>
                <a:lnTo>
                  <a:pt x="3800" y="312"/>
                </a:lnTo>
                <a:lnTo>
                  <a:pt x="3746" y="362"/>
                </a:lnTo>
                <a:lnTo>
                  <a:pt x="3638" y="476"/>
                </a:lnTo>
                <a:lnTo>
                  <a:pt x="3527" y="602"/>
                </a:lnTo>
                <a:lnTo>
                  <a:pt x="3410" y="731"/>
                </a:lnTo>
                <a:lnTo>
                  <a:pt x="3283" y="859"/>
                </a:lnTo>
                <a:lnTo>
                  <a:pt x="3142" y="975"/>
                </a:lnTo>
                <a:lnTo>
                  <a:pt x="2990" y="1088"/>
                </a:lnTo>
                <a:lnTo>
                  <a:pt x="2829" y="1213"/>
                </a:lnTo>
                <a:lnTo>
                  <a:pt x="2661" y="1340"/>
                </a:lnTo>
                <a:lnTo>
                  <a:pt x="2484" y="1468"/>
                </a:lnTo>
                <a:lnTo>
                  <a:pt x="2301" y="1592"/>
                </a:lnTo>
                <a:lnTo>
                  <a:pt x="2114" y="1707"/>
                </a:lnTo>
                <a:lnTo>
                  <a:pt x="1921" y="1807"/>
                </a:lnTo>
                <a:lnTo>
                  <a:pt x="1725" y="1888"/>
                </a:lnTo>
                <a:lnTo>
                  <a:pt x="1524" y="1951"/>
                </a:lnTo>
                <a:lnTo>
                  <a:pt x="1317" y="1998"/>
                </a:lnTo>
                <a:lnTo>
                  <a:pt x="1105" y="2032"/>
                </a:lnTo>
                <a:lnTo>
                  <a:pt x="889" y="2057"/>
                </a:lnTo>
                <a:lnTo>
                  <a:pt x="671" y="2073"/>
                </a:lnTo>
                <a:lnTo>
                  <a:pt x="448" y="2083"/>
                </a:lnTo>
                <a:lnTo>
                  <a:pt x="1" y="2093"/>
                </a:lnTo>
                <a:lnTo>
                  <a:pt x="0" y="2045"/>
                </a:lnTo>
                <a:close/>
                <a:moveTo>
                  <a:pt x="6437" y="0"/>
                </a:moveTo>
                <a:lnTo>
                  <a:pt x="6560" y="238"/>
                </a:lnTo>
                <a:lnTo>
                  <a:pt x="6296" y="194"/>
                </a:lnTo>
                <a:lnTo>
                  <a:pt x="6437" y="0"/>
                </a:lnTo>
                <a:close/>
              </a:path>
            </a:pathLst>
          </a:custGeom>
          <a:solidFill>
            <a:srgbClr val="008000"/>
          </a:solidFill>
          <a:ln w="0" cap="flat">
            <a:solidFill>
              <a:srgbClr val="008000"/>
            </a:solidFill>
            <a:prstDash val="solid"/>
            <a:round/>
            <a:headEnd/>
            <a:tailEnd/>
          </a:ln>
        </p:spPr>
        <p:txBody>
          <a:bodyPr/>
          <a:lstStyle/>
          <a:p>
            <a:endParaRPr lang="en-US"/>
          </a:p>
        </p:txBody>
      </p:sp>
      <p:sp>
        <p:nvSpPr>
          <p:cNvPr id="33" name="Freeform 44"/>
          <p:cNvSpPr>
            <a:spLocks noEditPoints="1"/>
          </p:cNvSpPr>
          <p:nvPr/>
        </p:nvSpPr>
        <p:spPr bwMode="auto">
          <a:xfrm>
            <a:off x="4483100" y="3252788"/>
            <a:ext cx="1395413" cy="696912"/>
          </a:xfrm>
          <a:custGeom>
            <a:avLst/>
            <a:gdLst>
              <a:gd name="T0" fmla="*/ 2147483647 w 4195"/>
              <a:gd name="T1" fmla="*/ 2147483647 h 2095"/>
              <a:gd name="T2" fmla="*/ 2147483647 w 4195"/>
              <a:gd name="T3" fmla="*/ 2147483647 h 2095"/>
              <a:gd name="T4" fmla="*/ 2147483647 w 4195"/>
              <a:gd name="T5" fmla="*/ 2147483647 h 2095"/>
              <a:gd name="T6" fmla="*/ 2147483647 w 4195"/>
              <a:gd name="T7" fmla="*/ 2147483647 h 2095"/>
              <a:gd name="T8" fmla="*/ 2147483647 w 4195"/>
              <a:gd name="T9" fmla="*/ 2147483647 h 2095"/>
              <a:gd name="T10" fmla="*/ 2147483647 w 4195"/>
              <a:gd name="T11" fmla="*/ 2147483647 h 2095"/>
              <a:gd name="T12" fmla="*/ 2147483647 w 4195"/>
              <a:gd name="T13" fmla="*/ 2147483647 h 2095"/>
              <a:gd name="T14" fmla="*/ 2147483647 w 4195"/>
              <a:gd name="T15" fmla="*/ 2147483647 h 2095"/>
              <a:gd name="T16" fmla="*/ 2147483647 w 4195"/>
              <a:gd name="T17" fmla="*/ 2147483647 h 2095"/>
              <a:gd name="T18" fmla="*/ 2147483647 w 4195"/>
              <a:gd name="T19" fmla="*/ 2147483647 h 2095"/>
              <a:gd name="T20" fmla="*/ 2147483647 w 4195"/>
              <a:gd name="T21" fmla="*/ 2147483647 h 2095"/>
              <a:gd name="T22" fmla="*/ 2147483647 w 4195"/>
              <a:gd name="T23" fmla="*/ 2147483647 h 2095"/>
              <a:gd name="T24" fmla="*/ 2147483647 w 4195"/>
              <a:gd name="T25" fmla="*/ 2147483647 h 2095"/>
              <a:gd name="T26" fmla="*/ 2147483647 w 4195"/>
              <a:gd name="T27" fmla="*/ 2147483647 h 2095"/>
              <a:gd name="T28" fmla="*/ 2147483647 w 4195"/>
              <a:gd name="T29" fmla="*/ 2147483647 h 2095"/>
              <a:gd name="T30" fmla="*/ 2147483647 w 4195"/>
              <a:gd name="T31" fmla="*/ 2147483647 h 2095"/>
              <a:gd name="T32" fmla="*/ 2147483647 w 4195"/>
              <a:gd name="T33" fmla="*/ 2147483647 h 2095"/>
              <a:gd name="T34" fmla="*/ 2147483647 w 4195"/>
              <a:gd name="T35" fmla="*/ 2147483647 h 2095"/>
              <a:gd name="T36" fmla="*/ 2147483647 w 4195"/>
              <a:gd name="T37" fmla="*/ 2147483647 h 2095"/>
              <a:gd name="T38" fmla="*/ 2147483647 w 4195"/>
              <a:gd name="T39" fmla="*/ 2147483647 h 2095"/>
              <a:gd name="T40" fmla="*/ 2147483647 w 4195"/>
              <a:gd name="T41" fmla="*/ 2147483647 h 2095"/>
              <a:gd name="T42" fmla="*/ 2147483647 w 4195"/>
              <a:gd name="T43" fmla="*/ 2147483647 h 2095"/>
              <a:gd name="T44" fmla="*/ 2147483647 w 4195"/>
              <a:gd name="T45" fmla="*/ 2147483647 h 2095"/>
              <a:gd name="T46" fmla="*/ 2147483647 w 4195"/>
              <a:gd name="T47" fmla="*/ 2147483647 h 2095"/>
              <a:gd name="T48" fmla="*/ 2147483647 w 4195"/>
              <a:gd name="T49" fmla="*/ 2147483647 h 2095"/>
              <a:gd name="T50" fmla="*/ 2147483647 w 4195"/>
              <a:gd name="T51" fmla="*/ 2147483647 h 2095"/>
              <a:gd name="T52" fmla="*/ 2147483647 w 4195"/>
              <a:gd name="T53" fmla="*/ 2147483647 h 2095"/>
              <a:gd name="T54" fmla="*/ 2147483647 w 4195"/>
              <a:gd name="T55" fmla="*/ 2147483647 h 2095"/>
              <a:gd name="T56" fmla="*/ 2147483647 w 4195"/>
              <a:gd name="T57" fmla="*/ 2147483647 h 2095"/>
              <a:gd name="T58" fmla="*/ 2147483647 w 4195"/>
              <a:gd name="T59" fmla="*/ 2147483647 h 2095"/>
              <a:gd name="T60" fmla="*/ 2147483647 w 4195"/>
              <a:gd name="T61" fmla="*/ 2147483647 h 2095"/>
              <a:gd name="T62" fmla="*/ 2147483647 w 4195"/>
              <a:gd name="T63" fmla="*/ 2147483647 h 2095"/>
              <a:gd name="T64" fmla="*/ 2147483647 w 4195"/>
              <a:gd name="T65" fmla="*/ 2147483647 h 2095"/>
              <a:gd name="T66" fmla="*/ 2147483647 w 4195"/>
              <a:gd name="T67" fmla="*/ 2147483647 h 2095"/>
              <a:gd name="T68" fmla="*/ 2147483647 w 4195"/>
              <a:gd name="T69" fmla="*/ 2147483647 h 2095"/>
              <a:gd name="T70" fmla="*/ 2147483647 w 4195"/>
              <a:gd name="T71" fmla="*/ 2147483647 h 2095"/>
              <a:gd name="T72" fmla="*/ 2147483647 w 4195"/>
              <a:gd name="T73" fmla="*/ 2147483647 h 2095"/>
              <a:gd name="T74" fmla="*/ 2147483647 w 4195"/>
              <a:gd name="T75" fmla="*/ 2147483647 h 2095"/>
              <a:gd name="T76" fmla="*/ 2147483647 w 4195"/>
              <a:gd name="T77" fmla="*/ 2147483647 h 2095"/>
              <a:gd name="T78" fmla="*/ 2147483647 w 4195"/>
              <a:gd name="T79" fmla="*/ 2147483647 h 2095"/>
              <a:gd name="T80" fmla="*/ 2147483647 w 4195"/>
              <a:gd name="T81" fmla="*/ 2147483647 h 2095"/>
              <a:gd name="T82" fmla="*/ 2147483647 w 4195"/>
              <a:gd name="T83" fmla="*/ 2147483647 h 2095"/>
              <a:gd name="T84" fmla="*/ 2147483647 w 4195"/>
              <a:gd name="T85" fmla="*/ 2147483647 h 2095"/>
              <a:gd name="T86" fmla="*/ 2147483647 w 4195"/>
              <a:gd name="T87" fmla="*/ 2147483647 h 2095"/>
              <a:gd name="T88" fmla="*/ 2147483647 w 4195"/>
              <a:gd name="T89" fmla="*/ 2147483647 h 2095"/>
              <a:gd name="T90" fmla="*/ 2147483647 w 4195"/>
              <a:gd name="T91" fmla="*/ 2147483647 h 2095"/>
              <a:gd name="T92" fmla="*/ 2147483647 w 4195"/>
              <a:gd name="T93" fmla="*/ 2147483647 h 2095"/>
              <a:gd name="T94" fmla="*/ 1435429251 w 4195"/>
              <a:gd name="T95" fmla="*/ 2147483647 h 2095"/>
              <a:gd name="T96" fmla="*/ 2147483647 w 4195"/>
              <a:gd name="T97" fmla="*/ 2147483647 h 2095"/>
              <a:gd name="T98" fmla="*/ 2147483647 w 4195"/>
              <a:gd name="T99" fmla="*/ 2147483647 h 20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95"/>
              <a:gd name="T151" fmla="*/ 0 h 2095"/>
              <a:gd name="T152" fmla="*/ 4195 w 4195"/>
              <a:gd name="T153" fmla="*/ 2095 h 20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95" h="2095">
                <a:moveTo>
                  <a:pt x="0" y="2066"/>
                </a:moveTo>
                <a:lnTo>
                  <a:pt x="110" y="1914"/>
                </a:lnTo>
                <a:lnTo>
                  <a:pt x="222" y="1765"/>
                </a:lnTo>
                <a:lnTo>
                  <a:pt x="340" y="1624"/>
                </a:lnTo>
                <a:lnTo>
                  <a:pt x="467" y="1495"/>
                </a:lnTo>
                <a:lnTo>
                  <a:pt x="605" y="1381"/>
                </a:lnTo>
                <a:lnTo>
                  <a:pt x="680" y="1331"/>
                </a:lnTo>
                <a:lnTo>
                  <a:pt x="759" y="1287"/>
                </a:lnTo>
                <a:lnTo>
                  <a:pt x="841" y="1249"/>
                </a:lnTo>
                <a:lnTo>
                  <a:pt x="928" y="1217"/>
                </a:lnTo>
                <a:lnTo>
                  <a:pt x="1021" y="1193"/>
                </a:lnTo>
                <a:lnTo>
                  <a:pt x="1117" y="1177"/>
                </a:lnTo>
                <a:lnTo>
                  <a:pt x="1224" y="1173"/>
                </a:lnTo>
                <a:lnTo>
                  <a:pt x="1341" y="1186"/>
                </a:lnTo>
                <a:lnTo>
                  <a:pt x="1465" y="1211"/>
                </a:lnTo>
                <a:lnTo>
                  <a:pt x="1597" y="1248"/>
                </a:lnTo>
                <a:lnTo>
                  <a:pt x="1733" y="1294"/>
                </a:lnTo>
                <a:lnTo>
                  <a:pt x="1874" y="1345"/>
                </a:lnTo>
                <a:lnTo>
                  <a:pt x="2159" y="1456"/>
                </a:lnTo>
                <a:lnTo>
                  <a:pt x="2442" y="1564"/>
                </a:lnTo>
                <a:lnTo>
                  <a:pt x="2578" y="1611"/>
                </a:lnTo>
                <a:lnTo>
                  <a:pt x="2708" y="1648"/>
                </a:lnTo>
                <a:lnTo>
                  <a:pt x="2832" y="1676"/>
                </a:lnTo>
                <a:lnTo>
                  <a:pt x="2947" y="1692"/>
                </a:lnTo>
                <a:lnTo>
                  <a:pt x="3050" y="1691"/>
                </a:lnTo>
                <a:lnTo>
                  <a:pt x="3046" y="1692"/>
                </a:lnTo>
                <a:lnTo>
                  <a:pt x="3141" y="1675"/>
                </a:lnTo>
                <a:lnTo>
                  <a:pt x="3136" y="1676"/>
                </a:lnTo>
                <a:lnTo>
                  <a:pt x="3222" y="1640"/>
                </a:lnTo>
                <a:lnTo>
                  <a:pt x="3218" y="1642"/>
                </a:lnTo>
                <a:lnTo>
                  <a:pt x="3297" y="1590"/>
                </a:lnTo>
                <a:lnTo>
                  <a:pt x="3294" y="1593"/>
                </a:lnTo>
                <a:lnTo>
                  <a:pt x="3368" y="1527"/>
                </a:lnTo>
                <a:lnTo>
                  <a:pt x="3433" y="1451"/>
                </a:lnTo>
                <a:lnTo>
                  <a:pt x="3495" y="1364"/>
                </a:lnTo>
                <a:lnTo>
                  <a:pt x="3552" y="1270"/>
                </a:lnTo>
                <a:lnTo>
                  <a:pt x="3653" y="1064"/>
                </a:lnTo>
                <a:lnTo>
                  <a:pt x="3741" y="851"/>
                </a:lnTo>
                <a:lnTo>
                  <a:pt x="3781" y="747"/>
                </a:lnTo>
                <a:lnTo>
                  <a:pt x="3819" y="648"/>
                </a:lnTo>
                <a:lnTo>
                  <a:pt x="3855" y="555"/>
                </a:lnTo>
                <a:lnTo>
                  <a:pt x="3889" y="470"/>
                </a:lnTo>
                <a:lnTo>
                  <a:pt x="3924" y="395"/>
                </a:lnTo>
                <a:lnTo>
                  <a:pt x="3957" y="334"/>
                </a:lnTo>
                <a:lnTo>
                  <a:pt x="3988" y="284"/>
                </a:lnTo>
                <a:lnTo>
                  <a:pt x="4014" y="241"/>
                </a:lnTo>
                <a:lnTo>
                  <a:pt x="4035" y="205"/>
                </a:lnTo>
                <a:lnTo>
                  <a:pt x="4058" y="169"/>
                </a:lnTo>
                <a:lnTo>
                  <a:pt x="4098" y="194"/>
                </a:lnTo>
                <a:lnTo>
                  <a:pt x="4076" y="230"/>
                </a:lnTo>
                <a:lnTo>
                  <a:pt x="4055" y="266"/>
                </a:lnTo>
                <a:lnTo>
                  <a:pt x="4029" y="309"/>
                </a:lnTo>
                <a:lnTo>
                  <a:pt x="3999" y="357"/>
                </a:lnTo>
                <a:lnTo>
                  <a:pt x="3967" y="415"/>
                </a:lnTo>
                <a:lnTo>
                  <a:pt x="3934" y="488"/>
                </a:lnTo>
                <a:lnTo>
                  <a:pt x="3900" y="572"/>
                </a:lnTo>
                <a:lnTo>
                  <a:pt x="3864" y="665"/>
                </a:lnTo>
                <a:lnTo>
                  <a:pt x="3826" y="764"/>
                </a:lnTo>
                <a:lnTo>
                  <a:pt x="3786" y="870"/>
                </a:lnTo>
                <a:lnTo>
                  <a:pt x="3696" y="1085"/>
                </a:lnTo>
                <a:lnTo>
                  <a:pt x="3593" y="1295"/>
                </a:lnTo>
                <a:lnTo>
                  <a:pt x="3534" y="1392"/>
                </a:lnTo>
                <a:lnTo>
                  <a:pt x="3470" y="1482"/>
                </a:lnTo>
                <a:lnTo>
                  <a:pt x="3400" y="1562"/>
                </a:lnTo>
                <a:lnTo>
                  <a:pt x="3326" y="1628"/>
                </a:lnTo>
                <a:cubicBezTo>
                  <a:pt x="3326" y="1629"/>
                  <a:pt x="3325" y="1630"/>
                  <a:pt x="3324" y="1631"/>
                </a:cubicBezTo>
                <a:lnTo>
                  <a:pt x="3245" y="1683"/>
                </a:lnTo>
                <a:cubicBezTo>
                  <a:pt x="3243" y="1683"/>
                  <a:pt x="3242" y="1684"/>
                  <a:pt x="3241" y="1685"/>
                </a:cubicBezTo>
                <a:lnTo>
                  <a:pt x="3155" y="1721"/>
                </a:lnTo>
                <a:cubicBezTo>
                  <a:pt x="3153" y="1721"/>
                  <a:pt x="3151" y="1722"/>
                  <a:pt x="3150" y="1722"/>
                </a:cubicBezTo>
                <a:lnTo>
                  <a:pt x="3055" y="1739"/>
                </a:lnTo>
                <a:cubicBezTo>
                  <a:pt x="3053" y="1739"/>
                  <a:pt x="3052" y="1739"/>
                  <a:pt x="3050" y="1739"/>
                </a:cubicBezTo>
                <a:lnTo>
                  <a:pt x="2940" y="1739"/>
                </a:lnTo>
                <a:lnTo>
                  <a:pt x="2821" y="1723"/>
                </a:lnTo>
                <a:lnTo>
                  <a:pt x="2695" y="1695"/>
                </a:lnTo>
                <a:lnTo>
                  <a:pt x="2563" y="1656"/>
                </a:lnTo>
                <a:lnTo>
                  <a:pt x="2425" y="1609"/>
                </a:lnTo>
                <a:lnTo>
                  <a:pt x="2142" y="1501"/>
                </a:lnTo>
                <a:lnTo>
                  <a:pt x="1857" y="1390"/>
                </a:lnTo>
                <a:lnTo>
                  <a:pt x="1718" y="1339"/>
                </a:lnTo>
                <a:lnTo>
                  <a:pt x="1584" y="1295"/>
                </a:lnTo>
                <a:lnTo>
                  <a:pt x="1456" y="1258"/>
                </a:lnTo>
                <a:lnTo>
                  <a:pt x="1336" y="1233"/>
                </a:lnTo>
                <a:lnTo>
                  <a:pt x="1225" y="1221"/>
                </a:lnTo>
                <a:lnTo>
                  <a:pt x="1125" y="1224"/>
                </a:lnTo>
                <a:lnTo>
                  <a:pt x="1032" y="1240"/>
                </a:lnTo>
                <a:lnTo>
                  <a:pt x="945" y="1262"/>
                </a:lnTo>
                <a:lnTo>
                  <a:pt x="861" y="1292"/>
                </a:lnTo>
                <a:lnTo>
                  <a:pt x="782" y="1328"/>
                </a:lnTo>
                <a:lnTo>
                  <a:pt x="707" y="1370"/>
                </a:lnTo>
                <a:lnTo>
                  <a:pt x="636" y="1418"/>
                </a:lnTo>
                <a:lnTo>
                  <a:pt x="502" y="1528"/>
                </a:lnTo>
                <a:lnTo>
                  <a:pt x="377" y="1655"/>
                </a:lnTo>
                <a:lnTo>
                  <a:pt x="261" y="1794"/>
                </a:lnTo>
                <a:lnTo>
                  <a:pt x="149" y="1943"/>
                </a:lnTo>
                <a:lnTo>
                  <a:pt x="39" y="2095"/>
                </a:lnTo>
                <a:lnTo>
                  <a:pt x="0" y="2066"/>
                </a:lnTo>
                <a:close/>
                <a:moveTo>
                  <a:pt x="3964" y="137"/>
                </a:moveTo>
                <a:lnTo>
                  <a:pt x="4195" y="0"/>
                </a:lnTo>
                <a:lnTo>
                  <a:pt x="4166" y="267"/>
                </a:lnTo>
                <a:lnTo>
                  <a:pt x="3964" y="137"/>
                </a:lnTo>
                <a:close/>
              </a:path>
            </a:pathLst>
          </a:custGeom>
          <a:solidFill>
            <a:srgbClr val="008000"/>
          </a:solidFill>
          <a:ln w="0" cap="flat">
            <a:solidFill>
              <a:srgbClr val="008000"/>
            </a:solidFill>
            <a:prstDash val="solid"/>
            <a:round/>
            <a:headEnd/>
            <a:tailEnd/>
          </a:ln>
        </p:spPr>
        <p:txBody>
          <a:bodyPr/>
          <a:lstStyle/>
          <a:p>
            <a:endParaRPr lang="en-US"/>
          </a:p>
        </p:txBody>
      </p:sp>
      <p:sp>
        <p:nvSpPr>
          <p:cNvPr id="40" name="TextBox 39"/>
          <p:cNvSpPr txBox="1"/>
          <p:nvPr/>
        </p:nvSpPr>
        <p:spPr>
          <a:xfrm>
            <a:off x="3822840" y="2773017"/>
            <a:ext cx="898003" cy="369332"/>
          </a:xfrm>
          <a:prstGeom prst="rect">
            <a:avLst/>
          </a:prstGeom>
          <a:noFill/>
        </p:spPr>
        <p:txBody>
          <a:bodyPr wrap="none" rtlCol="0">
            <a:spAutoFit/>
          </a:bodyPr>
          <a:lstStyle/>
          <a:p>
            <a:r>
              <a:rPr lang="en-US" b="1" dirty="0" smtClean="0"/>
              <a:t>MODEL</a:t>
            </a:r>
            <a:endParaRPr lang="en-US" b="1" dirty="0"/>
          </a:p>
        </p:txBody>
      </p:sp>
      <p:sp>
        <p:nvSpPr>
          <p:cNvPr id="41" name="TextBox 40"/>
          <p:cNvSpPr txBox="1"/>
          <p:nvPr/>
        </p:nvSpPr>
        <p:spPr>
          <a:xfrm>
            <a:off x="496950" y="4403042"/>
            <a:ext cx="1478738" cy="369332"/>
          </a:xfrm>
          <a:prstGeom prst="rect">
            <a:avLst/>
          </a:prstGeom>
          <a:noFill/>
        </p:spPr>
        <p:txBody>
          <a:bodyPr wrap="none" rtlCol="0">
            <a:spAutoFit/>
          </a:bodyPr>
          <a:lstStyle/>
          <a:p>
            <a:r>
              <a:rPr lang="en-US" b="1" dirty="0" smtClean="0"/>
              <a:t>ANNOTATION</a:t>
            </a:r>
            <a:endParaRPr lang="en-US" b="1" dirty="0"/>
          </a:p>
        </p:txBody>
      </p:sp>
      <p:sp>
        <p:nvSpPr>
          <p:cNvPr id="42" name="TextBox 41"/>
          <p:cNvSpPr txBox="1"/>
          <p:nvPr/>
        </p:nvSpPr>
        <p:spPr>
          <a:xfrm>
            <a:off x="6522517" y="4452938"/>
            <a:ext cx="1362424" cy="369332"/>
          </a:xfrm>
          <a:prstGeom prst="rect">
            <a:avLst/>
          </a:prstGeom>
          <a:noFill/>
        </p:spPr>
        <p:txBody>
          <a:bodyPr wrap="none" rtlCol="0">
            <a:spAutoFit/>
          </a:bodyPr>
          <a:lstStyle/>
          <a:p>
            <a:r>
              <a:rPr lang="en-US" b="1" dirty="0" smtClean="0"/>
              <a:t>PREDICTION</a:t>
            </a:r>
            <a:endParaRPr lang="en-US" b="1" dirty="0"/>
          </a:p>
        </p:txBody>
      </p:sp>
      <p:sp>
        <p:nvSpPr>
          <p:cNvPr id="43" name="TextBox 42"/>
          <p:cNvSpPr txBox="1"/>
          <p:nvPr/>
        </p:nvSpPr>
        <p:spPr>
          <a:xfrm>
            <a:off x="7805428" y="5349849"/>
            <a:ext cx="1338572" cy="369332"/>
          </a:xfrm>
          <a:prstGeom prst="rect">
            <a:avLst/>
          </a:prstGeom>
          <a:noFill/>
        </p:spPr>
        <p:txBody>
          <a:bodyPr wrap="none" rtlCol="0">
            <a:spAutoFit/>
          </a:bodyPr>
          <a:lstStyle/>
          <a:p>
            <a:r>
              <a:rPr lang="en-US" b="1" dirty="0" smtClean="0"/>
              <a:t>PHENOTYPE</a:t>
            </a:r>
            <a:endParaRPr lang="en-US" b="1" dirty="0"/>
          </a:p>
        </p:txBody>
      </p:sp>
      <p:sp>
        <p:nvSpPr>
          <p:cNvPr id="44" name="TextBox 43"/>
          <p:cNvSpPr txBox="1"/>
          <p:nvPr/>
        </p:nvSpPr>
        <p:spPr>
          <a:xfrm>
            <a:off x="4178502" y="6488668"/>
            <a:ext cx="1796646" cy="369332"/>
          </a:xfrm>
          <a:prstGeom prst="rect">
            <a:avLst/>
          </a:prstGeom>
          <a:noFill/>
        </p:spPr>
        <p:txBody>
          <a:bodyPr wrap="none" rtlCol="0">
            <a:spAutoFit/>
          </a:bodyPr>
          <a:lstStyle/>
          <a:p>
            <a:r>
              <a:rPr lang="en-US" b="1" dirty="0" smtClean="0"/>
              <a:t>RECONCILIATION</a:t>
            </a:r>
            <a:endParaRPr lang="en-US" b="1" dirty="0"/>
          </a:p>
        </p:txBody>
      </p:sp>
      <p:pic>
        <p:nvPicPr>
          <p:cNvPr id="63" name="Picture 9"/>
          <p:cNvPicPr>
            <a:picLocks noChangeAspect="1" noChangeArrowheads="1"/>
          </p:cNvPicPr>
          <p:nvPr/>
        </p:nvPicPr>
        <p:blipFill>
          <a:blip r:embed="rId3"/>
          <a:srcRect/>
          <a:stretch>
            <a:fillRect/>
          </a:stretch>
        </p:blipFill>
        <p:spPr bwMode="auto">
          <a:xfrm>
            <a:off x="24605" y="4718542"/>
            <a:ext cx="2511748" cy="2139458"/>
          </a:xfrm>
          <a:prstGeom prst="rect">
            <a:avLst/>
          </a:prstGeom>
          <a:noFill/>
          <a:ln w="9525">
            <a:noFill/>
            <a:miter lim="800000"/>
            <a:headEnd/>
            <a:tailEnd/>
          </a:ln>
        </p:spPr>
      </p:pic>
      <p:pic>
        <p:nvPicPr>
          <p:cNvPr id="65" name="Picture 30"/>
          <p:cNvPicPr>
            <a:picLocks noChangeAspect="1" noChangeArrowheads="1"/>
          </p:cNvPicPr>
          <p:nvPr/>
        </p:nvPicPr>
        <p:blipFill>
          <a:blip r:embed="rId4"/>
          <a:srcRect/>
          <a:stretch>
            <a:fillRect/>
          </a:stretch>
        </p:blipFill>
        <p:spPr bwMode="auto">
          <a:xfrm>
            <a:off x="7884940" y="5686425"/>
            <a:ext cx="1171575" cy="1171575"/>
          </a:xfrm>
          <a:prstGeom prst="rect">
            <a:avLst/>
          </a:prstGeom>
          <a:noFill/>
          <a:ln w="9525">
            <a:noFill/>
            <a:miter lim="800000"/>
            <a:headEnd/>
            <a:tailEnd/>
          </a:ln>
          <a:effectLst/>
        </p:spPr>
      </p:pic>
      <p:sp>
        <p:nvSpPr>
          <p:cNvPr id="88" name="Curved Down Arrow 87"/>
          <p:cNvSpPr/>
          <p:nvPr/>
        </p:nvSpPr>
        <p:spPr>
          <a:xfrm>
            <a:off x="2704689" y="4772374"/>
            <a:ext cx="4862203" cy="74384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Curved Down Arrow 88"/>
          <p:cNvSpPr/>
          <p:nvPr/>
        </p:nvSpPr>
        <p:spPr>
          <a:xfrm flipH="1" flipV="1">
            <a:off x="2608614" y="5640382"/>
            <a:ext cx="4862203" cy="74384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33" grpId="0" animBg="1"/>
      <p:bldP spid="40" grpId="0"/>
      <p:bldP spid="41" grpId="0"/>
      <p:bldP spid="42" grpId="0"/>
      <p:bldP spid="43" grpId="0"/>
      <p:bldP spid="44" grpId="0"/>
      <p:bldP spid="88" grpId="0" animBg="1"/>
      <p:bldP spid="8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26" name="Picture 2"/>
          <p:cNvPicPr>
            <a:picLocks noChangeAspect="1" noChangeArrowheads="1"/>
          </p:cNvPicPr>
          <p:nvPr/>
        </p:nvPicPr>
        <p:blipFill>
          <a:blip r:embed="rId3"/>
          <a:srcRect/>
          <a:stretch>
            <a:fillRect/>
          </a:stretch>
        </p:blipFill>
        <p:spPr bwMode="auto">
          <a:xfrm>
            <a:off x="133570" y="965832"/>
            <a:ext cx="8848725" cy="5562600"/>
          </a:xfrm>
          <a:prstGeom prst="rect">
            <a:avLst/>
          </a:prstGeom>
          <a:noFill/>
          <a:ln w="9525">
            <a:noFill/>
            <a:miter lim="800000"/>
            <a:headEnd/>
            <a:tailEnd/>
          </a:ln>
        </p:spPr>
      </p:pic>
      <p:sp>
        <p:nvSpPr>
          <p:cNvPr id="13" name="Title 1"/>
          <p:cNvSpPr txBox="1">
            <a:spLocks/>
          </p:cNvSpPr>
          <p:nvPr/>
        </p:nvSpPr>
        <p:spPr bwMode="auto">
          <a:xfrm>
            <a:off x="327993" y="100013"/>
            <a:ext cx="8458200" cy="485775"/>
          </a:xfrm>
          <a:prstGeom prst="rect">
            <a:avLst/>
          </a:prstGeom>
          <a:noFill/>
          <a:ln w="9525">
            <a:noFill/>
            <a:miter lim="800000"/>
            <a:headEnd/>
            <a:tailEnd/>
          </a:ln>
        </p:spPr>
        <p:txBody>
          <a:bodyPr/>
          <a:lstStyle/>
          <a:p>
            <a:pPr algn="ctr">
              <a:lnSpc>
                <a:spcPct val="80000"/>
              </a:lnSpc>
            </a:pPr>
            <a:r>
              <a:rPr lang="en-US" sz="2600" dirty="0" smtClean="0">
                <a:latin typeface="Calibri" charset="0"/>
              </a:rPr>
              <a:t>Building Metabolic Models in Model SEED</a:t>
            </a:r>
            <a:endParaRPr lang="en-US" sz="2600" dirty="0">
              <a:latin typeface="Calibri" charset="0"/>
            </a:endParaRPr>
          </a:p>
        </p:txBody>
      </p:sp>
      <p:sp>
        <p:nvSpPr>
          <p:cNvPr id="3" name="TextBox 2"/>
          <p:cNvSpPr txBox="1">
            <a:spLocks noChangeArrowheads="1"/>
          </p:cNvSpPr>
          <p:nvPr/>
        </p:nvSpPr>
        <p:spPr bwMode="auto">
          <a:xfrm>
            <a:off x="0" y="557213"/>
            <a:ext cx="9144000" cy="393514"/>
          </a:xfrm>
          <a:prstGeom prst="rect">
            <a:avLst/>
          </a:prstGeom>
          <a:noFill/>
          <a:ln w="9525">
            <a:noFill/>
            <a:miter lim="800000"/>
            <a:headEnd/>
            <a:tailEnd/>
          </a:ln>
        </p:spPr>
        <p:txBody>
          <a:bodyPr lIns="84908" tIns="42454" rIns="84908" bIns="42454">
            <a:spAutoFit/>
          </a:bodyPr>
          <a:lstStyle/>
          <a:p>
            <a:pPr eaLnBrk="0">
              <a:spcBef>
                <a:spcPct val="50000"/>
              </a:spcBef>
              <a:defRPr/>
            </a:pPr>
            <a:r>
              <a:rPr lang="en-US" sz="2000" dirty="0" smtClean="0">
                <a:ea typeface="ＭＳ Ｐゴシック" charset="-128"/>
              </a:rPr>
              <a:t>1.) Build model of an existing SEED or RAST genome from the Model SEED website:</a:t>
            </a:r>
          </a:p>
        </p:txBody>
      </p:sp>
      <p:sp>
        <p:nvSpPr>
          <p:cNvPr id="5" name="Rounded Rectangle 4"/>
          <p:cNvSpPr/>
          <p:nvPr/>
        </p:nvSpPr>
        <p:spPr>
          <a:xfrm>
            <a:off x="2018151" y="950727"/>
            <a:ext cx="1189281" cy="344487"/>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ounded Rectangle 5"/>
          <p:cNvSpPr/>
          <p:nvPr/>
        </p:nvSpPr>
        <p:spPr>
          <a:xfrm>
            <a:off x="133570" y="4016497"/>
            <a:ext cx="6647058" cy="344488"/>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5"/>
          <p:cNvSpPr txBox="1">
            <a:spLocks noChangeArrowheads="1"/>
          </p:cNvSpPr>
          <p:nvPr/>
        </p:nvSpPr>
        <p:spPr bwMode="auto">
          <a:xfrm>
            <a:off x="4054842" y="1295214"/>
            <a:ext cx="3518014" cy="369332"/>
          </a:xfrm>
          <a:prstGeom prst="rect">
            <a:avLst/>
          </a:prstGeom>
          <a:noFill/>
          <a:ln w="9525">
            <a:noFill/>
            <a:miter lim="800000"/>
            <a:headEnd/>
            <a:tailEnd/>
          </a:ln>
        </p:spPr>
        <p:txBody>
          <a:bodyPr wrap="none">
            <a:spAutoFit/>
          </a:bodyPr>
          <a:lstStyle/>
          <a:p>
            <a:r>
              <a:rPr lang="en-US" dirty="0" smtClean="0">
                <a:solidFill>
                  <a:srgbClr val="FF0000"/>
                </a:solidFill>
              </a:rPr>
              <a:t>Click on the model construction tab</a:t>
            </a:r>
            <a:endParaRPr lang="en-US" dirty="0">
              <a:solidFill>
                <a:srgbClr val="FF0000"/>
              </a:solidFill>
            </a:endParaRPr>
          </a:p>
        </p:txBody>
      </p:sp>
      <p:sp>
        <p:nvSpPr>
          <p:cNvPr id="8" name="TextBox 5"/>
          <p:cNvSpPr txBox="1">
            <a:spLocks noChangeArrowheads="1"/>
          </p:cNvSpPr>
          <p:nvPr/>
        </p:nvSpPr>
        <p:spPr bwMode="auto">
          <a:xfrm>
            <a:off x="6780627" y="3991653"/>
            <a:ext cx="2363373" cy="923330"/>
          </a:xfrm>
          <a:prstGeom prst="rect">
            <a:avLst/>
          </a:prstGeom>
          <a:noFill/>
          <a:ln w="9525">
            <a:noFill/>
            <a:miter lim="800000"/>
            <a:headEnd/>
            <a:tailEnd/>
          </a:ln>
        </p:spPr>
        <p:txBody>
          <a:bodyPr wrap="square">
            <a:spAutoFit/>
          </a:bodyPr>
          <a:lstStyle/>
          <a:p>
            <a:r>
              <a:rPr lang="en-US" dirty="0" smtClean="0">
                <a:solidFill>
                  <a:srgbClr val="FF0000"/>
                </a:solidFill>
              </a:rPr>
              <a:t>Type the name of the organism in the select box</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557213"/>
            <a:ext cx="9144000" cy="701290"/>
          </a:xfrm>
          <a:prstGeom prst="rect">
            <a:avLst/>
          </a:prstGeom>
          <a:noFill/>
          <a:ln w="9525">
            <a:noFill/>
            <a:miter lim="800000"/>
            <a:headEnd/>
            <a:tailEnd/>
          </a:ln>
        </p:spPr>
        <p:txBody>
          <a:bodyPr lIns="84908" tIns="42454" rIns="84908" bIns="42454">
            <a:spAutoFit/>
          </a:bodyPr>
          <a:lstStyle/>
          <a:p>
            <a:pPr eaLnBrk="0">
              <a:spcBef>
                <a:spcPct val="50000"/>
              </a:spcBef>
              <a:defRPr/>
            </a:pPr>
            <a:r>
              <a:rPr lang="en-US" sz="2000" dirty="0" smtClean="0">
                <a:ea typeface="ＭＳ Ｐゴシック" charset="-128"/>
              </a:rPr>
              <a:t>2.) Order RAST to automatically build a model for a genome as soon as the annotation process completes</a:t>
            </a:r>
          </a:p>
        </p:txBody>
      </p:sp>
      <p:sp>
        <p:nvSpPr>
          <p:cNvPr id="3" name="Title 1"/>
          <p:cNvSpPr txBox="1">
            <a:spLocks/>
          </p:cNvSpPr>
          <p:nvPr/>
        </p:nvSpPr>
        <p:spPr bwMode="auto">
          <a:xfrm>
            <a:off x="327993" y="100013"/>
            <a:ext cx="8458200" cy="485775"/>
          </a:xfrm>
          <a:prstGeom prst="rect">
            <a:avLst/>
          </a:prstGeom>
          <a:noFill/>
          <a:ln w="9525">
            <a:noFill/>
            <a:miter lim="800000"/>
            <a:headEnd/>
            <a:tailEnd/>
          </a:ln>
        </p:spPr>
        <p:txBody>
          <a:bodyPr/>
          <a:lstStyle/>
          <a:p>
            <a:pPr algn="ctr">
              <a:lnSpc>
                <a:spcPct val="80000"/>
              </a:lnSpc>
            </a:pPr>
            <a:r>
              <a:rPr lang="en-US" sz="2600" dirty="0" smtClean="0">
                <a:latin typeface="Calibri" charset="0"/>
              </a:rPr>
              <a:t>Building Metabolic Models in Model SEED</a:t>
            </a:r>
            <a:endParaRPr lang="en-US" sz="2600" dirty="0">
              <a:latin typeface="Calibri" charset="0"/>
            </a:endParaRPr>
          </a:p>
        </p:txBody>
      </p:sp>
      <p:pic>
        <p:nvPicPr>
          <p:cNvPr id="920579" name="Picture 3"/>
          <p:cNvPicPr>
            <a:picLocks noChangeAspect="1" noChangeArrowheads="1"/>
          </p:cNvPicPr>
          <p:nvPr/>
        </p:nvPicPr>
        <p:blipFill>
          <a:blip r:embed="rId2"/>
          <a:srcRect/>
          <a:stretch>
            <a:fillRect/>
          </a:stretch>
        </p:blipFill>
        <p:spPr bwMode="auto">
          <a:xfrm>
            <a:off x="0" y="1258503"/>
            <a:ext cx="9144000" cy="5134790"/>
          </a:xfrm>
          <a:prstGeom prst="rect">
            <a:avLst/>
          </a:prstGeom>
          <a:noFill/>
          <a:ln w="9525">
            <a:noFill/>
            <a:miter lim="800000"/>
            <a:headEnd/>
            <a:tailEnd/>
          </a:ln>
        </p:spPr>
      </p:pic>
      <p:sp>
        <p:nvSpPr>
          <p:cNvPr id="6" name="Rounded Rectangle 5"/>
          <p:cNvSpPr/>
          <p:nvPr/>
        </p:nvSpPr>
        <p:spPr>
          <a:xfrm>
            <a:off x="114300" y="5331024"/>
            <a:ext cx="8991600" cy="344487"/>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5"/>
          <p:cNvSpPr txBox="1">
            <a:spLocks noChangeArrowheads="1"/>
          </p:cNvSpPr>
          <p:nvPr/>
        </p:nvSpPr>
        <p:spPr bwMode="auto">
          <a:xfrm>
            <a:off x="114300" y="6393293"/>
            <a:ext cx="9164304" cy="369332"/>
          </a:xfrm>
          <a:prstGeom prst="rect">
            <a:avLst/>
          </a:prstGeom>
          <a:noFill/>
          <a:ln w="9525">
            <a:noFill/>
            <a:miter lim="800000"/>
            <a:headEnd/>
            <a:tailEnd/>
          </a:ln>
        </p:spPr>
        <p:txBody>
          <a:bodyPr wrap="none">
            <a:spAutoFit/>
          </a:bodyPr>
          <a:lstStyle/>
          <a:p>
            <a:r>
              <a:rPr lang="en-US" dirty="0" smtClean="0">
                <a:solidFill>
                  <a:srgbClr val="FF0000"/>
                </a:solidFill>
              </a:rPr>
              <a:t>Check this box, and your genome will automatically be submitted to Model SEED one annotated</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Screen shot 2010-08-31 at 8.36.16 AM.png"/>
          <p:cNvPicPr>
            <a:picLocks noChangeAspect="1"/>
          </p:cNvPicPr>
          <p:nvPr/>
        </p:nvPicPr>
        <p:blipFill>
          <a:blip r:embed="rId3"/>
          <a:srcRect/>
          <a:stretch>
            <a:fillRect/>
          </a:stretch>
        </p:blipFill>
        <p:spPr bwMode="auto">
          <a:xfrm>
            <a:off x="0" y="560388"/>
            <a:ext cx="9144000" cy="3406775"/>
          </a:xfrm>
          <a:prstGeom prst="rect">
            <a:avLst/>
          </a:prstGeom>
          <a:noFill/>
          <a:ln w="9525">
            <a:noFill/>
            <a:miter lim="800000"/>
            <a:headEnd/>
            <a:tailEnd/>
          </a:ln>
        </p:spPr>
      </p:pic>
      <p:sp>
        <p:nvSpPr>
          <p:cNvPr id="13315" name="Title 1"/>
          <p:cNvSpPr txBox="1">
            <a:spLocks/>
          </p:cNvSpPr>
          <p:nvPr/>
        </p:nvSpPr>
        <p:spPr bwMode="auto">
          <a:xfrm>
            <a:off x="457200" y="100013"/>
            <a:ext cx="8458200" cy="485775"/>
          </a:xfrm>
          <a:prstGeom prst="rect">
            <a:avLst/>
          </a:prstGeom>
          <a:noFill/>
          <a:ln w="9525">
            <a:noFill/>
            <a:miter lim="800000"/>
            <a:headEnd/>
            <a:tailEnd/>
          </a:ln>
        </p:spPr>
        <p:txBody>
          <a:bodyPr/>
          <a:lstStyle/>
          <a:p>
            <a:pPr algn="ctr">
              <a:lnSpc>
                <a:spcPct val="80000"/>
              </a:lnSpc>
            </a:pPr>
            <a:r>
              <a:rPr lang="en-US" sz="2600">
                <a:latin typeface="Calibri" charset="0"/>
              </a:rPr>
              <a:t>Select User / Private models</a:t>
            </a:r>
          </a:p>
        </p:txBody>
      </p:sp>
      <p:sp>
        <p:nvSpPr>
          <p:cNvPr id="4" name="Rounded Rectangle 3"/>
          <p:cNvSpPr/>
          <p:nvPr/>
        </p:nvSpPr>
        <p:spPr>
          <a:xfrm>
            <a:off x="52388" y="3341688"/>
            <a:ext cx="1241425" cy="31432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3318" name="TextBox 5"/>
          <p:cNvSpPr txBox="1">
            <a:spLocks noChangeArrowheads="1"/>
          </p:cNvSpPr>
          <p:nvPr/>
        </p:nvSpPr>
        <p:spPr bwMode="auto">
          <a:xfrm>
            <a:off x="3235325" y="3968750"/>
            <a:ext cx="2263775" cy="368300"/>
          </a:xfrm>
          <a:prstGeom prst="rect">
            <a:avLst/>
          </a:prstGeom>
          <a:noFill/>
          <a:ln w="9525">
            <a:noFill/>
            <a:miter lim="800000"/>
            <a:headEnd/>
            <a:tailEnd/>
          </a:ln>
        </p:spPr>
        <p:txBody>
          <a:bodyPr wrap="none">
            <a:spAutoFit/>
          </a:bodyPr>
          <a:lstStyle/>
          <a:p>
            <a:r>
              <a:rPr lang="en-US" dirty="0">
                <a:solidFill>
                  <a:srgbClr val="FF0000"/>
                </a:solidFill>
              </a:rPr>
              <a:t>link to genome page</a:t>
            </a:r>
          </a:p>
        </p:txBody>
      </p:sp>
      <p:sp>
        <p:nvSpPr>
          <p:cNvPr id="13319" name="TextBox 5"/>
          <p:cNvSpPr txBox="1">
            <a:spLocks noChangeArrowheads="1"/>
          </p:cNvSpPr>
          <p:nvPr/>
        </p:nvSpPr>
        <p:spPr bwMode="auto">
          <a:xfrm>
            <a:off x="155575" y="3967163"/>
            <a:ext cx="2751138" cy="369887"/>
          </a:xfrm>
          <a:prstGeom prst="rect">
            <a:avLst/>
          </a:prstGeom>
          <a:noFill/>
          <a:ln w="9525">
            <a:noFill/>
            <a:miter lim="800000"/>
            <a:headEnd/>
            <a:tailEnd/>
          </a:ln>
        </p:spPr>
        <p:txBody>
          <a:bodyPr wrap="none">
            <a:spAutoFit/>
          </a:bodyPr>
          <a:lstStyle/>
          <a:p>
            <a:r>
              <a:rPr lang="en-US">
                <a:solidFill>
                  <a:srgbClr val="FF0000"/>
                </a:solidFill>
              </a:rPr>
              <a:t>select model for viewing</a:t>
            </a:r>
          </a:p>
        </p:txBody>
      </p:sp>
      <p:sp>
        <p:nvSpPr>
          <p:cNvPr id="8" name="Rounded Rectangle 7"/>
          <p:cNvSpPr/>
          <p:nvPr/>
        </p:nvSpPr>
        <p:spPr>
          <a:xfrm>
            <a:off x="2833688" y="649288"/>
            <a:ext cx="787400" cy="344487"/>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Rounded Rectangle 9"/>
          <p:cNvSpPr/>
          <p:nvPr/>
        </p:nvSpPr>
        <p:spPr>
          <a:xfrm>
            <a:off x="3235325" y="3387725"/>
            <a:ext cx="955675" cy="4222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3" name="Rounded Rectangle 12"/>
          <p:cNvSpPr/>
          <p:nvPr/>
        </p:nvSpPr>
        <p:spPr>
          <a:xfrm>
            <a:off x="5127625" y="3387725"/>
            <a:ext cx="955675" cy="4222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4" name="TextBox 5"/>
          <p:cNvSpPr txBox="1">
            <a:spLocks noChangeArrowheads="1"/>
          </p:cNvSpPr>
          <p:nvPr/>
        </p:nvSpPr>
        <p:spPr bwMode="auto">
          <a:xfrm>
            <a:off x="0" y="4337050"/>
            <a:ext cx="6689845" cy="1200329"/>
          </a:xfrm>
          <a:prstGeom prst="rect">
            <a:avLst/>
          </a:prstGeom>
          <a:noFill/>
          <a:ln w="9525">
            <a:noFill/>
            <a:miter lim="800000"/>
            <a:headEnd/>
            <a:tailEnd/>
          </a:ln>
        </p:spPr>
        <p:txBody>
          <a:bodyPr wrap="none">
            <a:spAutoFit/>
          </a:bodyPr>
          <a:lstStyle/>
          <a:p>
            <a:r>
              <a:rPr lang="en-US" dirty="0" smtClean="0">
                <a:solidFill>
                  <a:srgbClr val="FF0000"/>
                </a:solidFill>
              </a:rPr>
              <a:t>Download formats for models:</a:t>
            </a:r>
          </a:p>
          <a:p>
            <a:r>
              <a:rPr lang="en-US" dirty="0" smtClean="0">
                <a:solidFill>
                  <a:srgbClr val="FF0000"/>
                </a:solidFill>
              </a:rPr>
              <a:t>	</a:t>
            </a:r>
            <a:r>
              <a:rPr lang="en-US" dirty="0" smtClean="0">
                <a:solidFill>
                  <a:srgbClr val="FF0000"/>
                </a:solidFill>
              </a:rPr>
              <a:t>-SBML format for use in Cobra Toolkit and </a:t>
            </a:r>
            <a:r>
              <a:rPr lang="en-US" dirty="0" err="1" smtClean="0">
                <a:solidFill>
                  <a:srgbClr val="FF0000"/>
                </a:solidFill>
              </a:rPr>
              <a:t>OptFlux</a:t>
            </a:r>
            <a:endParaRPr lang="en-US" dirty="0" smtClean="0">
              <a:solidFill>
                <a:srgbClr val="FF0000"/>
              </a:solidFill>
            </a:endParaRPr>
          </a:p>
          <a:p>
            <a:r>
              <a:rPr lang="en-US" dirty="0" smtClean="0">
                <a:solidFill>
                  <a:srgbClr val="FF0000"/>
                </a:solidFill>
              </a:rPr>
              <a:t>	</a:t>
            </a:r>
            <a:r>
              <a:rPr lang="en-US" dirty="0" smtClean="0">
                <a:solidFill>
                  <a:srgbClr val="FF0000"/>
                </a:solidFill>
              </a:rPr>
              <a:t>-Model SEED tabular format</a:t>
            </a:r>
          </a:p>
          <a:p>
            <a:r>
              <a:rPr lang="en-US" dirty="0" smtClean="0">
                <a:solidFill>
                  <a:srgbClr val="FF0000"/>
                </a:solidFill>
              </a:rPr>
              <a:t>	</a:t>
            </a:r>
            <a:r>
              <a:rPr lang="en-US" dirty="0" smtClean="0">
                <a:solidFill>
                  <a:srgbClr val="FF0000"/>
                </a:solidFill>
              </a:rPr>
              <a:t>-LP format for use with optimization software like GLPK or CPLEX</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318" grpId="0"/>
      <p:bldP spid="13319" grpId="0"/>
      <p:bldP spid="8" grpId="0" animBg="1"/>
      <p:bldP spid="10" grpId="0" animBg="1"/>
      <p:bldP spid="13" grpId="0" animBg="1"/>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457200" y="100013"/>
            <a:ext cx="8458200" cy="485775"/>
          </a:xfrm>
          <a:prstGeom prst="rect">
            <a:avLst/>
          </a:prstGeom>
          <a:noFill/>
          <a:ln w="9525">
            <a:noFill/>
            <a:miter lim="800000"/>
            <a:headEnd/>
            <a:tailEnd/>
          </a:ln>
        </p:spPr>
        <p:txBody>
          <a:bodyPr/>
          <a:lstStyle/>
          <a:p>
            <a:pPr algn="ctr">
              <a:lnSpc>
                <a:spcPct val="80000"/>
              </a:lnSpc>
            </a:pPr>
            <a:r>
              <a:rPr lang="en-US" sz="2800">
                <a:latin typeface="Calibri" charset="0"/>
              </a:rPr>
              <a:t>Selecting multiple models for comparison</a:t>
            </a:r>
          </a:p>
        </p:txBody>
      </p:sp>
      <p:pic>
        <p:nvPicPr>
          <p:cNvPr id="14339" name="Picture 3" descr="Screen shot 2010-08-29 at 2.52.46 PM.png"/>
          <p:cNvPicPr>
            <a:picLocks noChangeAspect="1"/>
          </p:cNvPicPr>
          <p:nvPr/>
        </p:nvPicPr>
        <p:blipFill>
          <a:blip r:embed="rId3"/>
          <a:srcRect/>
          <a:stretch>
            <a:fillRect/>
          </a:stretch>
        </p:blipFill>
        <p:spPr bwMode="auto">
          <a:xfrm>
            <a:off x="0" y="754063"/>
            <a:ext cx="11028363" cy="2298700"/>
          </a:xfrm>
          <a:prstGeom prst="rect">
            <a:avLst/>
          </a:prstGeom>
          <a:noFill/>
          <a:ln w="9525">
            <a:noFill/>
            <a:miter lim="800000"/>
            <a:headEnd/>
            <a:tailEnd/>
          </a:ln>
        </p:spPr>
      </p:pic>
      <p:sp>
        <p:nvSpPr>
          <p:cNvPr id="5" name="Rounded Rectangle 4"/>
          <p:cNvSpPr/>
          <p:nvPr/>
        </p:nvSpPr>
        <p:spPr>
          <a:xfrm>
            <a:off x="1030288" y="1893888"/>
            <a:ext cx="738187" cy="74612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4341" name="TextBox 5"/>
          <p:cNvSpPr txBox="1">
            <a:spLocks noChangeArrowheads="1"/>
          </p:cNvSpPr>
          <p:nvPr/>
        </p:nvSpPr>
        <p:spPr bwMode="auto">
          <a:xfrm>
            <a:off x="1030288" y="2776538"/>
            <a:ext cx="4098925" cy="369887"/>
          </a:xfrm>
          <a:prstGeom prst="rect">
            <a:avLst/>
          </a:prstGeom>
          <a:noFill/>
          <a:ln w="9525">
            <a:noFill/>
            <a:miter lim="800000"/>
            <a:headEnd/>
            <a:tailEnd/>
          </a:ln>
        </p:spPr>
        <p:txBody>
          <a:bodyPr wrap="none">
            <a:spAutoFit/>
          </a:bodyPr>
          <a:lstStyle/>
          <a:p>
            <a:r>
              <a:rPr lang="en-US" dirty="0">
                <a:solidFill>
                  <a:srgbClr val="FF0000"/>
                </a:solidFill>
              </a:rPr>
              <a:t>link to SEED genome annotation page</a:t>
            </a:r>
          </a:p>
        </p:txBody>
      </p:sp>
      <p:sp>
        <p:nvSpPr>
          <p:cNvPr id="8" name="Rectangle 7"/>
          <p:cNvSpPr/>
          <p:nvPr/>
        </p:nvSpPr>
        <p:spPr>
          <a:xfrm>
            <a:off x="7544037" y="795678"/>
            <a:ext cx="1616554" cy="2298291"/>
          </a:xfrm>
          <a:prstGeom prst="rect">
            <a:avLst/>
          </a:prstGeom>
          <a:gradFill flip="none" rotWithShape="1">
            <a:gsLst>
              <a:gs pos="0">
                <a:srgbClr val="FFFFFF">
                  <a:alpha val="0"/>
                </a:srgbClr>
              </a:gs>
              <a:gs pos="100000">
                <a:srgbClr val="000000">
                  <a:alpha val="50000"/>
                </a:srgbClr>
              </a:gs>
              <a:gs pos="50000">
                <a:schemeClr val="bg1"/>
              </a:gs>
              <a:gs pos="9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pic>
        <p:nvPicPr>
          <p:cNvPr id="14345" name="Picture 8" descr="Screen shot 2010-08-29 at 2.58.43 PM.png"/>
          <p:cNvPicPr>
            <a:picLocks noChangeAspect="1"/>
          </p:cNvPicPr>
          <p:nvPr/>
        </p:nvPicPr>
        <p:blipFill>
          <a:blip r:embed="rId4"/>
          <a:srcRect/>
          <a:stretch>
            <a:fillRect/>
          </a:stretch>
        </p:blipFill>
        <p:spPr bwMode="auto">
          <a:xfrm>
            <a:off x="331788" y="3294063"/>
            <a:ext cx="5165725" cy="2406650"/>
          </a:xfrm>
          <a:prstGeom prst="rect">
            <a:avLst/>
          </a:prstGeom>
          <a:noFill/>
          <a:ln w="9525">
            <a:noFill/>
            <a:miter lim="800000"/>
            <a:headEnd/>
            <a:tailEnd/>
          </a:ln>
        </p:spPr>
      </p:pic>
      <p:sp>
        <p:nvSpPr>
          <p:cNvPr id="10" name="Rectangle 9"/>
          <p:cNvSpPr/>
          <p:nvPr/>
        </p:nvSpPr>
        <p:spPr>
          <a:xfrm>
            <a:off x="34145" y="3294660"/>
            <a:ext cx="1172901" cy="2405663"/>
          </a:xfrm>
          <a:prstGeom prst="rect">
            <a:avLst/>
          </a:prstGeom>
          <a:gradFill flip="none" rotWithShape="1">
            <a:gsLst>
              <a:gs pos="0">
                <a:srgbClr val="FFFFFF">
                  <a:alpha val="0"/>
                </a:srgbClr>
              </a:gs>
              <a:gs pos="100000">
                <a:srgbClr val="000000">
                  <a:alpha val="0"/>
                </a:srgbClr>
              </a:gs>
              <a:gs pos="1000">
                <a:srgbClr val="FFFFFF"/>
              </a:gs>
              <a:gs pos="9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1" name="Rounded Rectangle 10"/>
          <p:cNvSpPr/>
          <p:nvPr/>
        </p:nvSpPr>
        <p:spPr>
          <a:xfrm>
            <a:off x="3990975" y="4186238"/>
            <a:ext cx="736600" cy="10064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2" name="Rounded Rectangle 11"/>
          <p:cNvSpPr/>
          <p:nvPr/>
        </p:nvSpPr>
        <p:spPr>
          <a:xfrm>
            <a:off x="4767263" y="4489450"/>
            <a:ext cx="476250" cy="366713"/>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4351" name="TextBox 12"/>
          <p:cNvSpPr txBox="1">
            <a:spLocks noChangeArrowheads="1"/>
          </p:cNvSpPr>
          <p:nvPr/>
        </p:nvSpPr>
        <p:spPr bwMode="auto">
          <a:xfrm>
            <a:off x="3990975" y="3816350"/>
            <a:ext cx="1865313" cy="369888"/>
          </a:xfrm>
          <a:prstGeom prst="rect">
            <a:avLst/>
          </a:prstGeom>
          <a:noFill/>
          <a:ln w="9525">
            <a:noFill/>
            <a:miter lim="800000"/>
            <a:headEnd/>
            <a:tailEnd/>
          </a:ln>
        </p:spPr>
        <p:txBody>
          <a:bodyPr wrap="none">
            <a:spAutoFit/>
          </a:bodyPr>
          <a:lstStyle/>
          <a:p>
            <a:r>
              <a:rPr lang="en-US">
                <a:solidFill>
                  <a:srgbClr val="FF0000"/>
                </a:solidFill>
              </a:rPr>
              <a:t>download model </a:t>
            </a:r>
          </a:p>
        </p:txBody>
      </p:sp>
      <p:sp>
        <p:nvSpPr>
          <p:cNvPr id="14352" name="TextBox 13"/>
          <p:cNvSpPr txBox="1">
            <a:spLocks noChangeArrowheads="1"/>
          </p:cNvSpPr>
          <p:nvPr/>
        </p:nvSpPr>
        <p:spPr bwMode="auto">
          <a:xfrm>
            <a:off x="5243513" y="4489450"/>
            <a:ext cx="2057400" cy="368300"/>
          </a:xfrm>
          <a:prstGeom prst="rect">
            <a:avLst/>
          </a:prstGeom>
          <a:noFill/>
          <a:ln w="9525">
            <a:noFill/>
            <a:miter lim="800000"/>
            <a:headEnd/>
            <a:tailEnd/>
          </a:ln>
        </p:spPr>
        <p:txBody>
          <a:bodyPr wrap="none">
            <a:spAutoFit/>
          </a:bodyPr>
          <a:lstStyle/>
          <a:p>
            <a:r>
              <a:rPr lang="en-US">
                <a:solidFill>
                  <a:srgbClr val="FF0000"/>
                </a:solidFill>
              </a:rPr>
              <a:t>remove from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341" grpId="0"/>
      <p:bldP spid="11" grpId="0" animBg="1"/>
      <p:bldP spid="12" grpId="0" animBg="1"/>
      <p:bldP spid="14351" grpId="0"/>
      <p:bldP spid="143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17"/>
          <p:cNvSpPr txBox="1">
            <a:spLocks noChangeArrowheads="1"/>
          </p:cNvSpPr>
          <p:nvPr/>
        </p:nvSpPr>
        <p:spPr bwMode="auto">
          <a:xfrm>
            <a:off x="0" y="644525"/>
            <a:ext cx="2133600" cy="1316843"/>
          </a:xfrm>
          <a:prstGeom prst="rect">
            <a:avLst/>
          </a:prstGeom>
          <a:noFill/>
          <a:ln w="9525">
            <a:noFill/>
            <a:miter lim="800000"/>
            <a:headEnd/>
            <a:tailEnd/>
          </a:ln>
        </p:spPr>
        <p:txBody>
          <a:bodyPr wrap="square" lIns="84908" tIns="42454" rIns="84908" bIns="42454">
            <a:spAutoFit/>
          </a:bodyPr>
          <a:lstStyle/>
          <a:p>
            <a:pPr eaLnBrk="0">
              <a:spcBef>
                <a:spcPct val="50000"/>
              </a:spcBef>
            </a:pPr>
            <a:r>
              <a:rPr lang="en-US" sz="1600" dirty="0">
                <a:solidFill>
                  <a:srgbClr val="FF0000"/>
                </a:solidFill>
              </a:rPr>
              <a:t>Models are painted onto KEGG maps with multiple colors signifying different </a:t>
            </a:r>
            <a:r>
              <a:rPr lang="en-US" sz="1600" dirty="0" smtClean="0">
                <a:solidFill>
                  <a:srgbClr val="FF0000"/>
                </a:solidFill>
              </a:rPr>
              <a:t>models</a:t>
            </a:r>
            <a:endParaRPr lang="en-US" sz="1600" dirty="0">
              <a:solidFill>
                <a:srgbClr val="FF0000"/>
              </a:solidFill>
            </a:endParaRPr>
          </a:p>
        </p:txBody>
      </p:sp>
      <p:pic>
        <p:nvPicPr>
          <p:cNvPr id="33796" name="Picture 2"/>
          <p:cNvPicPr>
            <a:picLocks noChangeAspect="1" noChangeArrowheads="1"/>
          </p:cNvPicPr>
          <p:nvPr/>
        </p:nvPicPr>
        <p:blipFill>
          <a:blip r:embed="rId2"/>
          <a:srcRect/>
          <a:stretch>
            <a:fillRect/>
          </a:stretch>
        </p:blipFill>
        <p:spPr bwMode="auto">
          <a:xfrm>
            <a:off x="2133600" y="685800"/>
            <a:ext cx="6858000" cy="5919788"/>
          </a:xfrm>
          <a:prstGeom prst="rect">
            <a:avLst/>
          </a:prstGeom>
          <a:noFill/>
          <a:ln w="9525">
            <a:noFill/>
            <a:miter lim="800000"/>
            <a:headEnd/>
            <a:tailEnd/>
          </a:ln>
        </p:spPr>
      </p:pic>
      <p:sp>
        <p:nvSpPr>
          <p:cNvPr id="6"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
        <p:nvSpPr>
          <p:cNvPr id="8" name="Title 1"/>
          <p:cNvSpPr txBox="1">
            <a:spLocks/>
          </p:cNvSpPr>
          <p:nvPr/>
        </p:nvSpPr>
        <p:spPr bwMode="auto">
          <a:xfrm>
            <a:off x="341313" y="252413"/>
            <a:ext cx="8458200" cy="485775"/>
          </a:xfrm>
          <a:prstGeom prst="rect">
            <a:avLst/>
          </a:prstGeom>
          <a:noFill/>
          <a:ln w="9525">
            <a:noFill/>
            <a:miter lim="800000"/>
            <a:headEnd/>
            <a:tailEnd/>
          </a:ln>
        </p:spPr>
        <p:txBody>
          <a:bodyPr/>
          <a:lstStyle/>
          <a:p>
            <a:pPr algn="ctr">
              <a:lnSpc>
                <a:spcPct val="80000"/>
              </a:lnSpc>
            </a:pPr>
            <a:r>
              <a:rPr lang="en-US" sz="2800" dirty="0">
                <a:latin typeface="Calibri" charset="0"/>
              </a:rPr>
              <a:t>KEGG Map details on multiple models</a:t>
            </a:r>
          </a:p>
        </p:txBody>
      </p:sp>
      <p:sp>
        <p:nvSpPr>
          <p:cNvPr id="9" name="Rounded Rectangle 8"/>
          <p:cNvSpPr/>
          <p:nvPr/>
        </p:nvSpPr>
        <p:spPr>
          <a:xfrm>
            <a:off x="2439988" y="1338262"/>
            <a:ext cx="1763712" cy="5619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TextBox 12"/>
          <p:cNvSpPr txBox="1">
            <a:spLocks noChangeArrowheads="1"/>
          </p:cNvSpPr>
          <p:nvPr/>
        </p:nvSpPr>
        <p:spPr bwMode="auto">
          <a:xfrm>
            <a:off x="0" y="4296728"/>
            <a:ext cx="2133600" cy="923330"/>
          </a:xfrm>
          <a:prstGeom prst="rect">
            <a:avLst/>
          </a:prstGeom>
          <a:noFill/>
          <a:ln w="9525">
            <a:noFill/>
            <a:miter lim="800000"/>
            <a:headEnd/>
            <a:tailEnd/>
          </a:ln>
        </p:spPr>
        <p:txBody>
          <a:bodyPr wrap="square">
            <a:spAutoFit/>
          </a:bodyPr>
          <a:lstStyle/>
          <a:p>
            <a:r>
              <a:rPr lang="en-US" dirty="0">
                <a:solidFill>
                  <a:srgbClr val="FF0000"/>
                </a:solidFill>
              </a:rPr>
              <a:t>Click map names to bring map up in a tab</a:t>
            </a:r>
          </a:p>
        </p:txBody>
      </p:sp>
      <p:sp>
        <p:nvSpPr>
          <p:cNvPr id="11" name="Rounded Rectangle 10"/>
          <p:cNvSpPr/>
          <p:nvPr/>
        </p:nvSpPr>
        <p:spPr>
          <a:xfrm>
            <a:off x="7418388" y="821530"/>
            <a:ext cx="1381125" cy="5784057"/>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2" name="Rounded Rectangle 11"/>
          <p:cNvSpPr/>
          <p:nvPr/>
        </p:nvSpPr>
        <p:spPr>
          <a:xfrm>
            <a:off x="4859338" y="1338263"/>
            <a:ext cx="1439862" cy="5619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3" name="TextBox 12"/>
          <p:cNvSpPr txBox="1">
            <a:spLocks noChangeArrowheads="1"/>
          </p:cNvSpPr>
          <p:nvPr/>
        </p:nvSpPr>
        <p:spPr bwMode="auto">
          <a:xfrm>
            <a:off x="1" y="2438400"/>
            <a:ext cx="2133600" cy="1477328"/>
          </a:xfrm>
          <a:prstGeom prst="rect">
            <a:avLst/>
          </a:prstGeom>
          <a:noFill/>
          <a:ln w="9525">
            <a:noFill/>
            <a:miter lim="800000"/>
            <a:headEnd/>
            <a:tailEnd/>
          </a:ln>
        </p:spPr>
        <p:txBody>
          <a:bodyPr wrap="square">
            <a:spAutoFit/>
          </a:bodyPr>
          <a:lstStyle/>
          <a:p>
            <a:r>
              <a:rPr lang="en-US" dirty="0">
                <a:solidFill>
                  <a:srgbClr val="FF0000"/>
                </a:solidFill>
              </a:rPr>
              <a:t>(# in Model 1) (# in model 2)</a:t>
            </a:r>
          </a:p>
          <a:p>
            <a:r>
              <a:rPr lang="en-US" dirty="0">
                <a:solidFill>
                  <a:srgbClr val="FF0000"/>
                </a:solidFill>
              </a:rPr>
              <a:t>total on map for both reactions and compounds</a:t>
            </a:r>
          </a:p>
        </p:txBody>
      </p:sp>
      <p:sp>
        <p:nvSpPr>
          <p:cNvPr id="15" name="TextBox 12"/>
          <p:cNvSpPr txBox="1">
            <a:spLocks noChangeArrowheads="1"/>
          </p:cNvSpPr>
          <p:nvPr/>
        </p:nvSpPr>
        <p:spPr bwMode="auto">
          <a:xfrm>
            <a:off x="0" y="5579070"/>
            <a:ext cx="2133600" cy="1200329"/>
          </a:xfrm>
          <a:prstGeom prst="rect">
            <a:avLst/>
          </a:prstGeom>
          <a:noFill/>
          <a:ln w="9525">
            <a:noFill/>
            <a:miter lim="800000"/>
            <a:headEnd/>
            <a:tailEnd/>
          </a:ln>
        </p:spPr>
        <p:txBody>
          <a:bodyPr wrap="square">
            <a:spAutoFit/>
          </a:bodyPr>
          <a:lstStyle/>
          <a:p>
            <a:r>
              <a:rPr lang="en-US" dirty="0" smtClean="0">
                <a:solidFill>
                  <a:srgbClr val="FF0000"/>
                </a:solidFill>
              </a:rPr>
              <a:t>Click on reactions and compounds to view additional data and links</a:t>
            </a:r>
            <a:endParaRPr lang="en-US" dirty="0">
              <a:solidFill>
                <a:srgbClr val="FF0000"/>
              </a:solidFill>
            </a:endParaRPr>
          </a:p>
        </p:txBody>
      </p:sp>
      <p:sp>
        <p:nvSpPr>
          <p:cNvPr id="16" name="Rounded Rectangle 15"/>
          <p:cNvSpPr/>
          <p:nvPr/>
        </p:nvSpPr>
        <p:spPr>
          <a:xfrm>
            <a:off x="3977482" y="3044825"/>
            <a:ext cx="581818" cy="5619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7" name="Rounded Rectangle 16"/>
          <p:cNvSpPr/>
          <p:nvPr/>
        </p:nvSpPr>
        <p:spPr>
          <a:xfrm>
            <a:off x="2199878" y="2092325"/>
            <a:ext cx="4950221" cy="409575"/>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9" grpId="0" animBg="1"/>
      <p:bldP spid="10" grpId="0"/>
      <p:bldP spid="11" grpId="0" animBg="1"/>
      <p:bldP spid="12" grpId="0" animBg="1"/>
      <p:bldP spid="13" grpId="0"/>
      <p:bldP spid="15" grpId="0"/>
      <p:bldP spid="16"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creen shot 2010-08-29 at 3.18.29 PM.png"/>
          <p:cNvPicPr>
            <a:picLocks noChangeAspect="1"/>
          </p:cNvPicPr>
          <p:nvPr/>
        </p:nvPicPr>
        <p:blipFill>
          <a:blip r:embed="rId3"/>
          <a:srcRect/>
          <a:stretch>
            <a:fillRect/>
          </a:stretch>
        </p:blipFill>
        <p:spPr bwMode="auto">
          <a:xfrm>
            <a:off x="0" y="585788"/>
            <a:ext cx="9144000" cy="4073525"/>
          </a:xfrm>
          <a:prstGeom prst="rect">
            <a:avLst/>
          </a:prstGeom>
          <a:noFill/>
          <a:ln w="9525">
            <a:noFill/>
            <a:miter lim="800000"/>
            <a:headEnd/>
            <a:tailEnd/>
          </a:ln>
        </p:spPr>
      </p:pic>
      <p:sp>
        <p:nvSpPr>
          <p:cNvPr id="18435" name="Title 1"/>
          <p:cNvSpPr txBox="1">
            <a:spLocks/>
          </p:cNvSpPr>
          <p:nvPr/>
        </p:nvSpPr>
        <p:spPr bwMode="auto">
          <a:xfrm>
            <a:off x="231775" y="93663"/>
            <a:ext cx="8458200" cy="485775"/>
          </a:xfrm>
          <a:prstGeom prst="rect">
            <a:avLst/>
          </a:prstGeom>
          <a:noFill/>
          <a:ln w="9525">
            <a:noFill/>
            <a:miter lim="800000"/>
            <a:headEnd/>
            <a:tailEnd/>
          </a:ln>
        </p:spPr>
        <p:txBody>
          <a:bodyPr/>
          <a:lstStyle/>
          <a:p>
            <a:pPr algn="ctr">
              <a:lnSpc>
                <a:spcPct val="80000"/>
              </a:lnSpc>
            </a:pPr>
            <a:r>
              <a:rPr lang="en-US" sz="2800">
                <a:latin typeface="Calibri" charset="0"/>
              </a:rPr>
              <a:t>Compare model reactions</a:t>
            </a:r>
          </a:p>
        </p:txBody>
      </p:sp>
      <p:sp>
        <p:nvSpPr>
          <p:cNvPr id="5" name="Rounded Rectangle 4"/>
          <p:cNvSpPr/>
          <p:nvPr/>
        </p:nvSpPr>
        <p:spPr>
          <a:xfrm>
            <a:off x="0" y="1122363"/>
            <a:ext cx="6924675" cy="353695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ounded Rectangle 5"/>
          <p:cNvSpPr/>
          <p:nvPr/>
        </p:nvSpPr>
        <p:spPr>
          <a:xfrm>
            <a:off x="6470650" y="1122363"/>
            <a:ext cx="2673350" cy="353695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extBox 8"/>
          <p:cNvSpPr txBox="1">
            <a:spLocks noChangeArrowheads="1"/>
          </p:cNvSpPr>
          <p:nvPr/>
        </p:nvSpPr>
        <p:spPr bwMode="auto">
          <a:xfrm>
            <a:off x="231775" y="4933950"/>
            <a:ext cx="6070600" cy="646113"/>
          </a:xfrm>
          <a:prstGeom prst="rect">
            <a:avLst/>
          </a:prstGeom>
          <a:noFill/>
          <a:ln w="9525">
            <a:noFill/>
            <a:miter lim="800000"/>
            <a:headEnd/>
            <a:tailEnd/>
          </a:ln>
        </p:spPr>
        <p:txBody>
          <a:bodyPr wrap="none">
            <a:spAutoFit/>
          </a:bodyPr>
          <a:lstStyle/>
          <a:p>
            <a:pPr>
              <a:buFont typeface="Arial" charset="0"/>
              <a:buChar char="•"/>
            </a:pPr>
            <a:r>
              <a:rPr lang="en-US" dirty="0">
                <a:solidFill>
                  <a:srgbClr val="FF0000"/>
                </a:solidFill>
              </a:rPr>
              <a:t>View reaction details; search and sort by reaction details.</a:t>
            </a:r>
          </a:p>
          <a:p>
            <a:pPr>
              <a:buFont typeface="Arial" charset="0"/>
              <a:buChar char="•"/>
            </a:pPr>
            <a:endParaRPr lang="en-US" dirty="0">
              <a:solidFill>
                <a:srgbClr val="FF0000"/>
              </a:solidFill>
            </a:endParaRPr>
          </a:p>
        </p:txBody>
      </p:sp>
      <p:sp>
        <p:nvSpPr>
          <p:cNvPr id="11" name="Rectangle 10"/>
          <p:cNvSpPr>
            <a:spLocks noChangeArrowheads="1"/>
          </p:cNvSpPr>
          <p:nvPr/>
        </p:nvSpPr>
        <p:spPr bwMode="auto">
          <a:xfrm>
            <a:off x="231775" y="5253038"/>
            <a:ext cx="6070600" cy="368300"/>
          </a:xfrm>
          <a:prstGeom prst="rect">
            <a:avLst/>
          </a:prstGeom>
          <a:noFill/>
          <a:ln w="9525">
            <a:noFill/>
            <a:miter lim="800000"/>
            <a:headEnd/>
            <a:tailEnd/>
          </a:ln>
        </p:spPr>
        <p:txBody>
          <a:bodyPr>
            <a:spAutoFit/>
          </a:bodyPr>
          <a:lstStyle/>
          <a:p>
            <a:pPr>
              <a:buFont typeface="Arial" charset="0"/>
              <a:buChar char="•"/>
            </a:pPr>
            <a:r>
              <a:rPr lang="en-US">
                <a:solidFill>
                  <a:srgbClr val="FF0000"/>
                </a:solidFill>
              </a:rPr>
              <a:t>Compare reaction predictions for two models</a:t>
            </a:r>
          </a:p>
        </p:txBody>
      </p:sp>
      <p:sp>
        <p:nvSpPr>
          <p:cNvPr id="12" name="Rectangle 11"/>
          <p:cNvSpPr>
            <a:spLocks noChangeArrowheads="1"/>
          </p:cNvSpPr>
          <p:nvPr/>
        </p:nvSpPr>
        <p:spPr bwMode="auto">
          <a:xfrm>
            <a:off x="231775" y="5583238"/>
            <a:ext cx="6070600" cy="369887"/>
          </a:xfrm>
          <a:prstGeom prst="rect">
            <a:avLst/>
          </a:prstGeom>
          <a:noFill/>
          <a:ln w="9525">
            <a:noFill/>
            <a:miter lim="800000"/>
            <a:headEnd/>
            <a:tailEnd/>
          </a:ln>
        </p:spPr>
        <p:txBody>
          <a:bodyPr>
            <a:spAutoFit/>
          </a:bodyPr>
          <a:lstStyle/>
          <a:p>
            <a:pPr>
              <a:buFont typeface="Arial" charset="0"/>
              <a:buChar char="•"/>
            </a:pPr>
            <a:r>
              <a:rPr lang="en-US">
                <a:solidFill>
                  <a:srgbClr val="FF0000"/>
                </a:solidFill>
              </a:rPr>
              <a:t>Additional columns available under dropdown menu.</a:t>
            </a:r>
          </a:p>
        </p:txBody>
      </p:sp>
      <p:sp>
        <p:nvSpPr>
          <p:cNvPr id="13" name="Rounded Rectangle 12"/>
          <p:cNvSpPr/>
          <p:nvPr/>
        </p:nvSpPr>
        <p:spPr>
          <a:xfrm>
            <a:off x="8853488" y="1122363"/>
            <a:ext cx="290512" cy="538162"/>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p:bldP spid="11" grpId="0"/>
      <p:bldP spid="12"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231775" y="93663"/>
            <a:ext cx="8458200" cy="485775"/>
          </a:xfrm>
          <a:prstGeom prst="rect">
            <a:avLst/>
          </a:prstGeom>
          <a:noFill/>
          <a:ln w="9525">
            <a:noFill/>
            <a:miter lim="800000"/>
            <a:headEnd/>
            <a:tailEnd/>
          </a:ln>
        </p:spPr>
        <p:txBody>
          <a:bodyPr/>
          <a:lstStyle/>
          <a:p>
            <a:pPr algn="ctr">
              <a:lnSpc>
                <a:spcPct val="80000"/>
              </a:lnSpc>
            </a:pPr>
            <a:r>
              <a:rPr lang="en-US" sz="2800">
                <a:latin typeface="Calibri" charset="0"/>
              </a:rPr>
              <a:t>Compare model reactions: looking at predictions</a:t>
            </a:r>
          </a:p>
        </p:txBody>
      </p:sp>
      <p:pic>
        <p:nvPicPr>
          <p:cNvPr id="19459" name="Picture 3" descr="Screen shot 2010-08-31 at 10.49.28 AM.png"/>
          <p:cNvPicPr>
            <a:picLocks noChangeAspect="1"/>
          </p:cNvPicPr>
          <p:nvPr/>
        </p:nvPicPr>
        <p:blipFill>
          <a:blip r:embed="rId2"/>
          <a:srcRect/>
          <a:stretch>
            <a:fillRect/>
          </a:stretch>
        </p:blipFill>
        <p:spPr bwMode="auto">
          <a:xfrm>
            <a:off x="231775" y="511175"/>
            <a:ext cx="4475163" cy="6346825"/>
          </a:xfrm>
          <a:prstGeom prst="rect">
            <a:avLst/>
          </a:prstGeom>
          <a:noFill/>
          <a:ln w="9525">
            <a:noFill/>
            <a:miter lim="800000"/>
            <a:headEnd/>
            <a:tailEnd/>
          </a:ln>
        </p:spPr>
      </p:pic>
      <p:sp>
        <p:nvSpPr>
          <p:cNvPr id="19460" name="TextBox 4"/>
          <p:cNvSpPr txBox="1">
            <a:spLocks noChangeArrowheads="1"/>
          </p:cNvSpPr>
          <p:nvPr/>
        </p:nvSpPr>
        <p:spPr bwMode="auto">
          <a:xfrm>
            <a:off x="4706938" y="752475"/>
            <a:ext cx="4437062" cy="2030413"/>
          </a:xfrm>
          <a:prstGeom prst="rect">
            <a:avLst/>
          </a:prstGeom>
          <a:noFill/>
          <a:ln w="9525">
            <a:noFill/>
            <a:miter lim="800000"/>
            <a:headEnd/>
            <a:tailEnd/>
          </a:ln>
        </p:spPr>
        <p:txBody>
          <a:bodyPr>
            <a:spAutoFit/>
          </a:bodyPr>
          <a:lstStyle/>
          <a:p>
            <a:r>
              <a:rPr lang="en-US" b="1">
                <a:solidFill>
                  <a:srgbClr val="C00000"/>
                </a:solidFill>
                <a:latin typeface="Calibri" charset="0"/>
              </a:rPr>
              <a:t>Predictions for reaction activity under various media conditions. Can be:</a:t>
            </a:r>
          </a:p>
          <a:p>
            <a:r>
              <a:rPr lang="en-US" b="1">
                <a:solidFill>
                  <a:srgbClr val="C00000"/>
                </a:solidFill>
                <a:latin typeface="Calibri" charset="0"/>
              </a:rPr>
              <a:t>Active, Essential or Inactive.</a:t>
            </a:r>
          </a:p>
          <a:p>
            <a:r>
              <a:rPr lang="en-US" b="1">
                <a:solidFill>
                  <a:srgbClr val="C00000"/>
                </a:solidFill>
                <a:latin typeface="Calibri" charset="0"/>
              </a:rPr>
              <a:t>Reaction directionality “=&gt;” forward,</a:t>
            </a:r>
          </a:p>
          <a:p>
            <a:r>
              <a:rPr lang="en-US" b="1">
                <a:solidFill>
                  <a:srgbClr val="C00000"/>
                </a:solidFill>
                <a:latin typeface="Calibri" charset="0"/>
              </a:rPr>
              <a:t>“&lt;=“ backward and “&lt;=&gt;” reversible </a:t>
            </a:r>
          </a:p>
          <a:p>
            <a:endParaRPr lang="en-US" b="1">
              <a:solidFill>
                <a:srgbClr val="C00000"/>
              </a:solidFill>
              <a:latin typeface="Calibri" charset="0"/>
            </a:endParaRPr>
          </a:p>
          <a:p>
            <a:endParaRPr lang="en-US" b="1">
              <a:solidFill>
                <a:srgbClr val="C00000"/>
              </a:solidFill>
              <a:latin typeface="Calibri" charset="0"/>
            </a:endParaRPr>
          </a:p>
        </p:txBody>
      </p:sp>
      <p:sp>
        <p:nvSpPr>
          <p:cNvPr id="6" name="Rounded Rectangle 5"/>
          <p:cNvSpPr>
            <a:spLocks noChangeArrowheads="1"/>
          </p:cNvSpPr>
          <p:nvPr/>
        </p:nvSpPr>
        <p:spPr bwMode="auto">
          <a:xfrm>
            <a:off x="231775" y="1398588"/>
            <a:ext cx="1716088" cy="430212"/>
          </a:xfrm>
          <a:prstGeom prst="roundRect">
            <a:avLst>
              <a:gd name="adj" fmla="val 16667"/>
            </a:avLst>
          </a:prstGeom>
          <a:noFill/>
          <a:ln w="31750">
            <a:solidFill>
              <a:srgbClr val="C00000"/>
            </a:solidFill>
            <a:round/>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charset="0"/>
            </a:endParaRPr>
          </a:p>
        </p:txBody>
      </p:sp>
      <p:sp>
        <p:nvSpPr>
          <p:cNvPr id="7" name="Rounded Rectangle 6"/>
          <p:cNvSpPr>
            <a:spLocks noChangeArrowheads="1"/>
          </p:cNvSpPr>
          <p:nvPr/>
        </p:nvSpPr>
        <p:spPr bwMode="auto">
          <a:xfrm>
            <a:off x="2281238" y="6034088"/>
            <a:ext cx="1100137" cy="519112"/>
          </a:xfrm>
          <a:prstGeom prst="roundRect">
            <a:avLst>
              <a:gd name="adj" fmla="val 16667"/>
            </a:avLst>
          </a:prstGeom>
          <a:noFill/>
          <a:ln w="31750">
            <a:solidFill>
              <a:srgbClr val="C00000"/>
            </a:solidFill>
            <a:round/>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charset="0"/>
            </a:endParaRPr>
          </a:p>
        </p:txBody>
      </p:sp>
      <p:sp>
        <p:nvSpPr>
          <p:cNvPr id="41991" name="TextBox 7"/>
          <p:cNvSpPr txBox="1">
            <a:spLocks noChangeArrowheads="1"/>
          </p:cNvSpPr>
          <p:nvPr/>
        </p:nvSpPr>
        <p:spPr bwMode="auto">
          <a:xfrm>
            <a:off x="4706938" y="4521200"/>
            <a:ext cx="4437062" cy="923925"/>
          </a:xfrm>
          <a:prstGeom prst="rect">
            <a:avLst/>
          </a:prstGeom>
          <a:noFill/>
          <a:ln w="9525">
            <a:noFill/>
            <a:miter lim="800000"/>
            <a:headEnd/>
            <a:tailEnd/>
          </a:ln>
        </p:spPr>
        <p:txBody>
          <a:bodyPr>
            <a:spAutoFit/>
          </a:bodyPr>
          <a:lstStyle/>
          <a:p>
            <a:r>
              <a:rPr lang="en-US" b="1">
                <a:solidFill>
                  <a:srgbClr val="C00000"/>
                </a:solidFill>
                <a:latin typeface="Calibri" charset="0"/>
              </a:rPr>
              <a:t>Reaction added to model via gapfilling or based on a set of genes that enable the reaction.</a:t>
            </a:r>
          </a:p>
        </p:txBody>
      </p:sp>
      <p:sp>
        <p:nvSpPr>
          <p:cNvPr id="9" name="Rounded Rectangle 8"/>
          <p:cNvSpPr>
            <a:spLocks noChangeArrowheads="1"/>
          </p:cNvSpPr>
          <p:nvPr/>
        </p:nvSpPr>
        <p:spPr bwMode="auto">
          <a:xfrm>
            <a:off x="231775" y="3681413"/>
            <a:ext cx="2049463" cy="331787"/>
          </a:xfrm>
          <a:prstGeom prst="roundRect">
            <a:avLst>
              <a:gd name="adj" fmla="val 16667"/>
            </a:avLst>
          </a:prstGeom>
          <a:noFill/>
          <a:ln w="31750">
            <a:solidFill>
              <a:srgbClr val="C00000"/>
            </a:solidFill>
            <a:round/>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991"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Screen shot 2010-08-29 at 3.26.23 PM.png"/>
          <p:cNvPicPr>
            <a:picLocks noChangeAspect="1"/>
          </p:cNvPicPr>
          <p:nvPr/>
        </p:nvPicPr>
        <p:blipFill>
          <a:blip r:embed="rId3"/>
          <a:srcRect/>
          <a:stretch>
            <a:fillRect/>
          </a:stretch>
        </p:blipFill>
        <p:spPr bwMode="auto">
          <a:xfrm>
            <a:off x="3175" y="646113"/>
            <a:ext cx="9144000" cy="3478212"/>
          </a:xfrm>
          <a:prstGeom prst="rect">
            <a:avLst/>
          </a:prstGeom>
          <a:noFill/>
          <a:ln w="9525">
            <a:noFill/>
            <a:miter lim="800000"/>
            <a:headEnd/>
            <a:tailEnd/>
          </a:ln>
        </p:spPr>
      </p:pic>
      <p:sp>
        <p:nvSpPr>
          <p:cNvPr id="20483" name="Title 1"/>
          <p:cNvSpPr txBox="1">
            <a:spLocks/>
          </p:cNvSpPr>
          <p:nvPr/>
        </p:nvSpPr>
        <p:spPr bwMode="auto">
          <a:xfrm>
            <a:off x="231775" y="93663"/>
            <a:ext cx="8458200" cy="485775"/>
          </a:xfrm>
          <a:prstGeom prst="rect">
            <a:avLst/>
          </a:prstGeom>
          <a:noFill/>
          <a:ln w="9525">
            <a:noFill/>
            <a:miter lim="800000"/>
            <a:headEnd/>
            <a:tailEnd/>
          </a:ln>
        </p:spPr>
        <p:txBody>
          <a:bodyPr/>
          <a:lstStyle/>
          <a:p>
            <a:pPr algn="ctr">
              <a:lnSpc>
                <a:spcPct val="80000"/>
              </a:lnSpc>
            </a:pPr>
            <a:r>
              <a:rPr lang="en-US" sz="2800">
                <a:latin typeface="Calibri" charset="0"/>
              </a:rPr>
              <a:t>Compare compounds present in model</a:t>
            </a:r>
          </a:p>
        </p:txBody>
      </p:sp>
      <p:sp>
        <p:nvSpPr>
          <p:cNvPr id="6" name="Rounded Rectangle 5"/>
          <p:cNvSpPr/>
          <p:nvPr/>
        </p:nvSpPr>
        <p:spPr>
          <a:xfrm>
            <a:off x="7742238" y="1300163"/>
            <a:ext cx="587375" cy="30480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5226050" y="804863"/>
            <a:ext cx="3917950" cy="369887"/>
          </a:xfrm>
          <a:prstGeom prst="rect">
            <a:avLst/>
          </a:prstGeom>
          <a:noFill/>
          <a:ln w="9525">
            <a:noFill/>
            <a:miter lim="800000"/>
            <a:headEnd/>
            <a:tailEnd/>
          </a:ln>
        </p:spPr>
        <p:txBody>
          <a:bodyPr wrap="none">
            <a:spAutoFit/>
          </a:bodyPr>
          <a:lstStyle/>
          <a:p>
            <a:r>
              <a:rPr lang="en-US">
                <a:solidFill>
                  <a:srgbClr val="FF0000"/>
                </a:solidFill>
              </a:rPr>
              <a:t>Click header to sort table by column.</a:t>
            </a:r>
          </a:p>
        </p:txBody>
      </p:sp>
      <p:sp>
        <p:nvSpPr>
          <p:cNvPr id="8" name="Rounded Rectangle 7"/>
          <p:cNvSpPr/>
          <p:nvPr/>
        </p:nvSpPr>
        <p:spPr>
          <a:xfrm>
            <a:off x="671513" y="646113"/>
            <a:ext cx="587375" cy="30480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extBox 8"/>
          <p:cNvSpPr txBox="1">
            <a:spLocks noChangeArrowheads="1"/>
          </p:cNvSpPr>
          <p:nvPr/>
        </p:nvSpPr>
        <p:spPr bwMode="auto">
          <a:xfrm>
            <a:off x="231775" y="4276725"/>
            <a:ext cx="6664325" cy="369888"/>
          </a:xfrm>
          <a:prstGeom prst="rect">
            <a:avLst/>
          </a:prstGeom>
          <a:noFill/>
          <a:ln w="9525">
            <a:noFill/>
            <a:miter lim="800000"/>
            <a:headEnd/>
            <a:tailEnd/>
          </a:ln>
        </p:spPr>
        <p:txBody>
          <a:bodyPr wrap="none">
            <a:spAutoFit/>
          </a:bodyPr>
          <a:lstStyle/>
          <a:p>
            <a:r>
              <a:rPr lang="en-US">
                <a:solidFill>
                  <a:srgbClr val="FF0000"/>
                </a:solidFill>
              </a:rPr>
              <a:t>Compound table shows whether compound is included in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creen shot 2010-08-29 at 3.30.16 PM.png"/>
          <p:cNvPicPr>
            <a:picLocks noChangeAspect="1"/>
          </p:cNvPicPr>
          <p:nvPr/>
        </p:nvPicPr>
        <p:blipFill>
          <a:blip r:embed="rId3"/>
          <a:srcRect/>
          <a:stretch>
            <a:fillRect/>
          </a:stretch>
        </p:blipFill>
        <p:spPr bwMode="auto">
          <a:xfrm>
            <a:off x="0" y="823913"/>
            <a:ext cx="9144000" cy="4746625"/>
          </a:xfrm>
          <a:prstGeom prst="rect">
            <a:avLst/>
          </a:prstGeom>
          <a:noFill/>
          <a:ln w="9525">
            <a:noFill/>
            <a:miter lim="800000"/>
            <a:headEnd/>
            <a:tailEnd/>
          </a:ln>
        </p:spPr>
      </p:pic>
      <p:sp>
        <p:nvSpPr>
          <p:cNvPr id="21507" name="Title 1"/>
          <p:cNvSpPr txBox="1">
            <a:spLocks/>
          </p:cNvSpPr>
          <p:nvPr/>
        </p:nvSpPr>
        <p:spPr bwMode="auto">
          <a:xfrm>
            <a:off x="231775" y="153988"/>
            <a:ext cx="8458200" cy="485775"/>
          </a:xfrm>
          <a:prstGeom prst="rect">
            <a:avLst/>
          </a:prstGeom>
          <a:noFill/>
          <a:ln w="9525">
            <a:noFill/>
            <a:miter lim="800000"/>
            <a:headEnd/>
            <a:tailEnd/>
          </a:ln>
        </p:spPr>
        <p:txBody>
          <a:bodyPr/>
          <a:lstStyle/>
          <a:p>
            <a:pPr algn="ctr">
              <a:lnSpc>
                <a:spcPct val="80000"/>
              </a:lnSpc>
            </a:pPr>
            <a:r>
              <a:rPr lang="en-US" sz="2800">
                <a:latin typeface="Calibri" charset="0"/>
              </a:rPr>
              <a:t>Compare biomass objective functions of each model</a:t>
            </a:r>
          </a:p>
        </p:txBody>
      </p:sp>
      <p:sp>
        <p:nvSpPr>
          <p:cNvPr id="5" name="Rounded Rectangle 4"/>
          <p:cNvSpPr/>
          <p:nvPr/>
        </p:nvSpPr>
        <p:spPr>
          <a:xfrm>
            <a:off x="-61913" y="1147763"/>
            <a:ext cx="5581651" cy="30480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ounded Rectangle 5"/>
          <p:cNvSpPr/>
          <p:nvPr/>
        </p:nvSpPr>
        <p:spPr>
          <a:xfrm>
            <a:off x="7718425" y="1673225"/>
            <a:ext cx="1303338" cy="1562100"/>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5519738" y="823913"/>
            <a:ext cx="3897312" cy="646112"/>
          </a:xfrm>
          <a:prstGeom prst="rect">
            <a:avLst/>
          </a:prstGeom>
          <a:noFill/>
          <a:ln w="9525">
            <a:noFill/>
            <a:miter lim="800000"/>
            <a:headEnd/>
            <a:tailEnd/>
          </a:ln>
        </p:spPr>
        <p:txBody>
          <a:bodyPr>
            <a:spAutoFit/>
          </a:bodyPr>
          <a:lstStyle/>
          <a:p>
            <a:r>
              <a:rPr lang="en-US">
                <a:solidFill>
                  <a:srgbClr val="FF0000"/>
                </a:solidFill>
              </a:rPr>
              <a:t>Select additional biomass</a:t>
            </a:r>
          </a:p>
          <a:p>
            <a:r>
              <a:rPr lang="en-US">
                <a:solidFill>
                  <a:srgbClr val="FF0000"/>
                </a:solidFill>
              </a:rPr>
              <a:t>reactions</a:t>
            </a:r>
          </a:p>
        </p:txBody>
      </p:sp>
      <p:sp>
        <p:nvSpPr>
          <p:cNvPr id="8" name="TextBox 7"/>
          <p:cNvSpPr txBox="1">
            <a:spLocks noChangeArrowheads="1"/>
          </p:cNvSpPr>
          <p:nvPr/>
        </p:nvSpPr>
        <p:spPr bwMode="auto">
          <a:xfrm>
            <a:off x="5959475" y="3565525"/>
            <a:ext cx="3062288" cy="646113"/>
          </a:xfrm>
          <a:prstGeom prst="rect">
            <a:avLst/>
          </a:prstGeom>
          <a:noFill/>
          <a:ln w="9525">
            <a:noFill/>
            <a:miter lim="800000"/>
            <a:headEnd/>
            <a:tailEnd/>
          </a:ln>
        </p:spPr>
        <p:txBody>
          <a:bodyPr>
            <a:spAutoFit/>
          </a:bodyPr>
          <a:lstStyle/>
          <a:p>
            <a:r>
              <a:rPr lang="en-US">
                <a:solidFill>
                  <a:srgbClr val="FF0000"/>
                </a:solidFill>
              </a:rPr>
              <a:t>This is mmol consumed per gram biomass produced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creen shot 2010-08-31 at 9.40.12 AM.png"/>
          <p:cNvPicPr>
            <a:picLocks noChangeAspect="1"/>
          </p:cNvPicPr>
          <p:nvPr/>
        </p:nvPicPr>
        <p:blipFill>
          <a:blip r:embed="rId3"/>
          <a:srcRect/>
          <a:stretch>
            <a:fillRect/>
          </a:stretch>
        </p:blipFill>
        <p:spPr bwMode="auto">
          <a:xfrm>
            <a:off x="0" y="817563"/>
            <a:ext cx="9144000" cy="5222875"/>
          </a:xfrm>
          <a:prstGeom prst="rect">
            <a:avLst/>
          </a:prstGeom>
          <a:noFill/>
          <a:ln w="9525">
            <a:noFill/>
            <a:miter lim="800000"/>
            <a:headEnd/>
            <a:tailEnd/>
          </a:ln>
        </p:spPr>
      </p:pic>
      <p:sp>
        <p:nvSpPr>
          <p:cNvPr id="22531" name="Title 1"/>
          <p:cNvSpPr txBox="1">
            <a:spLocks/>
          </p:cNvSpPr>
          <p:nvPr/>
        </p:nvSpPr>
        <p:spPr bwMode="auto">
          <a:xfrm>
            <a:off x="231775" y="153988"/>
            <a:ext cx="8458200" cy="485775"/>
          </a:xfrm>
          <a:prstGeom prst="rect">
            <a:avLst/>
          </a:prstGeom>
          <a:noFill/>
          <a:ln w="9525">
            <a:noFill/>
            <a:miter lim="800000"/>
            <a:headEnd/>
            <a:tailEnd/>
          </a:ln>
        </p:spPr>
        <p:txBody>
          <a:bodyPr/>
          <a:lstStyle/>
          <a:p>
            <a:pPr algn="ctr">
              <a:lnSpc>
                <a:spcPct val="80000"/>
              </a:lnSpc>
            </a:pPr>
            <a:r>
              <a:rPr lang="en-US" sz="2800">
                <a:latin typeface="Calibri" charset="0"/>
              </a:rPr>
              <a:t>Compare gene essentiality in models</a:t>
            </a:r>
          </a:p>
        </p:txBody>
      </p:sp>
      <p:sp>
        <p:nvSpPr>
          <p:cNvPr id="6" name="Rounded Rectangle 5"/>
          <p:cNvSpPr>
            <a:spLocks noChangeArrowheads="1"/>
          </p:cNvSpPr>
          <p:nvPr/>
        </p:nvSpPr>
        <p:spPr bwMode="auto">
          <a:xfrm>
            <a:off x="6818313" y="2232025"/>
            <a:ext cx="1149350" cy="654050"/>
          </a:xfrm>
          <a:prstGeom prst="roundRect">
            <a:avLst>
              <a:gd name="adj" fmla="val 16667"/>
            </a:avLst>
          </a:prstGeom>
          <a:noFill/>
          <a:ln w="31750">
            <a:solidFill>
              <a:srgbClr val="C00000"/>
            </a:solidFill>
            <a:round/>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charset="0"/>
            </a:endParaRPr>
          </a:p>
        </p:txBody>
      </p:sp>
      <p:sp>
        <p:nvSpPr>
          <p:cNvPr id="22533" name="TextBox 7"/>
          <p:cNvSpPr txBox="1">
            <a:spLocks noChangeArrowheads="1"/>
          </p:cNvSpPr>
          <p:nvPr/>
        </p:nvSpPr>
        <p:spPr bwMode="auto">
          <a:xfrm>
            <a:off x="231775" y="6154738"/>
            <a:ext cx="6905625" cy="369887"/>
          </a:xfrm>
          <a:prstGeom prst="rect">
            <a:avLst/>
          </a:prstGeom>
          <a:noFill/>
          <a:ln w="9525">
            <a:noFill/>
            <a:miter lim="800000"/>
            <a:headEnd/>
            <a:tailEnd/>
          </a:ln>
        </p:spPr>
        <p:txBody>
          <a:bodyPr>
            <a:spAutoFit/>
          </a:bodyPr>
          <a:lstStyle/>
          <a:p>
            <a:r>
              <a:rPr lang="en-US" b="1">
                <a:solidFill>
                  <a:srgbClr val="C00000"/>
                </a:solidFill>
                <a:latin typeface="Calibri" charset="0"/>
              </a:rPr>
              <a:t>Currently only works when compared models use the same genome.</a:t>
            </a:r>
          </a:p>
        </p:txBody>
      </p:sp>
      <p:sp>
        <p:nvSpPr>
          <p:cNvPr id="22534" name="TextBox 8"/>
          <p:cNvSpPr txBox="1">
            <a:spLocks noChangeArrowheads="1"/>
          </p:cNvSpPr>
          <p:nvPr/>
        </p:nvSpPr>
        <p:spPr bwMode="auto">
          <a:xfrm>
            <a:off x="5640388" y="560388"/>
            <a:ext cx="3503612" cy="1201737"/>
          </a:xfrm>
          <a:prstGeom prst="rect">
            <a:avLst/>
          </a:prstGeom>
          <a:noFill/>
          <a:ln w="9525">
            <a:noFill/>
            <a:miter lim="800000"/>
            <a:headEnd/>
            <a:tailEnd/>
          </a:ln>
        </p:spPr>
        <p:txBody>
          <a:bodyPr>
            <a:spAutoFit/>
          </a:bodyPr>
          <a:lstStyle/>
          <a:p>
            <a:r>
              <a:rPr lang="en-US" b="1">
                <a:solidFill>
                  <a:srgbClr val="C00000"/>
                </a:solidFill>
                <a:latin typeface="Calibri" charset="0"/>
              </a:rPr>
              <a:t>Model annotation of genes:</a:t>
            </a:r>
          </a:p>
          <a:p>
            <a:r>
              <a:rPr lang="en-US" b="1">
                <a:solidFill>
                  <a:srgbClr val="C00000"/>
                </a:solidFill>
                <a:latin typeface="Calibri" charset="0"/>
              </a:rPr>
              <a:t>“A” is active, “E” is essential and</a:t>
            </a:r>
          </a:p>
          <a:p>
            <a:r>
              <a:rPr lang="en-US" b="1">
                <a:solidFill>
                  <a:srgbClr val="C00000"/>
                </a:solidFill>
                <a:latin typeface="Calibri" charset="0"/>
              </a:rPr>
              <a:t>“I” is inactive. “=&gt;” is forward,</a:t>
            </a:r>
          </a:p>
          <a:p>
            <a:r>
              <a:rPr lang="en-US" b="1">
                <a:solidFill>
                  <a:srgbClr val="C00000"/>
                </a:solidFill>
                <a:latin typeface="Calibri" charset="0"/>
              </a:rPr>
              <a:t>“&lt;=“  is reverse and “&lt;=&gt;” is both.</a:t>
            </a:r>
          </a:p>
        </p:txBody>
      </p:sp>
      <p:sp>
        <p:nvSpPr>
          <p:cNvPr id="10" name="Rounded Rectangle 9"/>
          <p:cNvSpPr>
            <a:spLocks noChangeArrowheads="1"/>
          </p:cNvSpPr>
          <p:nvPr/>
        </p:nvSpPr>
        <p:spPr bwMode="auto">
          <a:xfrm>
            <a:off x="6818313" y="4259263"/>
            <a:ext cx="1149350" cy="654050"/>
          </a:xfrm>
          <a:prstGeom prst="roundRect">
            <a:avLst>
              <a:gd name="adj" fmla="val 16667"/>
            </a:avLst>
          </a:prstGeom>
          <a:noFill/>
          <a:ln w="31750">
            <a:solidFill>
              <a:srgbClr val="C00000"/>
            </a:solidFill>
            <a:round/>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charset="0"/>
            </a:endParaRPr>
          </a:p>
        </p:txBody>
      </p:sp>
      <p:sp>
        <p:nvSpPr>
          <p:cNvPr id="22536" name="TextBox 10"/>
          <p:cNvSpPr txBox="1">
            <a:spLocks noChangeArrowheads="1"/>
          </p:cNvSpPr>
          <p:nvPr/>
        </p:nvSpPr>
        <p:spPr bwMode="auto">
          <a:xfrm>
            <a:off x="2719388" y="4375150"/>
            <a:ext cx="4662487" cy="922338"/>
          </a:xfrm>
          <a:prstGeom prst="rect">
            <a:avLst/>
          </a:prstGeom>
          <a:noFill/>
          <a:ln w="9525">
            <a:noFill/>
            <a:miter lim="800000"/>
            <a:headEnd/>
            <a:tailEnd/>
          </a:ln>
        </p:spPr>
        <p:txBody>
          <a:bodyPr>
            <a:spAutoFit/>
          </a:bodyPr>
          <a:lstStyle/>
          <a:p>
            <a:r>
              <a:rPr lang="en-US" b="1">
                <a:solidFill>
                  <a:srgbClr val="C00000"/>
                </a:solidFill>
                <a:latin typeface="Calibri" charset="0"/>
              </a:rPr>
              <a:t>Multiple annotations for different media conditions: hover over “A=&gt;” for media condition name.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 y="3571875"/>
            <a:ext cx="4114800" cy="457200"/>
          </a:xfrm>
          <a:prstGeom prst="rect">
            <a:avLst/>
          </a:prstGeom>
          <a:noFill/>
          <a:ln w="9525">
            <a:noFill/>
            <a:miter lim="800000"/>
            <a:headEnd/>
            <a:tailEnd/>
          </a:ln>
        </p:spPr>
        <p:txBody>
          <a:bodyPr>
            <a:spAutoFit/>
          </a:bodyPr>
          <a:lstStyle/>
          <a:p>
            <a:pPr algn="ctr" eaLnBrk="0">
              <a:spcBef>
                <a:spcPct val="50000"/>
              </a:spcBef>
            </a:pPr>
            <a:r>
              <a:rPr lang="en-US" sz="2400"/>
              <a:t>Assuming Steady State: </a:t>
            </a:r>
          </a:p>
        </p:txBody>
      </p:sp>
      <p:sp>
        <p:nvSpPr>
          <p:cNvPr id="17411" name="Text Box 3"/>
          <p:cNvSpPr txBox="1">
            <a:spLocks noChangeArrowheads="1"/>
          </p:cNvSpPr>
          <p:nvPr/>
        </p:nvSpPr>
        <p:spPr bwMode="auto">
          <a:xfrm>
            <a:off x="304800" y="4121150"/>
            <a:ext cx="4114800" cy="822325"/>
          </a:xfrm>
          <a:prstGeom prst="rect">
            <a:avLst/>
          </a:prstGeom>
          <a:noFill/>
          <a:ln w="9525">
            <a:noFill/>
            <a:miter lim="800000"/>
            <a:headEnd/>
            <a:tailEnd/>
          </a:ln>
        </p:spPr>
        <p:txBody>
          <a:bodyPr>
            <a:spAutoFit/>
          </a:bodyPr>
          <a:lstStyle/>
          <a:p>
            <a:pPr algn="ctr" eaLnBrk="0">
              <a:spcBef>
                <a:spcPct val="50000"/>
              </a:spcBef>
            </a:pPr>
            <a:r>
              <a:rPr lang="en-US" sz="2400"/>
              <a:t>No internal metabolite is allowed to accumulate </a:t>
            </a:r>
          </a:p>
        </p:txBody>
      </p:sp>
      <p:sp>
        <p:nvSpPr>
          <p:cNvPr id="17412" name="Text Box 4"/>
          <p:cNvSpPr txBox="1">
            <a:spLocks noChangeArrowheads="1"/>
          </p:cNvSpPr>
          <p:nvPr/>
        </p:nvSpPr>
        <p:spPr bwMode="auto">
          <a:xfrm>
            <a:off x="304800" y="5019675"/>
            <a:ext cx="4724400" cy="822325"/>
          </a:xfrm>
          <a:prstGeom prst="rect">
            <a:avLst/>
          </a:prstGeom>
          <a:noFill/>
          <a:ln w="9525">
            <a:noFill/>
            <a:miter lim="800000"/>
            <a:headEnd/>
            <a:tailEnd/>
          </a:ln>
        </p:spPr>
        <p:txBody>
          <a:bodyPr>
            <a:spAutoFit/>
          </a:bodyPr>
          <a:lstStyle/>
          <a:p>
            <a:pPr algn="ctr" eaLnBrk="0">
              <a:spcBef>
                <a:spcPct val="50000"/>
              </a:spcBef>
            </a:pPr>
            <a:r>
              <a:rPr lang="en-US" sz="2400"/>
              <a:t>Thus, reaction rates are constrained by mass balances</a:t>
            </a:r>
          </a:p>
        </p:txBody>
      </p:sp>
      <p:sp>
        <p:nvSpPr>
          <p:cNvPr id="17413" name="Text Box 5"/>
          <p:cNvSpPr txBox="1">
            <a:spLocks noChangeArrowheads="1"/>
          </p:cNvSpPr>
          <p:nvPr/>
        </p:nvSpPr>
        <p:spPr bwMode="auto">
          <a:xfrm>
            <a:off x="304800" y="6010275"/>
            <a:ext cx="2590800" cy="457200"/>
          </a:xfrm>
          <a:prstGeom prst="rect">
            <a:avLst/>
          </a:prstGeom>
          <a:noFill/>
          <a:ln w="9525">
            <a:noFill/>
            <a:miter lim="800000"/>
            <a:headEnd/>
            <a:tailEnd/>
          </a:ln>
        </p:spPr>
        <p:txBody>
          <a:bodyPr>
            <a:spAutoFit/>
          </a:bodyPr>
          <a:lstStyle/>
          <a:p>
            <a:pPr algn="ctr" eaLnBrk="0">
              <a:spcBef>
                <a:spcPct val="50000"/>
              </a:spcBef>
            </a:pPr>
            <a:r>
              <a:rPr lang="en-US" sz="2400"/>
              <a:t>For example:</a:t>
            </a:r>
          </a:p>
        </p:txBody>
      </p:sp>
      <p:sp>
        <p:nvSpPr>
          <p:cNvPr id="17414" name="Text Box 6"/>
          <p:cNvSpPr txBox="1">
            <a:spLocks noChangeArrowheads="1"/>
          </p:cNvSpPr>
          <p:nvPr/>
        </p:nvSpPr>
        <p:spPr bwMode="auto">
          <a:xfrm>
            <a:off x="5638800" y="5400675"/>
            <a:ext cx="1371600" cy="436563"/>
          </a:xfrm>
          <a:prstGeom prst="rect">
            <a:avLst/>
          </a:prstGeom>
          <a:noFill/>
          <a:ln w="9525">
            <a:noFill/>
            <a:miter lim="800000"/>
            <a:headEnd/>
            <a:tailEnd/>
          </a:ln>
        </p:spPr>
        <p:txBody>
          <a:bodyPr>
            <a:spAutoFit/>
          </a:bodyPr>
          <a:lstStyle/>
          <a:p>
            <a:pPr eaLnBrk="0">
              <a:spcBef>
                <a:spcPct val="50000"/>
              </a:spcBef>
            </a:pPr>
            <a:r>
              <a:rPr lang="en-US" sz="2400"/>
              <a:t>v</a:t>
            </a:r>
            <a:r>
              <a:rPr lang="en-US" sz="2400" baseline="-25000"/>
              <a:t>3</a:t>
            </a:r>
            <a:r>
              <a:rPr lang="en-US" sz="2400"/>
              <a:t> = v</a:t>
            </a:r>
            <a:r>
              <a:rPr lang="en-US" sz="2400" baseline="-25000"/>
              <a:t>4</a:t>
            </a:r>
            <a:endParaRPr lang="en-US" sz="2400"/>
          </a:p>
        </p:txBody>
      </p:sp>
      <p:sp>
        <p:nvSpPr>
          <p:cNvPr id="17415" name="Text Box 7"/>
          <p:cNvSpPr txBox="1">
            <a:spLocks noChangeArrowheads="1"/>
          </p:cNvSpPr>
          <p:nvPr/>
        </p:nvSpPr>
        <p:spPr bwMode="auto">
          <a:xfrm>
            <a:off x="5257800" y="3571875"/>
            <a:ext cx="2667000" cy="457200"/>
          </a:xfrm>
          <a:prstGeom prst="rect">
            <a:avLst/>
          </a:prstGeom>
          <a:noFill/>
          <a:ln w="9525">
            <a:noFill/>
            <a:miter lim="800000"/>
            <a:headEnd/>
            <a:tailEnd/>
          </a:ln>
        </p:spPr>
        <p:txBody>
          <a:bodyPr>
            <a:spAutoFit/>
          </a:bodyPr>
          <a:lstStyle/>
          <a:p>
            <a:pPr algn="ctr" eaLnBrk="0">
              <a:spcBef>
                <a:spcPct val="50000"/>
              </a:spcBef>
            </a:pPr>
            <a:r>
              <a:rPr lang="en-US" sz="2400"/>
              <a:t>At Steady State: </a:t>
            </a:r>
          </a:p>
        </p:txBody>
      </p:sp>
      <p:sp>
        <p:nvSpPr>
          <p:cNvPr id="17416" name="Text Box 8"/>
          <p:cNvSpPr txBox="1">
            <a:spLocks noChangeArrowheads="1"/>
          </p:cNvSpPr>
          <p:nvPr/>
        </p:nvSpPr>
        <p:spPr bwMode="auto">
          <a:xfrm>
            <a:off x="5638800" y="4181475"/>
            <a:ext cx="1371600" cy="436563"/>
          </a:xfrm>
          <a:prstGeom prst="rect">
            <a:avLst/>
          </a:prstGeom>
          <a:noFill/>
          <a:ln w="9525">
            <a:noFill/>
            <a:miter lim="800000"/>
            <a:headEnd/>
            <a:tailEnd/>
          </a:ln>
        </p:spPr>
        <p:txBody>
          <a:bodyPr>
            <a:spAutoFit/>
          </a:bodyPr>
          <a:lstStyle/>
          <a:p>
            <a:pPr eaLnBrk="0">
              <a:spcBef>
                <a:spcPct val="50000"/>
              </a:spcBef>
            </a:pPr>
            <a:r>
              <a:rPr lang="en-US" sz="2400"/>
              <a:t>v</a:t>
            </a:r>
            <a:r>
              <a:rPr lang="en-US" sz="2400" baseline="-25000"/>
              <a:t>1</a:t>
            </a:r>
            <a:r>
              <a:rPr lang="en-US" sz="2400"/>
              <a:t> = v</a:t>
            </a:r>
            <a:r>
              <a:rPr lang="en-US" sz="2400" baseline="-25000"/>
              <a:t>2</a:t>
            </a:r>
            <a:endParaRPr lang="en-US" sz="2400"/>
          </a:p>
        </p:txBody>
      </p:sp>
      <p:sp>
        <p:nvSpPr>
          <p:cNvPr id="17417" name="Text Box 9"/>
          <p:cNvSpPr txBox="1">
            <a:spLocks noChangeArrowheads="1"/>
          </p:cNvSpPr>
          <p:nvPr/>
        </p:nvSpPr>
        <p:spPr bwMode="auto">
          <a:xfrm>
            <a:off x="5638800" y="6010275"/>
            <a:ext cx="2046288" cy="436563"/>
          </a:xfrm>
          <a:prstGeom prst="rect">
            <a:avLst/>
          </a:prstGeom>
          <a:noFill/>
          <a:ln w="9525">
            <a:noFill/>
            <a:miter lim="800000"/>
            <a:headEnd/>
            <a:tailEnd/>
          </a:ln>
        </p:spPr>
        <p:txBody>
          <a:bodyPr>
            <a:spAutoFit/>
          </a:bodyPr>
          <a:lstStyle/>
          <a:p>
            <a:pPr eaLnBrk="0">
              <a:spcBef>
                <a:spcPct val="50000"/>
              </a:spcBef>
            </a:pPr>
            <a:r>
              <a:rPr lang="en-US" sz="2400"/>
              <a:t>v</a:t>
            </a:r>
            <a:r>
              <a:rPr lang="en-US" sz="2400" baseline="-25000"/>
              <a:t>4</a:t>
            </a:r>
            <a:r>
              <a:rPr lang="en-US" sz="2400"/>
              <a:t>+v</a:t>
            </a:r>
            <a:r>
              <a:rPr lang="en-US" sz="2400" baseline="-25000"/>
              <a:t>5</a:t>
            </a:r>
            <a:r>
              <a:rPr lang="en-US" sz="2400"/>
              <a:t> = v</a:t>
            </a:r>
            <a:r>
              <a:rPr lang="en-US" sz="2400" baseline="-25000"/>
              <a:t>6</a:t>
            </a:r>
            <a:endParaRPr lang="en-US" sz="2400"/>
          </a:p>
        </p:txBody>
      </p:sp>
      <p:sp>
        <p:nvSpPr>
          <p:cNvPr id="17418" name="Text Box 10"/>
          <p:cNvSpPr txBox="1">
            <a:spLocks noChangeArrowheads="1"/>
          </p:cNvSpPr>
          <p:nvPr/>
        </p:nvSpPr>
        <p:spPr bwMode="auto">
          <a:xfrm>
            <a:off x="5638800" y="4791075"/>
            <a:ext cx="2046288" cy="436563"/>
          </a:xfrm>
          <a:prstGeom prst="rect">
            <a:avLst/>
          </a:prstGeom>
          <a:noFill/>
          <a:ln w="9525">
            <a:noFill/>
            <a:miter lim="800000"/>
            <a:headEnd/>
            <a:tailEnd/>
          </a:ln>
        </p:spPr>
        <p:txBody>
          <a:bodyPr>
            <a:spAutoFit/>
          </a:bodyPr>
          <a:lstStyle/>
          <a:p>
            <a:pPr eaLnBrk="0">
              <a:spcBef>
                <a:spcPct val="50000"/>
              </a:spcBef>
            </a:pPr>
            <a:r>
              <a:rPr lang="en-US" sz="2400"/>
              <a:t>v</a:t>
            </a:r>
            <a:r>
              <a:rPr lang="en-US" sz="2400" baseline="-25000"/>
              <a:t>2</a:t>
            </a:r>
            <a:r>
              <a:rPr lang="en-US" sz="2400"/>
              <a:t> =v</a:t>
            </a:r>
            <a:r>
              <a:rPr lang="en-US" sz="2400" baseline="-25000"/>
              <a:t>3</a:t>
            </a:r>
            <a:r>
              <a:rPr lang="en-US" sz="2400"/>
              <a:t>+v</a:t>
            </a:r>
            <a:r>
              <a:rPr lang="en-US" sz="2400" baseline="-25000"/>
              <a:t>5</a:t>
            </a:r>
            <a:r>
              <a:rPr lang="en-US" sz="2400"/>
              <a:t>+v</a:t>
            </a:r>
            <a:r>
              <a:rPr lang="en-US" sz="2400" baseline="-25000"/>
              <a:t>7</a:t>
            </a:r>
          </a:p>
        </p:txBody>
      </p:sp>
      <p:sp>
        <p:nvSpPr>
          <p:cNvPr id="16395" name="Text Box 11"/>
          <p:cNvSpPr txBox="1">
            <a:spLocks noChangeArrowheads="1"/>
          </p:cNvSpPr>
          <p:nvPr/>
        </p:nvSpPr>
        <p:spPr bwMode="auto">
          <a:xfrm>
            <a:off x="1822450" y="2070100"/>
            <a:ext cx="533400" cy="457200"/>
          </a:xfrm>
          <a:prstGeom prst="rect">
            <a:avLst/>
          </a:prstGeom>
          <a:noFill/>
          <a:ln w="9525">
            <a:noFill/>
            <a:miter lim="800000"/>
            <a:headEnd/>
            <a:tailEnd/>
          </a:ln>
        </p:spPr>
        <p:txBody>
          <a:bodyPr>
            <a:spAutoFit/>
          </a:bodyPr>
          <a:lstStyle/>
          <a:p>
            <a:pPr algn="ctr" eaLnBrk="0">
              <a:spcBef>
                <a:spcPct val="50000"/>
              </a:spcBef>
            </a:pPr>
            <a:r>
              <a:rPr lang="en-US" sz="2400" b="1"/>
              <a:t>A</a:t>
            </a:r>
          </a:p>
        </p:txBody>
      </p:sp>
      <p:sp>
        <p:nvSpPr>
          <p:cNvPr id="16396" name="Text Box 12"/>
          <p:cNvSpPr txBox="1">
            <a:spLocks noChangeArrowheads="1"/>
          </p:cNvSpPr>
          <p:nvPr/>
        </p:nvSpPr>
        <p:spPr bwMode="auto">
          <a:xfrm>
            <a:off x="3148013" y="2070100"/>
            <a:ext cx="533400" cy="457200"/>
          </a:xfrm>
          <a:prstGeom prst="rect">
            <a:avLst/>
          </a:prstGeom>
          <a:noFill/>
          <a:ln w="9525">
            <a:noFill/>
            <a:miter lim="800000"/>
            <a:headEnd/>
            <a:tailEnd/>
          </a:ln>
        </p:spPr>
        <p:txBody>
          <a:bodyPr>
            <a:spAutoFit/>
          </a:bodyPr>
          <a:lstStyle/>
          <a:p>
            <a:pPr algn="ctr" eaLnBrk="0">
              <a:spcBef>
                <a:spcPct val="50000"/>
              </a:spcBef>
            </a:pPr>
            <a:r>
              <a:rPr lang="en-US" sz="2400" b="1"/>
              <a:t>B</a:t>
            </a:r>
          </a:p>
        </p:txBody>
      </p:sp>
      <p:sp>
        <p:nvSpPr>
          <p:cNvPr id="16397" name="Text Box 13"/>
          <p:cNvSpPr txBox="1">
            <a:spLocks noChangeArrowheads="1"/>
          </p:cNvSpPr>
          <p:nvPr/>
        </p:nvSpPr>
        <p:spPr bwMode="auto">
          <a:xfrm>
            <a:off x="4967288" y="1308100"/>
            <a:ext cx="533400" cy="457200"/>
          </a:xfrm>
          <a:prstGeom prst="rect">
            <a:avLst/>
          </a:prstGeom>
          <a:noFill/>
          <a:ln w="9525">
            <a:noFill/>
            <a:miter lim="800000"/>
            <a:headEnd/>
            <a:tailEnd/>
          </a:ln>
        </p:spPr>
        <p:txBody>
          <a:bodyPr>
            <a:spAutoFit/>
          </a:bodyPr>
          <a:lstStyle/>
          <a:p>
            <a:pPr algn="ctr" eaLnBrk="0">
              <a:spcBef>
                <a:spcPct val="50000"/>
              </a:spcBef>
            </a:pPr>
            <a:r>
              <a:rPr lang="en-US" sz="2400" b="1"/>
              <a:t>C</a:t>
            </a:r>
          </a:p>
        </p:txBody>
      </p:sp>
      <p:sp>
        <p:nvSpPr>
          <p:cNvPr id="16398" name="Text Box 14"/>
          <p:cNvSpPr txBox="1">
            <a:spLocks noChangeArrowheads="1"/>
          </p:cNvSpPr>
          <p:nvPr/>
        </p:nvSpPr>
        <p:spPr bwMode="auto">
          <a:xfrm>
            <a:off x="7099300" y="2070100"/>
            <a:ext cx="533400" cy="457200"/>
          </a:xfrm>
          <a:prstGeom prst="rect">
            <a:avLst/>
          </a:prstGeom>
          <a:noFill/>
          <a:ln w="9525">
            <a:noFill/>
            <a:miter lim="800000"/>
            <a:headEnd/>
            <a:tailEnd/>
          </a:ln>
        </p:spPr>
        <p:txBody>
          <a:bodyPr>
            <a:spAutoFit/>
          </a:bodyPr>
          <a:lstStyle/>
          <a:p>
            <a:pPr algn="ctr" eaLnBrk="0">
              <a:spcBef>
                <a:spcPct val="50000"/>
              </a:spcBef>
            </a:pPr>
            <a:r>
              <a:rPr lang="en-US" sz="2400" b="1"/>
              <a:t>D</a:t>
            </a:r>
          </a:p>
        </p:txBody>
      </p:sp>
      <p:sp>
        <p:nvSpPr>
          <p:cNvPr id="16399" name="AutoShape 15"/>
          <p:cNvSpPr>
            <a:spLocks noChangeArrowheads="1"/>
          </p:cNvSpPr>
          <p:nvPr/>
        </p:nvSpPr>
        <p:spPr bwMode="auto">
          <a:xfrm>
            <a:off x="1385888" y="1155700"/>
            <a:ext cx="6400800" cy="1828800"/>
          </a:xfrm>
          <a:prstGeom prst="roundRect">
            <a:avLst>
              <a:gd name="adj" fmla="val 16667"/>
            </a:avLst>
          </a:prstGeom>
          <a:noFill/>
          <a:ln w="50800">
            <a:solidFill>
              <a:srgbClr val="000000"/>
            </a:solidFill>
            <a:round/>
            <a:headEnd/>
            <a:tailEnd/>
          </a:ln>
        </p:spPr>
        <p:txBody>
          <a:bodyPr wrap="none" anchor="ctr"/>
          <a:lstStyle/>
          <a:p>
            <a:pPr algn="ctr" eaLnBrk="0">
              <a:spcBef>
                <a:spcPct val="50000"/>
              </a:spcBef>
            </a:pPr>
            <a:endParaRPr lang="en-US"/>
          </a:p>
        </p:txBody>
      </p:sp>
      <p:sp>
        <p:nvSpPr>
          <p:cNvPr id="16400" name="Line 16"/>
          <p:cNvSpPr>
            <a:spLocks noChangeShapeType="1"/>
          </p:cNvSpPr>
          <p:nvPr/>
        </p:nvSpPr>
        <p:spPr bwMode="auto">
          <a:xfrm>
            <a:off x="2224088" y="2298700"/>
            <a:ext cx="914400" cy="0"/>
          </a:xfrm>
          <a:prstGeom prst="line">
            <a:avLst/>
          </a:prstGeom>
          <a:noFill/>
          <a:ln w="50800">
            <a:solidFill>
              <a:schemeClr val="tx1"/>
            </a:solidFill>
            <a:round/>
            <a:headEnd/>
            <a:tailEnd type="triangle" w="med" len="med"/>
          </a:ln>
        </p:spPr>
        <p:txBody>
          <a:bodyPr/>
          <a:lstStyle/>
          <a:p>
            <a:endParaRPr lang="en-US"/>
          </a:p>
        </p:txBody>
      </p:sp>
      <p:sp>
        <p:nvSpPr>
          <p:cNvPr id="16401" name="Line 17"/>
          <p:cNvSpPr>
            <a:spLocks noChangeShapeType="1"/>
          </p:cNvSpPr>
          <p:nvPr/>
        </p:nvSpPr>
        <p:spPr bwMode="auto">
          <a:xfrm flipV="1">
            <a:off x="3595688" y="2298700"/>
            <a:ext cx="3505200" cy="0"/>
          </a:xfrm>
          <a:prstGeom prst="line">
            <a:avLst/>
          </a:prstGeom>
          <a:noFill/>
          <a:ln w="50800">
            <a:solidFill>
              <a:schemeClr val="tx1"/>
            </a:solidFill>
            <a:round/>
            <a:headEnd/>
            <a:tailEnd type="triangle" w="med" len="med"/>
          </a:ln>
        </p:spPr>
        <p:txBody>
          <a:bodyPr/>
          <a:lstStyle/>
          <a:p>
            <a:endParaRPr lang="en-US"/>
          </a:p>
        </p:txBody>
      </p:sp>
      <p:sp>
        <p:nvSpPr>
          <p:cNvPr id="16402" name="Line 18"/>
          <p:cNvSpPr>
            <a:spLocks noChangeShapeType="1"/>
          </p:cNvSpPr>
          <p:nvPr/>
        </p:nvSpPr>
        <p:spPr bwMode="auto">
          <a:xfrm flipV="1">
            <a:off x="3595688" y="1536700"/>
            <a:ext cx="1371600" cy="685800"/>
          </a:xfrm>
          <a:prstGeom prst="line">
            <a:avLst/>
          </a:prstGeom>
          <a:noFill/>
          <a:ln w="50800">
            <a:solidFill>
              <a:schemeClr val="tx1"/>
            </a:solidFill>
            <a:round/>
            <a:headEnd/>
            <a:tailEnd type="triangle" w="med" len="med"/>
          </a:ln>
        </p:spPr>
        <p:txBody>
          <a:bodyPr/>
          <a:lstStyle/>
          <a:p>
            <a:endParaRPr lang="en-US"/>
          </a:p>
        </p:txBody>
      </p:sp>
      <p:sp>
        <p:nvSpPr>
          <p:cNvPr id="16403" name="Line 19"/>
          <p:cNvSpPr>
            <a:spLocks noChangeShapeType="1"/>
          </p:cNvSpPr>
          <p:nvPr/>
        </p:nvSpPr>
        <p:spPr bwMode="auto">
          <a:xfrm flipV="1">
            <a:off x="692150" y="2298700"/>
            <a:ext cx="1143000" cy="0"/>
          </a:xfrm>
          <a:prstGeom prst="line">
            <a:avLst/>
          </a:prstGeom>
          <a:noFill/>
          <a:ln w="50800">
            <a:solidFill>
              <a:schemeClr val="tx1"/>
            </a:solidFill>
            <a:round/>
            <a:headEnd/>
            <a:tailEnd type="triangle" w="med" len="med"/>
          </a:ln>
        </p:spPr>
        <p:txBody>
          <a:bodyPr/>
          <a:lstStyle/>
          <a:p>
            <a:endParaRPr lang="en-US"/>
          </a:p>
        </p:txBody>
      </p:sp>
      <p:sp>
        <p:nvSpPr>
          <p:cNvPr id="16404" name="Line 20"/>
          <p:cNvSpPr>
            <a:spLocks noChangeShapeType="1"/>
          </p:cNvSpPr>
          <p:nvPr/>
        </p:nvSpPr>
        <p:spPr bwMode="auto">
          <a:xfrm>
            <a:off x="5424488" y="1536700"/>
            <a:ext cx="1676400" cy="533400"/>
          </a:xfrm>
          <a:prstGeom prst="line">
            <a:avLst/>
          </a:prstGeom>
          <a:noFill/>
          <a:ln w="50800">
            <a:solidFill>
              <a:schemeClr val="tx1"/>
            </a:solidFill>
            <a:round/>
            <a:headEnd/>
            <a:tailEnd type="triangle" w="med" len="med"/>
          </a:ln>
        </p:spPr>
        <p:txBody>
          <a:bodyPr/>
          <a:lstStyle/>
          <a:p>
            <a:endParaRPr lang="en-US"/>
          </a:p>
        </p:txBody>
      </p:sp>
      <p:sp>
        <p:nvSpPr>
          <p:cNvPr id="16405" name="Line 21"/>
          <p:cNvSpPr>
            <a:spLocks noChangeShapeType="1"/>
          </p:cNvSpPr>
          <p:nvPr/>
        </p:nvSpPr>
        <p:spPr bwMode="auto">
          <a:xfrm flipV="1">
            <a:off x="7524750" y="2298700"/>
            <a:ext cx="1143000" cy="0"/>
          </a:xfrm>
          <a:prstGeom prst="line">
            <a:avLst/>
          </a:prstGeom>
          <a:noFill/>
          <a:ln w="50800">
            <a:solidFill>
              <a:schemeClr val="tx1"/>
            </a:solidFill>
            <a:round/>
            <a:headEnd/>
            <a:tailEnd type="triangle" w="med" len="med"/>
          </a:ln>
        </p:spPr>
        <p:txBody>
          <a:bodyPr/>
          <a:lstStyle/>
          <a:p>
            <a:endParaRPr lang="en-US"/>
          </a:p>
        </p:txBody>
      </p:sp>
      <p:sp>
        <p:nvSpPr>
          <p:cNvPr id="16406" name="Rectangle 22"/>
          <p:cNvSpPr>
            <a:spLocks noChangeArrowheads="1"/>
          </p:cNvSpPr>
          <p:nvPr/>
        </p:nvSpPr>
        <p:spPr bwMode="auto">
          <a:xfrm>
            <a:off x="1093788" y="20701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1</a:t>
            </a:r>
          </a:p>
        </p:txBody>
      </p:sp>
      <p:sp>
        <p:nvSpPr>
          <p:cNvPr id="16407" name="Rectangle 23"/>
          <p:cNvSpPr>
            <a:spLocks noChangeArrowheads="1"/>
          </p:cNvSpPr>
          <p:nvPr/>
        </p:nvSpPr>
        <p:spPr bwMode="auto">
          <a:xfrm>
            <a:off x="2376488" y="20701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2</a:t>
            </a:r>
          </a:p>
        </p:txBody>
      </p:sp>
      <p:sp>
        <p:nvSpPr>
          <p:cNvPr id="16408" name="Rectangle 24"/>
          <p:cNvSpPr>
            <a:spLocks noChangeArrowheads="1"/>
          </p:cNvSpPr>
          <p:nvPr/>
        </p:nvSpPr>
        <p:spPr bwMode="auto">
          <a:xfrm>
            <a:off x="4052888" y="16129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3</a:t>
            </a:r>
          </a:p>
        </p:txBody>
      </p:sp>
      <p:sp>
        <p:nvSpPr>
          <p:cNvPr id="16409" name="Rectangle 25"/>
          <p:cNvSpPr>
            <a:spLocks noChangeArrowheads="1"/>
          </p:cNvSpPr>
          <p:nvPr/>
        </p:nvSpPr>
        <p:spPr bwMode="auto">
          <a:xfrm>
            <a:off x="4967288" y="20701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5</a:t>
            </a:r>
          </a:p>
        </p:txBody>
      </p:sp>
      <p:sp>
        <p:nvSpPr>
          <p:cNvPr id="16410" name="Rectangle 26"/>
          <p:cNvSpPr>
            <a:spLocks noChangeArrowheads="1"/>
          </p:cNvSpPr>
          <p:nvPr/>
        </p:nvSpPr>
        <p:spPr bwMode="auto">
          <a:xfrm>
            <a:off x="5957888" y="16129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4</a:t>
            </a:r>
          </a:p>
        </p:txBody>
      </p:sp>
      <p:sp>
        <p:nvSpPr>
          <p:cNvPr id="16411" name="Rectangle 27"/>
          <p:cNvSpPr>
            <a:spLocks noChangeArrowheads="1"/>
          </p:cNvSpPr>
          <p:nvPr/>
        </p:nvSpPr>
        <p:spPr bwMode="auto">
          <a:xfrm>
            <a:off x="7685088" y="20701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6</a:t>
            </a:r>
          </a:p>
        </p:txBody>
      </p:sp>
      <p:sp>
        <p:nvSpPr>
          <p:cNvPr id="16412" name="Line 28"/>
          <p:cNvSpPr>
            <a:spLocks noChangeShapeType="1"/>
          </p:cNvSpPr>
          <p:nvPr/>
        </p:nvSpPr>
        <p:spPr bwMode="auto">
          <a:xfrm>
            <a:off x="3519488" y="2451100"/>
            <a:ext cx="685800" cy="838200"/>
          </a:xfrm>
          <a:prstGeom prst="line">
            <a:avLst/>
          </a:prstGeom>
          <a:noFill/>
          <a:ln w="50800">
            <a:solidFill>
              <a:schemeClr val="tx1"/>
            </a:solidFill>
            <a:round/>
            <a:headEnd/>
            <a:tailEnd type="triangle" w="med" len="med"/>
          </a:ln>
        </p:spPr>
        <p:txBody>
          <a:bodyPr/>
          <a:lstStyle/>
          <a:p>
            <a:endParaRPr lang="en-US"/>
          </a:p>
        </p:txBody>
      </p:sp>
      <p:sp>
        <p:nvSpPr>
          <p:cNvPr id="16413" name="Rectangle 29"/>
          <p:cNvSpPr>
            <a:spLocks noChangeArrowheads="1"/>
          </p:cNvSpPr>
          <p:nvPr/>
        </p:nvSpPr>
        <p:spPr bwMode="auto">
          <a:xfrm>
            <a:off x="3671888" y="26035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7</a:t>
            </a:r>
          </a:p>
        </p:txBody>
      </p:sp>
      <p:sp>
        <p:nvSpPr>
          <p:cNvPr id="16414" name="Text Box 30"/>
          <p:cNvSpPr txBox="1">
            <a:spLocks noChangeArrowheads="1"/>
          </p:cNvSpPr>
          <p:nvPr/>
        </p:nvSpPr>
        <p:spPr bwMode="auto">
          <a:xfrm>
            <a:off x="1581150" y="1143000"/>
            <a:ext cx="1676400" cy="457200"/>
          </a:xfrm>
          <a:prstGeom prst="rect">
            <a:avLst/>
          </a:prstGeom>
          <a:noFill/>
          <a:ln w="9525">
            <a:noFill/>
            <a:miter lim="800000"/>
            <a:headEnd/>
            <a:tailEnd/>
          </a:ln>
        </p:spPr>
        <p:txBody>
          <a:bodyPr>
            <a:spAutoFit/>
          </a:bodyPr>
          <a:lstStyle/>
          <a:p>
            <a:pPr algn="ctr" eaLnBrk="0">
              <a:spcBef>
                <a:spcPct val="50000"/>
              </a:spcBef>
            </a:pPr>
            <a:r>
              <a:rPr lang="en-US" sz="2400"/>
              <a:t>The Cell</a:t>
            </a:r>
          </a:p>
        </p:txBody>
      </p:sp>
      <p:sp>
        <p:nvSpPr>
          <p:cNvPr id="16415" name="Text Box 31"/>
          <p:cNvSpPr txBox="1">
            <a:spLocks noChangeArrowheads="1"/>
          </p:cNvSpPr>
          <p:nvPr/>
        </p:nvSpPr>
        <p:spPr bwMode="auto">
          <a:xfrm>
            <a:off x="3100388" y="3209925"/>
            <a:ext cx="2005012" cy="427038"/>
          </a:xfrm>
          <a:prstGeom prst="rect">
            <a:avLst/>
          </a:prstGeom>
          <a:noFill/>
          <a:ln w="9525">
            <a:noFill/>
            <a:miter lim="800000"/>
            <a:headEnd/>
            <a:tailEnd/>
          </a:ln>
        </p:spPr>
        <p:txBody>
          <a:bodyPr>
            <a:spAutoFit/>
          </a:bodyPr>
          <a:lstStyle/>
          <a:p>
            <a:pPr algn="ctr" eaLnBrk="0">
              <a:spcBef>
                <a:spcPct val="50000"/>
              </a:spcBef>
            </a:pPr>
            <a:r>
              <a:rPr lang="en-US" sz="2200"/>
              <a:t>By product</a:t>
            </a:r>
          </a:p>
        </p:txBody>
      </p:sp>
      <p:sp>
        <p:nvSpPr>
          <p:cNvPr id="16416" name="Text Box 32"/>
          <p:cNvSpPr txBox="1">
            <a:spLocks noChangeArrowheads="1"/>
          </p:cNvSpPr>
          <p:nvPr/>
        </p:nvSpPr>
        <p:spPr bwMode="auto">
          <a:xfrm>
            <a:off x="7772400" y="1685925"/>
            <a:ext cx="1598613" cy="427038"/>
          </a:xfrm>
          <a:prstGeom prst="rect">
            <a:avLst/>
          </a:prstGeom>
          <a:noFill/>
          <a:ln w="9525">
            <a:noFill/>
            <a:miter lim="800000"/>
            <a:headEnd/>
            <a:tailEnd/>
          </a:ln>
        </p:spPr>
        <p:txBody>
          <a:bodyPr>
            <a:spAutoFit/>
          </a:bodyPr>
          <a:lstStyle/>
          <a:p>
            <a:pPr algn="ctr" eaLnBrk="0">
              <a:spcBef>
                <a:spcPct val="50000"/>
              </a:spcBef>
            </a:pPr>
            <a:r>
              <a:rPr lang="en-US" sz="2200"/>
              <a:t>Biomass</a:t>
            </a:r>
          </a:p>
        </p:txBody>
      </p:sp>
      <p:sp>
        <p:nvSpPr>
          <p:cNvPr id="16417" name="Text Box 33"/>
          <p:cNvSpPr txBox="1">
            <a:spLocks noChangeArrowheads="1"/>
          </p:cNvSpPr>
          <p:nvPr/>
        </p:nvSpPr>
        <p:spPr bwMode="auto">
          <a:xfrm>
            <a:off x="-57150" y="1655763"/>
            <a:ext cx="1657350" cy="427037"/>
          </a:xfrm>
          <a:prstGeom prst="rect">
            <a:avLst/>
          </a:prstGeom>
          <a:noFill/>
          <a:ln w="9525">
            <a:noFill/>
            <a:miter lim="800000"/>
            <a:headEnd/>
            <a:tailEnd/>
          </a:ln>
        </p:spPr>
        <p:txBody>
          <a:bodyPr>
            <a:spAutoFit/>
          </a:bodyPr>
          <a:lstStyle/>
          <a:p>
            <a:pPr algn="ctr" eaLnBrk="0">
              <a:spcBef>
                <a:spcPct val="50000"/>
              </a:spcBef>
            </a:pPr>
            <a:r>
              <a:rPr lang="en-US" sz="2200"/>
              <a:t>Nutrient</a:t>
            </a:r>
          </a:p>
        </p:txBody>
      </p:sp>
      <p:sp>
        <p:nvSpPr>
          <p:cNvPr id="35"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
        <p:nvSpPr>
          <p:cNvPr id="37" name="Title 1"/>
          <p:cNvSpPr txBox="1">
            <a:spLocks/>
          </p:cNvSpPr>
          <p:nvPr/>
        </p:nvSpPr>
        <p:spPr>
          <a:xfrm>
            <a:off x="457200" y="-59184"/>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Flux Balance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P spid="17414" grpId="0"/>
      <p:bldP spid="17415" grpId="0"/>
      <p:bldP spid="17416" grpId="0"/>
      <p:bldP spid="17417" grpId="0"/>
      <p:bldP spid="1741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creen shot 2010-08-29 at 3.37.54 PM.png"/>
          <p:cNvPicPr>
            <a:picLocks noChangeAspect="1"/>
          </p:cNvPicPr>
          <p:nvPr/>
        </p:nvPicPr>
        <p:blipFill>
          <a:blip r:embed="rId3"/>
          <a:srcRect/>
          <a:stretch>
            <a:fillRect/>
          </a:stretch>
        </p:blipFill>
        <p:spPr bwMode="auto">
          <a:xfrm>
            <a:off x="0" y="952500"/>
            <a:ext cx="9144000" cy="3354388"/>
          </a:xfrm>
          <a:prstGeom prst="rect">
            <a:avLst/>
          </a:prstGeom>
          <a:noFill/>
          <a:ln w="9525">
            <a:noFill/>
            <a:miter lim="800000"/>
            <a:headEnd/>
            <a:tailEnd/>
          </a:ln>
        </p:spPr>
      </p:pic>
      <p:sp>
        <p:nvSpPr>
          <p:cNvPr id="23555" name="Title 1"/>
          <p:cNvSpPr txBox="1">
            <a:spLocks/>
          </p:cNvSpPr>
          <p:nvPr/>
        </p:nvSpPr>
        <p:spPr bwMode="auto">
          <a:xfrm>
            <a:off x="231775" y="153988"/>
            <a:ext cx="8458200" cy="485775"/>
          </a:xfrm>
          <a:prstGeom prst="rect">
            <a:avLst/>
          </a:prstGeom>
          <a:noFill/>
          <a:ln w="9525">
            <a:noFill/>
            <a:miter lim="800000"/>
            <a:headEnd/>
            <a:tailEnd/>
          </a:ln>
        </p:spPr>
        <p:txBody>
          <a:bodyPr/>
          <a:lstStyle/>
          <a:p>
            <a:pPr algn="ctr">
              <a:lnSpc>
                <a:spcPct val="80000"/>
              </a:lnSpc>
            </a:pPr>
            <a:r>
              <a:rPr lang="en-US" sz="2800">
                <a:latin typeface="Calibri" charset="0"/>
              </a:rPr>
              <a:t>Run flux balance analysis on models</a:t>
            </a:r>
          </a:p>
        </p:txBody>
      </p:sp>
      <p:sp>
        <p:nvSpPr>
          <p:cNvPr id="6" name="Rounded Rectangle 5"/>
          <p:cNvSpPr/>
          <p:nvPr/>
        </p:nvSpPr>
        <p:spPr>
          <a:xfrm>
            <a:off x="2136775" y="3711575"/>
            <a:ext cx="3114675" cy="306388"/>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231775" y="4306888"/>
            <a:ext cx="6864350" cy="369887"/>
          </a:xfrm>
          <a:prstGeom prst="rect">
            <a:avLst/>
          </a:prstGeom>
          <a:noFill/>
          <a:ln w="9525">
            <a:noFill/>
            <a:miter lim="800000"/>
            <a:headEnd/>
            <a:tailEnd/>
          </a:ln>
        </p:spPr>
        <p:txBody>
          <a:bodyPr>
            <a:spAutoFit/>
          </a:bodyPr>
          <a:lstStyle/>
          <a:p>
            <a:r>
              <a:rPr lang="en-US">
                <a:solidFill>
                  <a:srgbClr val="FF0000"/>
                </a:solidFill>
              </a:rPr>
              <a:t>Click on green “blind” to open FBA panel.</a:t>
            </a:r>
          </a:p>
        </p:txBody>
      </p:sp>
      <p:sp>
        <p:nvSpPr>
          <p:cNvPr id="7" name="Rounded Rectangle 6"/>
          <p:cNvSpPr/>
          <p:nvPr/>
        </p:nvSpPr>
        <p:spPr>
          <a:xfrm>
            <a:off x="231775" y="3336925"/>
            <a:ext cx="3514725" cy="306388"/>
          </a:xfrm>
          <a:prstGeom prst="roundRect">
            <a:avLst/>
          </a:prstGeom>
          <a:noFill/>
          <a:ln w="3810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extBox 8"/>
          <p:cNvSpPr txBox="1">
            <a:spLocks noChangeArrowheads="1"/>
          </p:cNvSpPr>
          <p:nvPr/>
        </p:nvSpPr>
        <p:spPr bwMode="auto">
          <a:xfrm>
            <a:off x="249238" y="4649788"/>
            <a:ext cx="6864350" cy="369887"/>
          </a:xfrm>
          <a:prstGeom prst="rect">
            <a:avLst/>
          </a:prstGeom>
          <a:noFill/>
          <a:ln w="9525">
            <a:noFill/>
            <a:miter lim="800000"/>
            <a:headEnd/>
            <a:tailEnd/>
          </a:ln>
        </p:spPr>
        <p:txBody>
          <a:bodyPr>
            <a:spAutoFit/>
          </a:bodyPr>
          <a:lstStyle/>
          <a:p>
            <a:r>
              <a:rPr lang="en-US">
                <a:solidFill>
                  <a:srgbClr val="FF0000"/>
                </a:solidFill>
              </a:rPr>
              <a:t>Begin typing media name to select, then click “Run”.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animBg="1"/>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0" y="657225"/>
            <a:ext cx="9144000" cy="5933492"/>
          </a:xfrm>
          <a:prstGeom prst="rect">
            <a:avLst/>
          </a:prstGeom>
          <a:noFill/>
          <a:ln w="9525">
            <a:noFill/>
            <a:miter lim="800000"/>
            <a:headEnd/>
            <a:tailEnd/>
          </a:ln>
        </p:spPr>
        <p:txBody>
          <a:bodyPr lIns="84908" tIns="42454" rIns="84908" bIns="42454">
            <a:spAutoFit/>
          </a:bodyPr>
          <a:lstStyle/>
          <a:p>
            <a:pPr eaLnBrk="0">
              <a:spcBef>
                <a:spcPct val="50000"/>
              </a:spcBef>
              <a:buFont typeface="Arial" charset="0"/>
              <a:buChar char="•"/>
              <a:defRPr/>
            </a:pPr>
            <a:r>
              <a:rPr lang="en-US" sz="2000" dirty="0" smtClean="0">
                <a:latin typeface="+mn-lt"/>
                <a:ea typeface="ＭＳ Ｐゴシック" charset="-128"/>
                <a:cs typeface="+mn-cs"/>
              </a:rPr>
              <a:t>We are actively working on converting the Model SEED into an interactive environment for the curation of metabolic models</a:t>
            </a:r>
          </a:p>
          <a:p>
            <a:pPr eaLnBrk="0">
              <a:spcBef>
                <a:spcPct val="50000"/>
              </a:spcBef>
              <a:buFont typeface="Arial" charset="0"/>
              <a:buChar char="•"/>
              <a:defRPr/>
            </a:pPr>
            <a:endParaRPr lang="en-US" sz="2000" dirty="0" smtClean="0">
              <a:ea typeface="ＭＳ Ｐゴシック" charset="-128"/>
            </a:endParaRPr>
          </a:p>
          <a:p>
            <a:pPr eaLnBrk="0">
              <a:spcBef>
                <a:spcPct val="50000"/>
              </a:spcBef>
              <a:buFont typeface="Arial" charset="0"/>
              <a:buChar char="•"/>
              <a:defRPr/>
            </a:pPr>
            <a:r>
              <a:rPr lang="en-US" sz="2000" dirty="0" smtClean="0">
                <a:latin typeface="+mn-lt"/>
                <a:ea typeface="ＭＳ Ｐゴシック" charset="-128"/>
                <a:cs typeface="+mn-cs"/>
              </a:rPr>
              <a:t>We are continuing to integrate published metabolic models and biochemical databases (e.g. </a:t>
            </a:r>
            <a:r>
              <a:rPr lang="en-US" sz="2000" dirty="0" err="1" smtClean="0">
                <a:latin typeface="+mn-lt"/>
                <a:ea typeface="ＭＳ Ｐゴシック" charset="-128"/>
                <a:cs typeface="+mn-cs"/>
              </a:rPr>
              <a:t>BioCyc</a:t>
            </a:r>
            <a:r>
              <a:rPr lang="en-US" sz="2000" dirty="0" smtClean="0">
                <a:latin typeface="+mn-lt"/>
                <a:ea typeface="ＭＳ Ｐゴシック" charset="-128"/>
                <a:cs typeface="+mn-cs"/>
              </a:rPr>
              <a:t>) into the Model SEED mappings to improve </a:t>
            </a:r>
            <a:r>
              <a:rPr lang="en-US" sz="2000" dirty="0" err="1" smtClean="0">
                <a:latin typeface="+mn-lt"/>
                <a:ea typeface="ＭＳ Ｐゴシック" charset="-128"/>
                <a:cs typeface="+mn-cs"/>
              </a:rPr>
              <a:t>gapfilling</a:t>
            </a:r>
            <a:r>
              <a:rPr lang="en-US" sz="2000" dirty="0" smtClean="0">
                <a:latin typeface="+mn-lt"/>
                <a:ea typeface="ＭＳ Ｐゴシック" charset="-128"/>
                <a:cs typeface="+mn-cs"/>
              </a:rPr>
              <a:t> and coverage of distinctive biochemistry</a:t>
            </a:r>
          </a:p>
          <a:p>
            <a:pPr eaLnBrk="0">
              <a:spcBef>
                <a:spcPct val="50000"/>
              </a:spcBef>
              <a:buFont typeface="Arial" charset="0"/>
              <a:buChar char="•"/>
              <a:defRPr/>
            </a:pPr>
            <a:endParaRPr lang="en-US" sz="2000" dirty="0" smtClean="0">
              <a:latin typeface="+mn-lt"/>
              <a:ea typeface="ＭＳ Ｐゴシック" charset="-128"/>
              <a:cs typeface="+mn-cs"/>
            </a:endParaRPr>
          </a:p>
          <a:p>
            <a:pPr eaLnBrk="0">
              <a:spcBef>
                <a:spcPct val="50000"/>
              </a:spcBef>
              <a:buFont typeface="Arial" charset="0"/>
              <a:buChar char="•"/>
              <a:defRPr/>
            </a:pPr>
            <a:r>
              <a:rPr lang="en-US" sz="2000" dirty="0" smtClean="0">
                <a:ea typeface="ＭＳ Ｐゴシック" charset="-128"/>
              </a:rPr>
              <a:t>We are enabling the upload of experimentally gathered phenotype data for model validation by users</a:t>
            </a:r>
          </a:p>
          <a:p>
            <a:pPr eaLnBrk="0">
              <a:spcBef>
                <a:spcPct val="50000"/>
              </a:spcBef>
              <a:buFont typeface="Arial" charset="0"/>
              <a:buChar char="•"/>
              <a:defRPr/>
            </a:pPr>
            <a:endParaRPr lang="en-US" sz="2000" dirty="0" smtClean="0">
              <a:latin typeface="+mn-lt"/>
              <a:ea typeface="ＭＳ Ｐゴシック" charset="-128"/>
              <a:cs typeface="+mn-cs"/>
            </a:endParaRPr>
          </a:p>
          <a:p>
            <a:pPr eaLnBrk="0">
              <a:spcBef>
                <a:spcPct val="50000"/>
              </a:spcBef>
              <a:buFont typeface="Arial" charset="0"/>
              <a:buChar char="•"/>
              <a:defRPr/>
            </a:pPr>
            <a:r>
              <a:rPr lang="en-US" sz="2000" dirty="0" smtClean="0">
                <a:ea typeface="ＭＳ Ｐゴシック" charset="-128"/>
              </a:rPr>
              <a:t>We are working on enabling the export and import of PGDB models into the Model SEED</a:t>
            </a:r>
          </a:p>
          <a:p>
            <a:pPr eaLnBrk="0">
              <a:spcBef>
                <a:spcPct val="50000"/>
              </a:spcBef>
              <a:buFont typeface="Arial" charset="0"/>
              <a:buChar char="•"/>
              <a:defRPr/>
            </a:pPr>
            <a:endParaRPr lang="en-US" sz="2000" dirty="0" smtClean="0">
              <a:latin typeface="+mn-lt"/>
              <a:ea typeface="ＭＳ Ｐゴシック" charset="-128"/>
              <a:cs typeface="+mn-cs"/>
            </a:endParaRPr>
          </a:p>
          <a:p>
            <a:pPr eaLnBrk="0">
              <a:spcBef>
                <a:spcPct val="50000"/>
              </a:spcBef>
              <a:buFont typeface="Arial" charset="0"/>
              <a:buChar char="•"/>
              <a:defRPr/>
            </a:pPr>
            <a:r>
              <a:rPr lang="en-US" sz="2000" dirty="0" smtClean="0">
                <a:ea typeface="ＭＳ Ｐゴシック" charset="-128"/>
              </a:rPr>
              <a:t>We are also enabling users to upload their own models, create their own reactions/compounds/media formulations,  and run a variety of FBA algorithms</a:t>
            </a:r>
            <a:endParaRPr lang="en-US" sz="2000" dirty="0">
              <a:latin typeface="+mn-lt"/>
              <a:ea typeface="ＭＳ Ｐゴシック" charset="-128"/>
              <a:cs typeface="+mn-cs"/>
            </a:endParaRPr>
          </a:p>
        </p:txBody>
      </p:sp>
      <p:sp>
        <p:nvSpPr>
          <p:cNvPr id="6" name="Title 1"/>
          <p:cNvSpPr txBox="1">
            <a:spLocks/>
          </p:cNvSpPr>
          <p:nvPr/>
        </p:nvSpPr>
        <p:spPr>
          <a:xfrm>
            <a:off x="457200" y="274638"/>
            <a:ext cx="8458200" cy="485775"/>
          </a:xfrm>
          <a:prstGeom prst="rect">
            <a:avLst/>
          </a:prstGeom>
        </p:spPr>
        <p:txBody>
          <a:bodyPr/>
          <a:lstStyle/>
          <a:p>
            <a:pPr algn="ctr" eaLnBrk="0">
              <a:defRPr/>
            </a:pPr>
            <a:r>
              <a:rPr lang="en-US" sz="2600" kern="0" dirty="0" smtClean="0">
                <a:latin typeface="+mj-lt"/>
                <a:ea typeface="+mj-ea"/>
                <a:cs typeface="+mj-cs"/>
              </a:rPr>
              <a:t>Future Development Plans</a:t>
            </a:r>
            <a:endParaRPr lang="en-US" sz="2600" kern="0" dirty="0">
              <a:latin typeface="+mj-lt"/>
              <a:ea typeface="+mj-ea"/>
              <a:cs typeface="+mj-cs"/>
            </a:endParaRPr>
          </a:p>
        </p:txBody>
      </p:sp>
      <p:sp>
        <p:nvSpPr>
          <p:cNvPr id="5"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4294967295"/>
          </p:nvPr>
        </p:nvSpPr>
        <p:spPr bwMode="auto">
          <a:xfrm>
            <a:off x="3124200" y="6606492"/>
            <a:ext cx="2895600" cy="274637"/>
          </a:xfrm>
          <a:prstGeom prst="rect">
            <a:avLst/>
          </a:prstGeom>
          <a:noFill/>
          <a:ln>
            <a:miter lim="800000"/>
            <a:headEnd/>
            <a:tailEnd/>
          </a:ln>
        </p:spPr>
        <p:txBody>
          <a:bodyPr>
            <a:prstTxWarp prst="textNoShape">
              <a:avLst/>
            </a:prstTxWarp>
          </a:bodyPr>
          <a:lstStyle/>
          <a:p>
            <a:r>
              <a:rPr lang="en-US" dirty="0" smtClean="0">
                <a:solidFill>
                  <a:schemeClr val="tx1"/>
                </a:solidFill>
              </a:rPr>
              <a:t>www.theseed.org</a:t>
            </a:r>
            <a:endParaRPr lang="en-US" dirty="0">
              <a:solidFill>
                <a:schemeClr val="tx1"/>
              </a:solidFill>
            </a:endParaRPr>
          </a:p>
        </p:txBody>
      </p:sp>
      <p:sp>
        <p:nvSpPr>
          <p:cNvPr id="78853" name="Rectangle 4"/>
          <p:cNvSpPr>
            <a:spLocks noGrp="1" noChangeArrowheads="1"/>
          </p:cNvSpPr>
          <p:nvPr>
            <p:ph type="title"/>
          </p:nvPr>
        </p:nvSpPr>
        <p:spPr>
          <a:xfrm>
            <a:off x="515938" y="174625"/>
            <a:ext cx="8185150" cy="669925"/>
          </a:xfrm>
          <a:noFill/>
        </p:spPr>
        <p:txBody>
          <a:bodyPr>
            <a:normAutofit fontScale="90000"/>
          </a:bodyPr>
          <a:lstStyle/>
          <a:p>
            <a:pPr eaLnBrk="1" hangingPunct="1"/>
            <a:r>
              <a:rPr lang="en-US"/>
              <a:t>Acknowledgements</a:t>
            </a:r>
          </a:p>
        </p:txBody>
      </p:sp>
      <p:sp>
        <p:nvSpPr>
          <p:cNvPr id="78854" name="Rectangle 5"/>
          <p:cNvSpPr>
            <a:spLocks noGrp="1" noChangeArrowheads="1"/>
          </p:cNvSpPr>
          <p:nvPr>
            <p:ph type="body" idx="1"/>
          </p:nvPr>
        </p:nvSpPr>
        <p:spPr>
          <a:xfrm>
            <a:off x="60948" y="920260"/>
            <a:ext cx="3463925" cy="5456238"/>
          </a:xfrm>
          <a:noFill/>
        </p:spPr>
        <p:txBody>
          <a:bodyPr>
            <a:noAutofit/>
          </a:bodyPr>
          <a:lstStyle/>
          <a:p>
            <a:pPr eaLnBrk="1" hangingPunct="1">
              <a:lnSpc>
                <a:spcPct val="90000"/>
              </a:lnSpc>
              <a:buFontTx/>
              <a:buNone/>
            </a:pPr>
            <a:r>
              <a:rPr lang="en-US" sz="2000" b="1" dirty="0"/>
              <a:t>ANL/U. Chicago Team</a:t>
            </a:r>
            <a:endParaRPr lang="en-US" sz="2000" dirty="0"/>
          </a:p>
          <a:p>
            <a:pPr eaLnBrk="1" hangingPunct="1">
              <a:lnSpc>
                <a:spcPct val="90000"/>
              </a:lnSpc>
              <a:buFontTx/>
              <a:buChar char="-"/>
            </a:pPr>
            <a:r>
              <a:rPr lang="en-US" sz="2000" dirty="0" smtClean="0"/>
              <a:t>Robert </a:t>
            </a:r>
            <a:r>
              <a:rPr lang="en-US" sz="2000" dirty="0"/>
              <a:t>Olson</a:t>
            </a:r>
          </a:p>
          <a:p>
            <a:pPr eaLnBrk="1" hangingPunct="1">
              <a:lnSpc>
                <a:spcPct val="90000"/>
              </a:lnSpc>
              <a:buFontTx/>
              <a:buChar char="-"/>
            </a:pPr>
            <a:r>
              <a:rPr lang="en-US" sz="2000" dirty="0"/>
              <a:t>Terry </a:t>
            </a:r>
            <a:r>
              <a:rPr lang="en-US" sz="2000" dirty="0" err="1"/>
              <a:t>Disz</a:t>
            </a:r>
            <a:endParaRPr lang="en-US" sz="2000" dirty="0"/>
          </a:p>
          <a:p>
            <a:pPr eaLnBrk="1" hangingPunct="1">
              <a:lnSpc>
                <a:spcPct val="90000"/>
              </a:lnSpc>
              <a:buFontTx/>
              <a:buChar char="-"/>
            </a:pPr>
            <a:r>
              <a:rPr lang="en-US" sz="2000" dirty="0"/>
              <a:t>Daniela Bartels</a:t>
            </a:r>
          </a:p>
          <a:p>
            <a:pPr eaLnBrk="1" hangingPunct="1">
              <a:lnSpc>
                <a:spcPct val="90000"/>
              </a:lnSpc>
              <a:buFontTx/>
              <a:buChar char="-"/>
            </a:pPr>
            <a:r>
              <a:rPr lang="en-US" sz="2000" dirty="0"/>
              <a:t>Tobias </a:t>
            </a:r>
            <a:r>
              <a:rPr lang="en-US" sz="2000" dirty="0" err="1"/>
              <a:t>Paczian</a:t>
            </a:r>
            <a:endParaRPr lang="en-US" sz="2000" dirty="0"/>
          </a:p>
          <a:p>
            <a:pPr eaLnBrk="1" hangingPunct="1">
              <a:lnSpc>
                <a:spcPct val="90000"/>
              </a:lnSpc>
              <a:buFontTx/>
              <a:buChar char="-"/>
            </a:pPr>
            <a:r>
              <a:rPr lang="en-US" sz="2000" dirty="0"/>
              <a:t>Daniel </a:t>
            </a:r>
            <a:r>
              <a:rPr lang="en-US" sz="2000" dirty="0" err="1"/>
              <a:t>Paarmann</a:t>
            </a:r>
            <a:endParaRPr lang="en-US" sz="2000" dirty="0"/>
          </a:p>
          <a:p>
            <a:pPr eaLnBrk="1" hangingPunct="1">
              <a:lnSpc>
                <a:spcPct val="90000"/>
              </a:lnSpc>
              <a:buFontTx/>
              <a:buChar char="-"/>
            </a:pPr>
            <a:r>
              <a:rPr lang="en-US" sz="2000" dirty="0" smtClean="0"/>
              <a:t>Scott Devoid</a:t>
            </a:r>
            <a:endParaRPr lang="en-US" sz="2000" dirty="0"/>
          </a:p>
          <a:p>
            <a:pPr eaLnBrk="1" hangingPunct="1">
              <a:lnSpc>
                <a:spcPct val="90000"/>
              </a:lnSpc>
              <a:buFontTx/>
              <a:buChar char="-"/>
            </a:pPr>
            <a:r>
              <a:rPr lang="en-US" sz="2000" dirty="0"/>
              <a:t>Andreas Wilke</a:t>
            </a:r>
          </a:p>
          <a:p>
            <a:pPr eaLnBrk="1" hangingPunct="1">
              <a:lnSpc>
                <a:spcPct val="90000"/>
              </a:lnSpc>
              <a:buFontTx/>
              <a:buChar char="-"/>
            </a:pPr>
            <a:r>
              <a:rPr lang="en-US" sz="2000" dirty="0"/>
              <a:t>Bill </a:t>
            </a:r>
            <a:r>
              <a:rPr lang="en-US" sz="2000" dirty="0" err="1"/>
              <a:t>Mihalo</a:t>
            </a:r>
            <a:endParaRPr lang="en-US" sz="2000" dirty="0"/>
          </a:p>
          <a:p>
            <a:pPr eaLnBrk="1" hangingPunct="1">
              <a:lnSpc>
                <a:spcPct val="90000"/>
              </a:lnSpc>
              <a:buFontTx/>
              <a:buChar char="-"/>
            </a:pPr>
            <a:r>
              <a:rPr lang="en-US" sz="2000" dirty="0"/>
              <a:t>Elizabeth Glass</a:t>
            </a:r>
          </a:p>
          <a:p>
            <a:pPr eaLnBrk="1" hangingPunct="1">
              <a:lnSpc>
                <a:spcPct val="90000"/>
              </a:lnSpc>
              <a:buFontTx/>
              <a:buChar char="-"/>
            </a:pPr>
            <a:r>
              <a:rPr lang="en-US" sz="2000" dirty="0"/>
              <a:t>Folker </a:t>
            </a:r>
            <a:r>
              <a:rPr lang="en-US" sz="2000" dirty="0" smtClean="0"/>
              <a:t>Meyer</a:t>
            </a:r>
          </a:p>
          <a:p>
            <a:pPr>
              <a:lnSpc>
                <a:spcPct val="90000"/>
              </a:lnSpc>
              <a:buFontTx/>
              <a:buChar char="-"/>
            </a:pPr>
            <a:r>
              <a:rPr lang="en-US" sz="2000" dirty="0" smtClean="0"/>
              <a:t>Jared </a:t>
            </a:r>
            <a:r>
              <a:rPr lang="en-US" sz="2000" dirty="0" err="1" smtClean="0"/>
              <a:t>Wilkening</a:t>
            </a:r>
            <a:endParaRPr lang="en-US" sz="2000" dirty="0"/>
          </a:p>
          <a:p>
            <a:pPr eaLnBrk="1" hangingPunct="1">
              <a:lnSpc>
                <a:spcPct val="90000"/>
              </a:lnSpc>
              <a:buFontTx/>
              <a:buChar char="-"/>
            </a:pPr>
            <a:r>
              <a:rPr lang="en-US" sz="2000" dirty="0"/>
              <a:t>Rick Stevens</a:t>
            </a:r>
          </a:p>
          <a:p>
            <a:pPr eaLnBrk="1" hangingPunct="1">
              <a:lnSpc>
                <a:spcPct val="90000"/>
              </a:lnSpc>
              <a:buFontTx/>
              <a:buChar char="-"/>
            </a:pPr>
            <a:r>
              <a:rPr lang="en-US" sz="2000" dirty="0"/>
              <a:t>Alex Rodriguez</a:t>
            </a:r>
          </a:p>
          <a:p>
            <a:pPr eaLnBrk="1" hangingPunct="1">
              <a:lnSpc>
                <a:spcPct val="90000"/>
              </a:lnSpc>
              <a:buFontTx/>
              <a:buChar char="-"/>
            </a:pPr>
            <a:r>
              <a:rPr lang="en-US" sz="2000" dirty="0"/>
              <a:t>Mark </a:t>
            </a:r>
            <a:r>
              <a:rPr lang="en-US" sz="2000" dirty="0" err="1"/>
              <a:t>D’Souza</a:t>
            </a:r>
            <a:endParaRPr lang="en-US" sz="2000" dirty="0"/>
          </a:p>
          <a:p>
            <a:pPr eaLnBrk="1" hangingPunct="1">
              <a:lnSpc>
                <a:spcPct val="90000"/>
              </a:lnSpc>
              <a:buFontTx/>
              <a:buChar char="-"/>
            </a:pPr>
            <a:r>
              <a:rPr lang="en-US" sz="2000" dirty="0"/>
              <a:t>Rob </a:t>
            </a:r>
            <a:r>
              <a:rPr lang="en-US" sz="2000" dirty="0" smtClean="0"/>
              <a:t>Edwards</a:t>
            </a:r>
          </a:p>
          <a:p>
            <a:pPr eaLnBrk="1" hangingPunct="1">
              <a:lnSpc>
                <a:spcPct val="90000"/>
              </a:lnSpc>
              <a:buFontTx/>
              <a:buChar char="-"/>
            </a:pPr>
            <a:r>
              <a:rPr lang="en-US" sz="2000" dirty="0" smtClean="0"/>
              <a:t>Christopher Henry</a:t>
            </a:r>
            <a:endParaRPr lang="en-US" sz="2000" dirty="0"/>
          </a:p>
        </p:txBody>
      </p:sp>
      <p:sp>
        <p:nvSpPr>
          <p:cNvPr id="78855" name="Rectangle 6"/>
          <p:cNvSpPr>
            <a:spLocks noChangeArrowheads="1"/>
          </p:cNvSpPr>
          <p:nvPr/>
        </p:nvSpPr>
        <p:spPr bwMode="auto">
          <a:xfrm>
            <a:off x="4267200" y="915988"/>
            <a:ext cx="3463925" cy="3046412"/>
          </a:xfrm>
          <a:prstGeom prst="rect">
            <a:avLst/>
          </a:prstGeom>
          <a:noFill/>
          <a:ln w="9525">
            <a:noFill/>
            <a:miter lim="800000"/>
            <a:headEnd/>
            <a:tailEnd/>
          </a:ln>
        </p:spPr>
        <p:txBody>
          <a:bodyPr>
            <a:prstTxWarp prst="textNoShape">
              <a:avLst/>
            </a:prstTxWarp>
            <a:spAutoFit/>
          </a:bodyPr>
          <a:lstStyle/>
          <a:p>
            <a:pPr marL="342900" indent="-342900">
              <a:lnSpc>
                <a:spcPct val="90000"/>
              </a:lnSpc>
              <a:spcBef>
                <a:spcPct val="20000"/>
              </a:spcBef>
              <a:buClr>
                <a:srgbClr val="8C0015"/>
              </a:buClr>
            </a:pPr>
            <a:r>
              <a:rPr lang="en-US" sz="2000" b="1" dirty="0"/>
              <a:t>FIG Team</a:t>
            </a:r>
          </a:p>
          <a:p>
            <a:pPr marL="342900" indent="-342900">
              <a:lnSpc>
                <a:spcPct val="90000"/>
              </a:lnSpc>
              <a:spcBef>
                <a:spcPct val="20000"/>
              </a:spcBef>
              <a:buClr>
                <a:srgbClr val="8C0015"/>
              </a:buClr>
              <a:buFontTx/>
              <a:buChar char="-"/>
            </a:pPr>
            <a:r>
              <a:rPr lang="en-US" sz="2000" dirty="0"/>
              <a:t>Ross Overbeek</a:t>
            </a:r>
          </a:p>
          <a:p>
            <a:pPr marL="342900" indent="-342900">
              <a:lnSpc>
                <a:spcPct val="90000"/>
              </a:lnSpc>
              <a:spcBef>
                <a:spcPct val="20000"/>
              </a:spcBef>
              <a:buClr>
                <a:srgbClr val="8C0015"/>
              </a:buClr>
              <a:buFontTx/>
              <a:buChar char="-"/>
            </a:pPr>
            <a:r>
              <a:rPr lang="en-US" sz="2000" dirty="0"/>
              <a:t>Gordon </a:t>
            </a:r>
            <a:r>
              <a:rPr lang="en-US" sz="2000" dirty="0" err="1"/>
              <a:t>Pusch</a:t>
            </a:r>
            <a:endParaRPr lang="en-US" sz="2000" dirty="0"/>
          </a:p>
          <a:p>
            <a:pPr marL="342900" indent="-342900">
              <a:lnSpc>
                <a:spcPct val="90000"/>
              </a:lnSpc>
              <a:spcBef>
                <a:spcPct val="20000"/>
              </a:spcBef>
              <a:buClr>
                <a:srgbClr val="8C0015"/>
              </a:buClr>
              <a:buFontTx/>
              <a:buChar char="-"/>
            </a:pPr>
            <a:r>
              <a:rPr lang="en-US" sz="2000" dirty="0"/>
              <a:t>Bruce </a:t>
            </a:r>
            <a:r>
              <a:rPr lang="en-US" sz="2000" dirty="0" err="1"/>
              <a:t>Parello</a:t>
            </a:r>
            <a:endParaRPr lang="en-US" sz="2000" dirty="0"/>
          </a:p>
          <a:p>
            <a:pPr marL="342900" indent="-342900">
              <a:lnSpc>
                <a:spcPct val="90000"/>
              </a:lnSpc>
              <a:spcBef>
                <a:spcPct val="20000"/>
              </a:spcBef>
              <a:buClr>
                <a:srgbClr val="8C0015"/>
              </a:buClr>
              <a:buFontTx/>
              <a:buChar char="-"/>
            </a:pPr>
            <a:r>
              <a:rPr lang="en-US" sz="2000" dirty="0"/>
              <a:t>Veronika Vonstein</a:t>
            </a:r>
          </a:p>
          <a:p>
            <a:pPr marL="342900" indent="-342900">
              <a:lnSpc>
                <a:spcPct val="90000"/>
              </a:lnSpc>
              <a:spcBef>
                <a:spcPct val="20000"/>
              </a:spcBef>
              <a:buClr>
                <a:srgbClr val="8C0015"/>
              </a:buClr>
              <a:buFontTx/>
              <a:buChar char="-"/>
            </a:pPr>
            <a:r>
              <a:rPr lang="en-US" sz="2000" dirty="0"/>
              <a:t>Andrei </a:t>
            </a:r>
            <a:r>
              <a:rPr lang="en-US" sz="2000" dirty="0" err="1"/>
              <a:t>Ostermann</a:t>
            </a:r>
            <a:endParaRPr lang="en-US" sz="2000" dirty="0"/>
          </a:p>
          <a:p>
            <a:pPr marL="342900" indent="-342900">
              <a:lnSpc>
                <a:spcPct val="90000"/>
              </a:lnSpc>
              <a:spcBef>
                <a:spcPct val="20000"/>
              </a:spcBef>
              <a:buClr>
                <a:srgbClr val="8C0015"/>
              </a:buClr>
              <a:buFontTx/>
              <a:buChar char="-"/>
            </a:pPr>
            <a:r>
              <a:rPr lang="en-US" sz="2000" dirty="0"/>
              <a:t>Olga </a:t>
            </a:r>
            <a:r>
              <a:rPr lang="en-US" sz="2000" dirty="0" err="1"/>
              <a:t>Vassieva</a:t>
            </a:r>
            <a:endParaRPr lang="en-US" sz="2000" dirty="0"/>
          </a:p>
          <a:p>
            <a:pPr marL="342900" indent="-342900">
              <a:lnSpc>
                <a:spcPct val="90000"/>
              </a:lnSpc>
              <a:spcBef>
                <a:spcPct val="20000"/>
              </a:spcBef>
              <a:buClr>
                <a:srgbClr val="8C0015"/>
              </a:buClr>
              <a:buFontTx/>
              <a:buChar char="-"/>
            </a:pPr>
            <a:r>
              <a:rPr lang="en-US" sz="2000" dirty="0"/>
              <a:t>Olga </a:t>
            </a:r>
            <a:r>
              <a:rPr lang="en-US" sz="2000" dirty="0" err="1"/>
              <a:t>Zagnitzko</a:t>
            </a:r>
            <a:r>
              <a:rPr lang="en-US" sz="2000" dirty="0"/>
              <a:t> </a:t>
            </a:r>
          </a:p>
          <a:p>
            <a:pPr marL="342900" indent="-342900">
              <a:lnSpc>
                <a:spcPct val="90000"/>
              </a:lnSpc>
              <a:spcBef>
                <a:spcPct val="20000"/>
              </a:spcBef>
              <a:buClr>
                <a:srgbClr val="8C0015"/>
              </a:buClr>
              <a:buFontTx/>
              <a:buChar char="-"/>
            </a:pPr>
            <a:r>
              <a:rPr lang="en-US" sz="2000" dirty="0"/>
              <a:t>Svetlana </a:t>
            </a:r>
            <a:r>
              <a:rPr lang="en-US" sz="2000" dirty="0" err="1"/>
              <a:t>Gerdes</a:t>
            </a:r>
            <a:endParaRPr lang="en-US" sz="2400" dirty="0"/>
          </a:p>
        </p:txBody>
      </p:sp>
      <p:sp>
        <p:nvSpPr>
          <p:cNvPr id="78856" name="Rectangle 7"/>
          <p:cNvSpPr>
            <a:spLocks noChangeArrowheads="1"/>
          </p:cNvSpPr>
          <p:nvPr/>
        </p:nvSpPr>
        <p:spPr bwMode="auto">
          <a:xfrm>
            <a:off x="4267200" y="3932238"/>
            <a:ext cx="3962400" cy="1723549"/>
          </a:xfrm>
          <a:prstGeom prst="rect">
            <a:avLst/>
          </a:prstGeom>
          <a:noFill/>
          <a:ln w="9525">
            <a:noFill/>
            <a:miter lim="800000"/>
            <a:headEnd/>
            <a:tailEnd/>
          </a:ln>
        </p:spPr>
        <p:txBody>
          <a:bodyPr>
            <a:prstTxWarp prst="textNoShape">
              <a:avLst/>
            </a:prstTxWarp>
            <a:spAutoFit/>
          </a:bodyPr>
          <a:lstStyle/>
          <a:p>
            <a:pPr marL="342900" indent="-342900">
              <a:lnSpc>
                <a:spcPct val="90000"/>
              </a:lnSpc>
              <a:spcBef>
                <a:spcPct val="20000"/>
              </a:spcBef>
              <a:buClr>
                <a:srgbClr val="8C0015"/>
              </a:buClr>
            </a:pPr>
            <a:r>
              <a:rPr lang="en-US" sz="2000" b="1" dirty="0"/>
              <a:t>Hope College Team</a:t>
            </a:r>
          </a:p>
          <a:p>
            <a:pPr marL="342900" indent="-342900">
              <a:lnSpc>
                <a:spcPct val="90000"/>
              </a:lnSpc>
              <a:spcBef>
                <a:spcPct val="20000"/>
              </a:spcBef>
              <a:buClr>
                <a:srgbClr val="8C0015"/>
              </a:buClr>
              <a:buFontTx/>
              <a:buChar char="-"/>
            </a:pPr>
            <a:r>
              <a:rPr lang="en-US" sz="2000" dirty="0"/>
              <a:t>Aaron Best</a:t>
            </a:r>
          </a:p>
          <a:p>
            <a:pPr marL="342900" indent="-342900">
              <a:lnSpc>
                <a:spcPct val="90000"/>
              </a:lnSpc>
              <a:spcBef>
                <a:spcPct val="20000"/>
              </a:spcBef>
              <a:buClr>
                <a:srgbClr val="8C0015"/>
              </a:buClr>
              <a:buFontTx/>
              <a:buChar char="-"/>
            </a:pPr>
            <a:r>
              <a:rPr lang="en-US" sz="2000" dirty="0"/>
              <a:t>Matt DeJongh</a:t>
            </a:r>
          </a:p>
          <a:p>
            <a:pPr marL="342900" indent="-342900">
              <a:lnSpc>
                <a:spcPct val="90000"/>
              </a:lnSpc>
              <a:spcBef>
                <a:spcPct val="20000"/>
              </a:spcBef>
              <a:buClr>
                <a:srgbClr val="8C0015"/>
              </a:buClr>
              <a:buFontTx/>
              <a:buChar char="-"/>
            </a:pPr>
            <a:r>
              <a:rPr lang="en-US" sz="2000" dirty="0" smtClean="0"/>
              <a:t>Nathan Tintle </a:t>
            </a:r>
          </a:p>
          <a:p>
            <a:pPr marL="342900" indent="-342900">
              <a:lnSpc>
                <a:spcPct val="90000"/>
              </a:lnSpc>
              <a:spcBef>
                <a:spcPct val="20000"/>
              </a:spcBef>
              <a:buClr>
                <a:srgbClr val="8C0015"/>
              </a:buClr>
              <a:buFontTx/>
              <a:buChar char="-"/>
            </a:pPr>
            <a:r>
              <a:rPr lang="en-US" sz="2000" dirty="0" smtClean="0"/>
              <a:t>Hope </a:t>
            </a:r>
            <a:r>
              <a:rPr lang="en-US" sz="2000" dirty="0"/>
              <a:t>college students</a:t>
            </a:r>
            <a:endParaRPr lang="en-US" sz="2400" dirty="0"/>
          </a:p>
        </p:txBody>
      </p:sp>
      <p:sp>
        <p:nvSpPr>
          <p:cNvPr id="78857" name="Rectangle 8"/>
          <p:cNvSpPr>
            <a:spLocks noChangeArrowheads="1"/>
          </p:cNvSpPr>
          <p:nvPr/>
        </p:nvSpPr>
        <p:spPr bwMode="auto">
          <a:xfrm>
            <a:off x="1813548" y="495886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ea typeface="ＭＳ Ｐゴシック" charset="-128"/>
              <a:cs typeface="ＭＳ Ｐゴシック" charset="-128"/>
            </a:endParaRPr>
          </a:p>
        </p:txBody>
      </p:sp>
      <p:pic>
        <p:nvPicPr>
          <p:cNvPr id="78858" name="Picture 9" descr="headerLogo"/>
          <p:cNvPicPr>
            <a:picLocks noChangeAspect="1" noChangeArrowheads="1"/>
          </p:cNvPicPr>
          <p:nvPr/>
        </p:nvPicPr>
        <p:blipFill>
          <a:blip r:embed="rId3"/>
          <a:srcRect/>
          <a:stretch>
            <a:fillRect/>
          </a:stretch>
        </p:blipFill>
        <p:spPr bwMode="auto">
          <a:xfrm>
            <a:off x="3248464" y="5807616"/>
            <a:ext cx="5537200" cy="765175"/>
          </a:xfrm>
          <a:prstGeom prst="rect">
            <a:avLst/>
          </a:prstGeom>
          <a:noFill/>
          <a:ln w="9525">
            <a:noFill/>
            <a:miter lim="800000"/>
            <a:headEnd/>
            <a:tailEnd/>
          </a:ln>
        </p:spPr>
      </p:pic>
      <p:pic>
        <p:nvPicPr>
          <p:cNvPr id="10" name="Picture 9" descr="NSF Logo.jpg"/>
          <p:cNvPicPr>
            <a:picLocks noChangeAspect="1"/>
          </p:cNvPicPr>
          <p:nvPr/>
        </p:nvPicPr>
        <p:blipFill>
          <a:blip r:embed="rId4"/>
          <a:stretch>
            <a:fillRect/>
          </a:stretch>
        </p:blipFill>
        <p:spPr>
          <a:xfrm>
            <a:off x="7175990" y="4048125"/>
            <a:ext cx="1581150" cy="1590675"/>
          </a:xfrm>
          <a:prstGeom prst="rect">
            <a:avLst/>
          </a:prstGeom>
        </p:spPr>
      </p:pic>
      <p:pic>
        <p:nvPicPr>
          <p:cNvPr id="920578" name="Picture 2"/>
          <p:cNvPicPr>
            <a:picLocks noChangeAspect="1" noChangeArrowheads="1"/>
          </p:cNvPicPr>
          <p:nvPr/>
        </p:nvPicPr>
        <p:blipFill>
          <a:blip r:embed="rId5"/>
          <a:srcRect/>
          <a:stretch>
            <a:fillRect/>
          </a:stretch>
        </p:blipFill>
        <p:spPr bwMode="auto">
          <a:xfrm>
            <a:off x="7095094" y="1194728"/>
            <a:ext cx="1618810" cy="16188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a:xfrm>
            <a:off x="457200" y="-233352"/>
            <a:ext cx="8229600" cy="1143000"/>
          </a:xfrm>
        </p:spPr>
        <p:txBody>
          <a:bodyPr/>
          <a:lstStyle/>
          <a:p>
            <a:pPr algn="ctr" eaLnBrk="1"/>
            <a:r>
              <a:rPr lang="en-US" dirty="0" smtClean="0"/>
              <a:t>Flux Balance Analysis</a:t>
            </a:r>
          </a:p>
        </p:txBody>
      </p:sp>
      <p:sp>
        <p:nvSpPr>
          <p:cNvPr id="2056" name="Text Box 3"/>
          <p:cNvSpPr txBox="1">
            <a:spLocks noChangeArrowheads="1"/>
          </p:cNvSpPr>
          <p:nvPr/>
        </p:nvSpPr>
        <p:spPr bwMode="auto">
          <a:xfrm>
            <a:off x="1822450" y="1854200"/>
            <a:ext cx="533400" cy="457200"/>
          </a:xfrm>
          <a:prstGeom prst="rect">
            <a:avLst/>
          </a:prstGeom>
          <a:noFill/>
          <a:ln w="9525">
            <a:noFill/>
            <a:miter lim="800000"/>
            <a:headEnd/>
            <a:tailEnd/>
          </a:ln>
        </p:spPr>
        <p:txBody>
          <a:bodyPr>
            <a:spAutoFit/>
          </a:bodyPr>
          <a:lstStyle/>
          <a:p>
            <a:pPr algn="ctr" eaLnBrk="0">
              <a:spcBef>
                <a:spcPct val="50000"/>
              </a:spcBef>
            </a:pPr>
            <a:r>
              <a:rPr lang="en-US" sz="2400" b="1"/>
              <a:t>A</a:t>
            </a:r>
          </a:p>
        </p:txBody>
      </p:sp>
      <p:sp>
        <p:nvSpPr>
          <p:cNvPr id="2057" name="Text Box 4"/>
          <p:cNvSpPr txBox="1">
            <a:spLocks noChangeArrowheads="1"/>
          </p:cNvSpPr>
          <p:nvPr/>
        </p:nvSpPr>
        <p:spPr bwMode="auto">
          <a:xfrm>
            <a:off x="3148013" y="1854200"/>
            <a:ext cx="533400" cy="457200"/>
          </a:xfrm>
          <a:prstGeom prst="rect">
            <a:avLst/>
          </a:prstGeom>
          <a:noFill/>
          <a:ln w="9525">
            <a:noFill/>
            <a:miter lim="800000"/>
            <a:headEnd/>
            <a:tailEnd/>
          </a:ln>
        </p:spPr>
        <p:txBody>
          <a:bodyPr>
            <a:spAutoFit/>
          </a:bodyPr>
          <a:lstStyle/>
          <a:p>
            <a:pPr algn="ctr" eaLnBrk="0">
              <a:spcBef>
                <a:spcPct val="50000"/>
              </a:spcBef>
            </a:pPr>
            <a:r>
              <a:rPr lang="en-US" sz="2400" b="1"/>
              <a:t>B</a:t>
            </a:r>
          </a:p>
        </p:txBody>
      </p:sp>
      <p:sp>
        <p:nvSpPr>
          <p:cNvPr id="2058" name="Text Box 5"/>
          <p:cNvSpPr txBox="1">
            <a:spLocks noChangeArrowheads="1"/>
          </p:cNvSpPr>
          <p:nvPr/>
        </p:nvSpPr>
        <p:spPr bwMode="auto">
          <a:xfrm>
            <a:off x="4967288" y="1092200"/>
            <a:ext cx="533400" cy="457200"/>
          </a:xfrm>
          <a:prstGeom prst="rect">
            <a:avLst/>
          </a:prstGeom>
          <a:noFill/>
          <a:ln w="9525">
            <a:noFill/>
            <a:miter lim="800000"/>
            <a:headEnd/>
            <a:tailEnd/>
          </a:ln>
        </p:spPr>
        <p:txBody>
          <a:bodyPr>
            <a:spAutoFit/>
          </a:bodyPr>
          <a:lstStyle/>
          <a:p>
            <a:pPr algn="ctr" eaLnBrk="0">
              <a:spcBef>
                <a:spcPct val="50000"/>
              </a:spcBef>
            </a:pPr>
            <a:r>
              <a:rPr lang="en-US" sz="2400" b="1"/>
              <a:t>C</a:t>
            </a:r>
          </a:p>
        </p:txBody>
      </p:sp>
      <p:sp>
        <p:nvSpPr>
          <p:cNvPr id="2059" name="Text Box 6"/>
          <p:cNvSpPr txBox="1">
            <a:spLocks noChangeArrowheads="1"/>
          </p:cNvSpPr>
          <p:nvPr/>
        </p:nvSpPr>
        <p:spPr bwMode="auto">
          <a:xfrm>
            <a:off x="7099300" y="1854200"/>
            <a:ext cx="533400" cy="457200"/>
          </a:xfrm>
          <a:prstGeom prst="rect">
            <a:avLst/>
          </a:prstGeom>
          <a:noFill/>
          <a:ln w="9525">
            <a:noFill/>
            <a:miter lim="800000"/>
            <a:headEnd/>
            <a:tailEnd/>
          </a:ln>
        </p:spPr>
        <p:txBody>
          <a:bodyPr>
            <a:spAutoFit/>
          </a:bodyPr>
          <a:lstStyle/>
          <a:p>
            <a:pPr algn="ctr" eaLnBrk="0">
              <a:spcBef>
                <a:spcPct val="50000"/>
              </a:spcBef>
            </a:pPr>
            <a:r>
              <a:rPr lang="en-US" sz="2400" b="1"/>
              <a:t>D</a:t>
            </a:r>
          </a:p>
        </p:txBody>
      </p:sp>
      <p:sp>
        <p:nvSpPr>
          <p:cNvPr id="2060" name="AutoShape 7"/>
          <p:cNvSpPr>
            <a:spLocks noChangeArrowheads="1"/>
          </p:cNvSpPr>
          <p:nvPr/>
        </p:nvSpPr>
        <p:spPr bwMode="auto">
          <a:xfrm>
            <a:off x="1385888" y="939800"/>
            <a:ext cx="6400800" cy="1828800"/>
          </a:xfrm>
          <a:prstGeom prst="roundRect">
            <a:avLst>
              <a:gd name="adj" fmla="val 16667"/>
            </a:avLst>
          </a:prstGeom>
          <a:noFill/>
          <a:ln w="50800">
            <a:solidFill>
              <a:srgbClr val="000000"/>
            </a:solidFill>
            <a:round/>
            <a:headEnd/>
            <a:tailEnd/>
          </a:ln>
        </p:spPr>
        <p:txBody>
          <a:bodyPr wrap="none" anchor="ctr"/>
          <a:lstStyle/>
          <a:p>
            <a:pPr algn="ctr" eaLnBrk="0">
              <a:spcBef>
                <a:spcPct val="50000"/>
              </a:spcBef>
            </a:pPr>
            <a:endParaRPr lang="en-US"/>
          </a:p>
        </p:txBody>
      </p:sp>
      <p:sp>
        <p:nvSpPr>
          <p:cNvPr id="2061" name="Line 8"/>
          <p:cNvSpPr>
            <a:spLocks noChangeShapeType="1"/>
          </p:cNvSpPr>
          <p:nvPr/>
        </p:nvSpPr>
        <p:spPr bwMode="auto">
          <a:xfrm>
            <a:off x="2224088" y="2082800"/>
            <a:ext cx="914400" cy="0"/>
          </a:xfrm>
          <a:prstGeom prst="line">
            <a:avLst/>
          </a:prstGeom>
          <a:noFill/>
          <a:ln w="50800">
            <a:solidFill>
              <a:schemeClr val="tx1"/>
            </a:solidFill>
            <a:round/>
            <a:headEnd/>
            <a:tailEnd type="triangle" w="med" len="med"/>
          </a:ln>
        </p:spPr>
        <p:txBody>
          <a:bodyPr/>
          <a:lstStyle/>
          <a:p>
            <a:endParaRPr lang="en-US"/>
          </a:p>
        </p:txBody>
      </p:sp>
      <p:sp>
        <p:nvSpPr>
          <p:cNvPr id="2062" name="Line 9"/>
          <p:cNvSpPr>
            <a:spLocks noChangeShapeType="1"/>
          </p:cNvSpPr>
          <p:nvPr/>
        </p:nvSpPr>
        <p:spPr bwMode="auto">
          <a:xfrm flipV="1">
            <a:off x="3595688" y="2082800"/>
            <a:ext cx="3505200" cy="0"/>
          </a:xfrm>
          <a:prstGeom prst="line">
            <a:avLst/>
          </a:prstGeom>
          <a:noFill/>
          <a:ln w="50800">
            <a:solidFill>
              <a:schemeClr val="tx1"/>
            </a:solidFill>
            <a:round/>
            <a:headEnd/>
            <a:tailEnd type="triangle" w="med" len="med"/>
          </a:ln>
        </p:spPr>
        <p:txBody>
          <a:bodyPr/>
          <a:lstStyle/>
          <a:p>
            <a:endParaRPr lang="en-US"/>
          </a:p>
        </p:txBody>
      </p:sp>
      <p:sp>
        <p:nvSpPr>
          <p:cNvPr id="2063" name="Line 10"/>
          <p:cNvSpPr>
            <a:spLocks noChangeShapeType="1"/>
          </p:cNvSpPr>
          <p:nvPr/>
        </p:nvSpPr>
        <p:spPr bwMode="auto">
          <a:xfrm flipV="1">
            <a:off x="3595688" y="1320800"/>
            <a:ext cx="1371600" cy="685800"/>
          </a:xfrm>
          <a:prstGeom prst="line">
            <a:avLst/>
          </a:prstGeom>
          <a:noFill/>
          <a:ln w="50800">
            <a:solidFill>
              <a:schemeClr val="tx1"/>
            </a:solidFill>
            <a:round/>
            <a:headEnd/>
            <a:tailEnd type="triangle" w="med" len="med"/>
          </a:ln>
        </p:spPr>
        <p:txBody>
          <a:bodyPr/>
          <a:lstStyle/>
          <a:p>
            <a:endParaRPr lang="en-US"/>
          </a:p>
        </p:txBody>
      </p:sp>
      <p:sp>
        <p:nvSpPr>
          <p:cNvPr id="2064" name="Line 11"/>
          <p:cNvSpPr>
            <a:spLocks noChangeShapeType="1"/>
          </p:cNvSpPr>
          <p:nvPr/>
        </p:nvSpPr>
        <p:spPr bwMode="auto">
          <a:xfrm flipV="1">
            <a:off x="692150" y="2082800"/>
            <a:ext cx="1143000" cy="0"/>
          </a:xfrm>
          <a:prstGeom prst="line">
            <a:avLst/>
          </a:prstGeom>
          <a:noFill/>
          <a:ln w="50800">
            <a:solidFill>
              <a:schemeClr val="tx1"/>
            </a:solidFill>
            <a:round/>
            <a:headEnd/>
            <a:tailEnd type="triangle" w="med" len="med"/>
          </a:ln>
        </p:spPr>
        <p:txBody>
          <a:bodyPr/>
          <a:lstStyle/>
          <a:p>
            <a:endParaRPr lang="en-US"/>
          </a:p>
        </p:txBody>
      </p:sp>
      <p:sp>
        <p:nvSpPr>
          <p:cNvPr id="2065" name="Line 12"/>
          <p:cNvSpPr>
            <a:spLocks noChangeShapeType="1"/>
          </p:cNvSpPr>
          <p:nvPr/>
        </p:nvSpPr>
        <p:spPr bwMode="auto">
          <a:xfrm>
            <a:off x="5424488" y="1320800"/>
            <a:ext cx="1676400" cy="533400"/>
          </a:xfrm>
          <a:prstGeom prst="line">
            <a:avLst/>
          </a:prstGeom>
          <a:noFill/>
          <a:ln w="50800">
            <a:solidFill>
              <a:schemeClr val="tx1"/>
            </a:solidFill>
            <a:round/>
            <a:headEnd/>
            <a:tailEnd type="triangle" w="med" len="med"/>
          </a:ln>
        </p:spPr>
        <p:txBody>
          <a:bodyPr/>
          <a:lstStyle/>
          <a:p>
            <a:endParaRPr lang="en-US"/>
          </a:p>
        </p:txBody>
      </p:sp>
      <p:sp>
        <p:nvSpPr>
          <p:cNvPr id="2066" name="Line 13"/>
          <p:cNvSpPr>
            <a:spLocks noChangeShapeType="1"/>
          </p:cNvSpPr>
          <p:nvPr/>
        </p:nvSpPr>
        <p:spPr bwMode="auto">
          <a:xfrm flipV="1">
            <a:off x="7524750" y="2082800"/>
            <a:ext cx="1143000" cy="0"/>
          </a:xfrm>
          <a:prstGeom prst="line">
            <a:avLst/>
          </a:prstGeom>
          <a:noFill/>
          <a:ln w="50800">
            <a:solidFill>
              <a:schemeClr val="tx1"/>
            </a:solidFill>
            <a:round/>
            <a:headEnd/>
            <a:tailEnd type="triangle" w="med" len="med"/>
          </a:ln>
        </p:spPr>
        <p:txBody>
          <a:bodyPr/>
          <a:lstStyle/>
          <a:p>
            <a:endParaRPr lang="en-US"/>
          </a:p>
        </p:txBody>
      </p:sp>
      <p:sp>
        <p:nvSpPr>
          <p:cNvPr id="2067" name="Rectangle 14"/>
          <p:cNvSpPr>
            <a:spLocks noChangeArrowheads="1"/>
          </p:cNvSpPr>
          <p:nvPr/>
        </p:nvSpPr>
        <p:spPr bwMode="auto">
          <a:xfrm>
            <a:off x="10937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1</a:t>
            </a:r>
          </a:p>
        </p:txBody>
      </p:sp>
      <p:sp>
        <p:nvSpPr>
          <p:cNvPr id="2068" name="Rectangle 15"/>
          <p:cNvSpPr>
            <a:spLocks noChangeArrowheads="1"/>
          </p:cNvSpPr>
          <p:nvPr/>
        </p:nvSpPr>
        <p:spPr bwMode="auto">
          <a:xfrm>
            <a:off x="23764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2</a:t>
            </a:r>
          </a:p>
        </p:txBody>
      </p:sp>
      <p:sp>
        <p:nvSpPr>
          <p:cNvPr id="2069" name="Rectangle 16"/>
          <p:cNvSpPr>
            <a:spLocks noChangeArrowheads="1"/>
          </p:cNvSpPr>
          <p:nvPr/>
        </p:nvSpPr>
        <p:spPr bwMode="auto">
          <a:xfrm>
            <a:off x="4052888" y="13970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3</a:t>
            </a:r>
          </a:p>
        </p:txBody>
      </p:sp>
      <p:sp>
        <p:nvSpPr>
          <p:cNvPr id="2070" name="Rectangle 17"/>
          <p:cNvSpPr>
            <a:spLocks noChangeArrowheads="1"/>
          </p:cNvSpPr>
          <p:nvPr/>
        </p:nvSpPr>
        <p:spPr bwMode="auto">
          <a:xfrm>
            <a:off x="49672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5</a:t>
            </a:r>
          </a:p>
        </p:txBody>
      </p:sp>
      <p:sp>
        <p:nvSpPr>
          <p:cNvPr id="2071" name="Rectangle 18"/>
          <p:cNvSpPr>
            <a:spLocks noChangeArrowheads="1"/>
          </p:cNvSpPr>
          <p:nvPr/>
        </p:nvSpPr>
        <p:spPr bwMode="auto">
          <a:xfrm>
            <a:off x="5957888" y="13970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4</a:t>
            </a:r>
          </a:p>
        </p:txBody>
      </p:sp>
      <p:sp>
        <p:nvSpPr>
          <p:cNvPr id="2072" name="Rectangle 19"/>
          <p:cNvSpPr>
            <a:spLocks noChangeArrowheads="1"/>
          </p:cNvSpPr>
          <p:nvPr/>
        </p:nvSpPr>
        <p:spPr bwMode="auto">
          <a:xfrm>
            <a:off x="7685088" y="18542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6</a:t>
            </a:r>
          </a:p>
        </p:txBody>
      </p:sp>
      <p:sp>
        <p:nvSpPr>
          <p:cNvPr id="2073" name="Line 20"/>
          <p:cNvSpPr>
            <a:spLocks noChangeShapeType="1"/>
          </p:cNvSpPr>
          <p:nvPr/>
        </p:nvSpPr>
        <p:spPr bwMode="auto">
          <a:xfrm>
            <a:off x="3519488" y="2235200"/>
            <a:ext cx="685800" cy="838200"/>
          </a:xfrm>
          <a:prstGeom prst="line">
            <a:avLst/>
          </a:prstGeom>
          <a:noFill/>
          <a:ln w="50800">
            <a:solidFill>
              <a:schemeClr val="tx1"/>
            </a:solidFill>
            <a:round/>
            <a:headEnd/>
            <a:tailEnd type="triangle" w="med" len="med"/>
          </a:ln>
        </p:spPr>
        <p:txBody>
          <a:bodyPr/>
          <a:lstStyle/>
          <a:p>
            <a:endParaRPr lang="en-US"/>
          </a:p>
        </p:txBody>
      </p:sp>
      <p:sp>
        <p:nvSpPr>
          <p:cNvPr id="2074" name="Rectangle 21"/>
          <p:cNvSpPr>
            <a:spLocks noChangeArrowheads="1"/>
          </p:cNvSpPr>
          <p:nvPr/>
        </p:nvSpPr>
        <p:spPr bwMode="auto">
          <a:xfrm>
            <a:off x="3671888" y="238760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7</a:t>
            </a:r>
          </a:p>
        </p:txBody>
      </p:sp>
      <p:sp>
        <p:nvSpPr>
          <p:cNvPr id="2075" name="Text Box 22"/>
          <p:cNvSpPr txBox="1">
            <a:spLocks noChangeArrowheads="1"/>
          </p:cNvSpPr>
          <p:nvPr/>
        </p:nvSpPr>
        <p:spPr bwMode="auto">
          <a:xfrm>
            <a:off x="1581150" y="927100"/>
            <a:ext cx="1676400" cy="457200"/>
          </a:xfrm>
          <a:prstGeom prst="rect">
            <a:avLst/>
          </a:prstGeom>
          <a:noFill/>
          <a:ln w="9525">
            <a:noFill/>
            <a:miter lim="800000"/>
            <a:headEnd/>
            <a:tailEnd/>
          </a:ln>
        </p:spPr>
        <p:txBody>
          <a:bodyPr>
            <a:spAutoFit/>
          </a:bodyPr>
          <a:lstStyle/>
          <a:p>
            <a:pPr algn="ctr" eaLnBrk="0">
              <a:spcBef>
                <a:spcPct val="50000"/>
              </a:spcBef>
            </a:pPr>
            <a:r>
              <a:rPr lang="en-US" sz="2400"/>
              <a:t>The Cell</a:t>
            </a:r>
          </a:p>
        </p:txBody>
      </p:sp>
      <p:graphicFrame>
        <p:nvGraphicFramePr>
          <p:cNvPr id="27671" name="Object 2"/>
          <p:cNvGraphicFramePr>
            <a:graphicFrameLocks noChangeAspect="1"/>
          </p:cNvGraphicFramePr>
          <p:nvPr/>
        </p:nvGraphicFramePr>
        <p:xfrm>
          <a:off x="6400800" y="3222625"/>
          <a:ext cx="654050" cy="3482975"/>
        </p:xfrm>
        <a:graphic>
          <a:graphicData uri="http://schemas.openxmlformats.org/presentationml/2006/ole">
            <p:oleObj spid="_x0000_s875522" name="Equation" r:id="rId3" imgW="304560" imgH="1625400" progId="Equation.3">
              <p:embed/>
            </p:oleObj>
          </a:graphicData>
        </a:graphic>
      </p:graphicFrame>
      <p:graphicFrame>
        <p:nvGraphicFramePr>
          <p:cNvPr id="27672" name="Object 3"/>
          <p:cNvGraphicFramePr>
            <a:graphicFrameLocks noChangeAspect="1"/>
          </p:cNvGraphicFramePr>
          <p:nvPr/>
        </p:nvGraphicFramePr>
        <p:xfrm>
          <a:off x="1066800" y="4071938"/>
          <a:ext cx="5029200" cy="2225675"/>
        </p:xfrm>
        <a:graphic>
          <a:graphicData uri="http://schemas.openxmlformats.org/presentationml/2006/ole">
            <p:oleObj spid="_x0000_s875523" name="Equation" r:id="rId4" imgW="1942920" imgH="914400" progId="">
              <p:embed/>
            </p:oleObj>
          </a:graphicData>
        </a:graphic>
      </p:graphicFrame>
      <p:sp>
        <p:nvSpPr>
          <p:cNvPr id="2076" name="Text Box 25"/>
          <p:cNvSpPr txBox="1">
            <a:spLocks noChangeArrowheads="1"/>
          </p:cNvSpPr>
          <p:nvPr/>
        </p:nvSpPr>
        <p:spPr bwMode="auto">
          <a:xfrm>
            <a:off x="657225" y="4087813"/>
            <a:ext cx="533400" cy="457200"/>
          </a:xfrm>
          <a:prstGeom prst="rect">
            <a:avLst/>
          </a:prstGeom>
          <a:noFill/>
          <a:ln w="9525">
            <a:noFill/>
            <a:miter lim="800000"/>
            <a:headEnd/>
            <a:tailEnd/>
          </a:ln>
        </p:spPr>
        <p:txBody>
          <a:bodyPr>
            <a:spAutoFit/>
          </a:bodyPr>
          <a:lstStyle/>
          <a:p>
            <a:pPr algn="ctr" eaLnBrk="0">
              <a:spcBef>
                <a:spcPct val="50000"/>
              </a:spcBef>
            </a:pPr>
            <a:r>
              <a:rPr lang="en-US" sz="2400" b="1"/>
              <a:t>A</a:t>
            </a:r>
          </a:p>
        </p:txBody>
      </p:sp>
      <p:sp>
        <p:nvSpPr>
          <p:cNvPr id="2077" name="Text Box 26"/>
          <p:cNvSpPr txBox="1">
            <a:spLocks noChangeArrowheads="1"/>
          </p:cNvSpPr>
          <p:nvPr/>
        </p:nvSpPr>
        <p:spPr bwMode="auto">
          <a:xfrm>
            <a:off x="657225" y="4649788"/>
            <a:ext cx="533400" cy="457200"/>
          </a:xfrm>
          <a:prstGeom prst="rect">
            <a:avLst/>
          </a:prstGeom>
          <a:noFill/>
          <a:ln w="9525">
            <a:noFill/>
            <a:miter lim="800000"/>
            <a:headEnd/>
            <a:tailEnd/>
          </a:ln>
        </p:spPr>
        <p:txBody>
          <a:bodyPr>
            <a:spAutoFit/>
          </a:bodyPr>
          <a:lstStyle/>
          <a:p>
            <a:pPr algn="ctr" eaLnBrk="0">
              <a:spcBef>
                <a:spcPct val="50000"/>
              </a:spcBef>
            </a:pPr>
            <a:r>
              <a:rPr lang="en-US" sz="2400" b="1"/>
              <a:t>B</a:t>
            </a:r>
          </a:p>
        </p:txBody>
      </p:sp>
      <p:sp>
        <p:nvSpPr>
          <p:cNvPr id="2078" name="Text Box 27"/>
          <p:cNvSpPr txBox="1">
            <a:spLocks noChangeArrowheads="1"/>
          </p:cNvSpPr>
          <p:nvPr/>
        </p:nvSpPr>
        <p:spPr bwMode="auto">
          <a:xfrm>
            <a:off x="657225" y="5202238"/>
            <a:ext cx="533400" cy="457200"/>
          </a:xfrm>
          <a:prstGeom prst="rect">
            <a:avLst/>
          </a:prstGeom>
          <a:noFill/>
          <a:ln w="9525">
            <a:noFill/>
            <a:miter lim="800000"/>
            <a:headEnd/>
            <a:tailEnd/>
          </a:ln>
        </p:spPr>
        <p:txBody>
          <a:bodyPr>
            <a:spAutoFit/>
          </a:bodyPr>
          <a:lstStyle/>
          <a:p>
            <a:pPr algn="ctr" eaLnBrk="0">
              <a:spcBef>
                <a:spcPct val="50000"/>
              </a:spcBef>
            </a:pPr>
            <a:r>
              <a:rPr lang="en-US" sz="2400" b="1"/>
              <a:t>C</a:t>
            </a:r>
          </a:p>
        </p:txBody>
      </p:sp>
      <p:sp>
        <p:nvSpPr>
          <p:cNvPr id="2079" name="Text Box 28"/>
          <p:cNvSpPr txBox="1">
            <a:spLocks noChangeArrowheads="1"/>
          </p:cNvSpPr>
          <p:nvPr/>
        </p:nvSpPr>
        <p:spPr bwMode="auto">
          <a:xfrm>
            <a:off x="657225" y="5764213"/>
            <a:ext cx="533400" cy="457200"/>
          </a:xfrm>
          <a:prstGeom prst="rect">
            <a:avLst/>
          </a:prstGeom>
          <a:noFill/>
          <a:ln w="9525">
            <a:noFill/>
            <a:miter lim="800000"/>
            <a:headEnd/>
            <a:tailEnd/>
          </a:ln>
        </p:spPr>
        <p:txBody>
          <a:bodyPr>
            <a:spAutoFit/>
          </a:bodyPr>
          <a:lstStyle/>
          <a:p>
            <a:pPr algn="ctr" eaLnBrk="0">
              <a:spcBef>
                <a:spcPct val="50000"/>
              </a:spcBef>
            </a:pPr>
            <a:r>
              <a:rPr lang="en-US" sz="2400" b="1"/>
              <a:t>D</a:t>
            </a:r>
          </a:p>
        </p:txBody>
      </p:sp>
      <p:sp>
        <p:nvSpPr>
          <p:cNvPr id="2080" name="Rectangle 29"/>
          <p:cNvSpPr>
            <a:spLocks noChangeArrowheads="1"/>
          </p:cNvSpPr>
          <p:nvPr/>
        </p:nvSpPr>
        <p:spPr bwMode="auto">
          <a:xfrm>
            <a:off x="1136650"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1</a:t>
            </a:r>
          </a:p>
        </p:txBody>
      </p:sp>
      <p:sp>
        <p:nvSpPr>
          <p:cNvPr id="2081" name="Rectangle 30"/>
          <p:cNvSpPr>
            <a:spLocks noChangeArrowheads="1"/>
          </p:cNvSpPr>
          <p:nvPr/>
        </p:nvSpPr>
        <p:spPr bwMode="auto">
          <a:xfrm>
            <a:off x="1857375"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2</a:t>
            </a:r>
          </a:p>
        </p:txBody>
      </p:sp>
      <p:sp>
        <p:nvSpPr>
          <p:cNvPr id="2082" name="Rectangle 31"/>
          <p:cNvSpPr>
            <a:spLocks noChangeArrowheads="1"/>
          </p:cNvSpPr>
          <p:nvPr/>
        </p:nvSpPr>
        <p:spPr bwMode="auto">
          <a:xfrm>
            <a:off x="2579688"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3</a:t>
            </a:r>
          </a:p>
        </p:txBody>
      </p:sp>
      <p:sp>
        <p:nvSpPr>
          <p:cNvPr id="2083" name="Rectangle 32"/>
          <p:cNvSpPr>
            <a:spLocks noChangeArrowheads="1"/>
          </p:cNvSpPr>
          <p:nvPr/>
        </p:nvSpPr>
        <p:spPr bwMode="auto">
          <a:xfrm>
            <a:off x="4022725"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5</a:t>
            </a:r>
          </a:p>
        </p:txBody>
      </p:sp>
      <p:sp>
        <p:nvSpPr>
          <p:cNvPr id="2084" name="Rectangle 33"/>
          <p:cNvSpPr>
            <a:spLocks noChangeArrowheads="1"/>
          </p:cNvSpPr>
          <p:nvPr/>
        </p:nvSpPr>
        <p:spPr bwMode="auto">
          <a:xfrm>
            <a:off x="3300413"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4</a:t>
            </a:r>
          </a:p>
        </p:txBody>
      </p:sp>
      <p:sp>
        <p:nvSpPr>
          <p:cNvPr id="2085" name="Rectangle 34"/>
          <p:cNvSpPr>
            <a:spLocks noChangeArrowheads="1"/>
          </p:cNvSpPr>
          <p:nvPr/>
        </p:nvSpPr>
        <p:spPr bwMode="auto">
          <a:xfrm>
            <a:off x="4743450" y="3562350"/>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6</a:t>
            </a:r>
          </a:p>
        </p:txBody>
      </p:sp>
      <p:sp>
        <p:nvSpPr>
          <p:cNvPr id="2086" name="Rectangle 35"/>
          <p:cNvSpPr>
            <a:spLocks noChangeArrowheads="1"/>
          </p:cNvSpPr>
          <p:nvPr/>
        </p:nvSpPr>
        <p:spPr bwMode="auto">
          <a:xfrm>
            <a:off x="5465763" y="3560763"/>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7</a:t>
            </a:r>
          </a:p>
        </p:txBody>
      </p:sp>
      <p:sp>
        <p:nvSpPr>
          <p:cNvPr id="2087" name="Rectangle 36"/>
          <p:cNvSpPr>
            <a:spLocks noChangeArrowheads="1"/>
          </p:cNvSpPr>
          <p:nvPr/>
        </p:nvSpPr>
        <p:spPr bwMode="auto">
          <a:xfrm>
            <a:off x="6488113" y="2792413"/>
            <a:ext cx="457200" cy="457200"/>
          </a:xfrm>
          <a:prstGeom prst="rect">
            <a:avLst/>
          </a:prstGeom>
          <a:solidFill>
            <a:schemeClr val="bg1"/>
          </a:solidFill>
          <a:ln w="50800">
            <a:solidFill>
              <a:schemeClr val="tx1"/>
            </a:solidFill>
            <a:miter lim="800000"/>
            <a:headEnd/>
            <a:tailEnd/>
          </a:ln>
        </p:spPr>
        <p:txBody>
          <a:bodyPr wrap="none" anchor="ctr"/>
          <a:lstStyle/>
          <a:p>
            <a:pPr algn="ctr" eaLnBrk="0">
              <a:spcBef>
                <a:spcPct val="50000"/>
              </a:spcBef>
            </a:pPr>
            <a:r>
              <a:rPr lang="en-US" sz="2400" b="1"/>
              <a:t>V</a:t>
            </a:r>
          </a:p>
        </p:txBody>
      </p:sp>
      <p:graphicFrame>
        <p:nvGraphicFramePr>
          <p:cNvPr id="27685" name="Object 4"/>
          <p:cNvGraphicFramePr>
            <a:graphicFrameLocks noChangeAspect="1"/>
          </p:cNvGraphicFramePr>
          <p:nvPr/>
        </p:nvGraphicFramePr>
        <p:xfrm>
          <a:off x="5886450" y="4773613"/>
          <a:ext cx="742950" cy="742950"/>
        </p:xfrm>
        <a:graphic>
          <a:graphicData uri="http://schemas.openxmlformats.org/presentationml/2006/ole">
            <p:oleObj spid="_x0000_s875524" name="Equation" r:id="rId5" imgW="114120" imgH="114120" progId="Equation.3">
              <p:embed/>
            </p:oleObj>
          </a:graphicData>
        </a:graphic>
      </p:graphicFrame>
      <p:graphicFrame>
        <p:nvGraphicFramePr>
          <p:cNvPr id="27686" name="Object 5"/>
          <p:cNvGraphicFramePr>
            <a:graphicFrameLocks noChangeAspect="1"/>
          </p:cNvGraphicFramePr>
          <p:nvPr/>
        </p:nvGraphicFramePr>
        <p:xfrm>
          <a:off x="6794500" y="4683125"/>
          <a:ext cx="1206500" cy="965200"/>
        </p:xfrm>
        <a:graphic>
          <a:graphicData uri="http://schemas.openxmlformats.org/presentationml/2006/ole">
            <p:oleObj spid="_x0000_s875525" name="Equation" r:id="rId6" imgW="126720" imgH="101520" progId="Equation.3">
              <p:embed/>
            </p:oleObj>
          </a:graphicData>
        </a:graphic>
      </p:graphicFrame>
      <p:graphicFrame>
        <p:nvGraphicFramePr>
          <p:cNvPr id="27687" name="Object 6"/>
          <p:cNvGraphicFramePr>
            <a:graphicFrameLocks noChangeAspect="1"/>
          </p:cNvGraphicFramePr>
          <p:nvPr/>
        </p:nvGraphicFramePr>
        <p:xfrm>
          <a:off x="7772400" y="3478213"/>
          <a:ext cx="874713" cy="3149600"/>
        </p:xfrm>
        <a:graphic>
          <a:graphicData uri="http://schemas.openxmlformats.org/presentationml/2006/ole">
            <p:oleObj spid="_x0000_s875526" name="Equation" r:id="rId7" imgW="253800" imgH="914400" progId="Equation.3">
              <p:embed/>
            </p:oleObj>
          </a:graphicData>
        </a:graphic>
      </p:graphicFrame>
      <p:sp>
        <p:nvSpPr>
          <p:cNvPr id="2088" name="Text Box 40"/>
          <p:cNvSpPr txBox="1">
            <a:spLocks noChangeArrowheads="1"/>
          </p:cNvSpPr>
          <p:nvPr/>
        </p:nvSpPr>
        <p:spPr bwMode="auto">
          <a:xfrm>
            <a:off x="3100388" y="2994025"/>
            <a:ext cx="2005012" cy="427038"/>
          </a:xfrm>
          <a:prstGeom prst="rect">
            <a:avLst/>
          </a:prstGeom>
          <a:noFill/>
          <a:ln w="9525">
            <a:noFill/>
            <a:miter lim="800000"/>
            <a:headEnd/>
            <a:tailEnd/>
          </a:ln>
        </p:spPr>
        <p:txBody>
          <a:bodyPr>
            <a:spAutoFit/>
          </a:bodyPr>
          <a:lstStyle/>
          <a:p>
            <a:pPr algn="ctr" eaLnBrk="0">
              <a:spcBef>
                <a:spcPct val="50000"/>
              </a:spcBef>
            </a:pPr>
            <a:r>
              <a:rPr lang="en-US" sz="2200"/>
              <a:t>By product</a:t>
            </a:r>
          </a:p>
        </p:txBody>
      </p:sp>
      <p:sp>
        <p:nvSpPr>
          <p:cNvPr id="2089" name="Text Box 41"/>
          <p:cNvSpPr txBox="1">
            <a:spLocks noChangeArrowheads="1"/>
          </p:cNvSpPr>
          <p:nvPr/>
        </p:nvSpPr>
        <p:spPr bwMode="auto">
          <a:xfrm>
            <a:off x="7772400" y="1470025"/>
            <a:ext cx="1598613" cy="427038"/>
          </a:xfrm>
          <a:prstGeom prst="rect">
            <a:avLst/>
          </a:prstGeom>
          <a:noFill/>
          <a:ln w="9525">
            <a:noFill/>
            <a:miter lim="800000"/>
            <a:headEnd/>
            <a:tailEnd/>
          </a:ln>
        </p:spPr>
        <p:txBody>
          <a:bodyPr>
            <a:spAutoFit/>
          </a:bodyPr>
          <a:lstStyle/>
          <a:p>
            <a:pPr algn="ctr" eaLnBrk="0">
              <a:spcBef>
                <a:spcPct val="50000"/>
              </a:spcBef>
            </a:pPr>
            <a:r>
              <a:rPr lang="en-US" sz="2200"/>
              <a:t>Biomass</a:t>
            </a:r>
          </a:p>
        </p:txBody>
      </p:sp>
      <p:sp>
        <p:nvSpPr>
          <p:cNvPr id="2090" name="Text Box 42"/>
          <p:cNvSpPr txBox="1">
            <a:spLocks noChangeArrowheads="1"/>
          </p:cNvSpPr>
          <p:nvPr/>
        </p:nvSpPr>
        <p:spPr bwMode="auto">
          <a:xfrm>
            <a:off x="-57150" y="1439863"/>
            <a:ext cx="1657350" cy="427037"/>
          </a:xfrm>
          <a:prstGeom prst="rect">
            <a:avLst/>
          </a:prstGeom>
          <a:noFill/>
          <a:ln w="9525">
            <a:noFill/>
            <a:miter lim="800000"/>
            <a:headEnd/>
            <a:tailEnd/>
          </a:ln>
        </p:spPr>
        <p:txBody>
          <a:bodyPr>
            <a:spAutoFit/>
          </a:bodyPr>
          <a:lstStyle/>
          <a:p>
            <a:pPr algn="ctr" eaLnBrk="0">
              <a:spcBef>
                <a:spcPct val="50000"/>
              </a:spcBef>
            </a:pPr>
            <a:r>
              <a:rPr lang="en-US" sz="2200"/>
              <a:t>Nutrient</a:t>
            </a:r>
          </a:p>
        </p:txBody>
      </p:sp>
      <p:sp>
        <p:nvSpPr>
          <p:cNvPr id="45" name="Rectangle 44"/>
          <p:cNvSpPr>
            <a:spLocks noChangeArrowheads="1"/>
          </p:cNvSpPr>
          <p:nvPr/>
        </p:nvSpPr>
        <p:spPr bwMode="auto">
          <a:xfrm>
            <a:off x="6324600" y="5791200"/>
            <a:ext cx="838200" cy="457200"/>
          </a:xfrm>
          <a:prstGeom prst="rect">
            <a:avLst/>
          </a:prstGeom>
          <a:noFill/>
          <a:ln w="38100" algn="ctr">
            <a:solidFill>
              <a:srgbClr val="FF0000"/>
            </a:solidFill>
            <a:round/>
            <a:headEnd/>
            <a:tailEnd type="arrow" w="med" len="med"/>
          </a:ln>
        </p:spPr>
        <p:txBody>
          <a:bodyPr/>
          <a:lstStyle/>
          <a:p>
            <a:endParaRPr lang="en-US">
              <a:ea typeface="Arial Unicode MS" pitchFamily="34" charset="-128"/>
              <a:cs typeface="Arial Unicode MS" pitchFamily="34" charset="-128"/>
            </a:endParaRPr>
          </a:p>
        </p:txBody>
      </p:sp>
      <p:sp>
        <p:nvSpPr>
          <p:cNvPr id="47"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
        <p:nvSpPr>
          <p:cNvPr id="46" name="Freeform 45"/>
          <p:cNvSpPr>
            <a:spLocks/>
          </p:cNvSpPr>
          <p:nvPr/>
        </p:nvSpPr>
        <p:spPr bwMode="auto">
          <a:xfrm>
            <a:off x="986058" y="2306415"/>
            <a:ext cx="2836863" cy="620713"/>
          </a:xfrm>
          <a:custGeom>
            <a:avLst/>
            <a:gdLst>
              <a:gd name="T0" fmla="*/ 0 w 2837204"/>
              <a:gd name="T1" fmla="*/ 56972 h 620994"/>
              <a:gd name="T2" fmla="*/ 1555335 w 2837204"/>
              <a:gd name="T3" fmla="*/ 125338 h 620994"/>
              <a:gd name="T4" fmla="*/ 2461188 w 2837204"/>
              <a:gd name="T5" fmla="*/ 82609 h 620994"/>
              <a:gd name="T6" fmla="*/ 2837204 w 2837204"/>
              <a:gd name="T7" fmla="*/ 620994 h 6209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37204" h="620994">
                <a:moveTo>
                  <a:pt x="0" y="56972"/>
                </a:moveTo>
                <a:cubicBezTo>
                  <a:pt x="572568" y="89018"/>
                  <a:pt x="1145137" y="121065"/>
                  <a:pt x="1555335" y="125338"/>
                </a:cubicBezTo>
                <a:cubicBezTo>
                  <a:pt x="1965533" y="129611"/>
                  <a:pt x="2247544" y="0"/>
                  <a:pt x="2461189" y="82609"/>
                </a:cubicBezTo>
                <a:cubicBezTo>
                  <a:pt x="2674834" y="165218"/>
                  <a:pt x="2756019" y="485686"/>
                  <a:pt x="2837204" y="620994"/>
                </a:cubicBezTo>
              </a:path>
            </a:pathLst>
          </a:custGeom>
          <a:noFill/>
          <a:ln w="38100" cap="flat" cmpd="sng" algn="ctr">
            <a:solidFill>
              <a:srgbClr val="FF0000"/>
            </a:solidFill>
            <a:prstDash val="solid"/>
            <a:round/>
            <a:headEnd type="none" w="med" len="med"/>
            <a:tailEnd type="arrow" w="med" len="med"/>
          </a:ln>
        </p:spPr>
        <p:txBody>
          <a:bodyPr/>
          <a:lstStyle/>
          <a:p>
            <a:endParaRPr lang="en-US"/>
          </a:p>
        </p:txBody>
      </p:sp>
      <p:sp>
        <p:nvSpPr>
          <p:cNvPr id="48" name="Freeform 47"/>
          <p:cNvSpPr>
            <a:spLocks/>
          </p:cNvSpPr>
          <p:nvPr/>
        </p:nvSpPr>
        <p:spPr bwMode="auto">
          <a:xfrm>
            <a:off x="1011458" y="1025303"/>
            <a:ext cx="7254875" cy="850900"/>
          </a:xfrm>
          <a:custGeom>
            <a:avLst/>
            <a:gdLst>
              <a:gd name="T0" fmla="*/ 0 w 7255380"/>
              <a:gd name="T1" fmla="*/ 850307 h 850307"/>
              <a:gd name="T2" fmla="*/ 974221 w 7255380"/>
              <a:gd name="T3" fmla="*/ 636662 h 850307"/>
              <a:gd name="T4" fmla="*/ 2743200 w 7255380"/>
              <a:gd name="T5" fmla="*/ 713574 h 850307"/>
              <a:gd name="T6" fmla="*/ 3426864 w 7255380"/>
              <a:gd name="T7" fmla="*/ 115368 h 850307"/>
              <a:gd name="T8" fmla="*/ 4537817 w 7255380"/>
              <a:gd name="T9" fmla="*/ 21365 h 850307"/>
              <a:gd name="T10" fmla="*/ 5503492 w 7255380"/>
              <a:gd name="T11" fmla="*/ 217918 h 850307"/>
              <a:gd name="T12" fmla="*/ 6563168 w 7255380"/>
              <a:gd name="T13" fmla="*/ 687937 h 850307"/>
              <a:gd name="T14" fmla="*/ 7255380 w 7255380"/>
              <a:gd name="T15" fmla="*/ 662299 h 8503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55380" h="850307">
                <a:moveTo>
                  <a:pt x="0" y="850307"/>
                </a:moveTo>
                <a:cubicBezTo>
                  <a:pt x="258510" y="754879"/>
                  <a:pt x="517021" y="659451"/>
                  <a:pt x="974221" y="636662"/>
                </a:cubicBezTo>
                <a:cubicBezTo>
                  <a:pt x="1431421" y="613873"/>
                  <a:pt x="2334426" y="800456"/>
                  <a:pt x="2743200" y="713574"/>
                </a:cubicBezTo>
                <a:cubicBezTo>
                  <a:pt x="3151974" y="626692"/>
                  <a:pt x="3127761" y="230736"/>
                  <a:pt x="3426864" y="115368"/>
                </a:cubicBezTo>
                <a:cubicBezTo>
                  <a:pt x="3725967" y="0"/>
                  <a:pt x="4191712" y="4273"/>
                  <a:pt x="4537817" y="21365"/>
                </a:cubicBezTo>
                <a:cubicBezTo>
                  <a:pt x="4883922" y="38457"/>
                  <a:pt x="5165933" y="106823"/>
                  <a:pt x="5503492" y="217918"/>
                </a:cubicBezTo>
                <a:cubicBezTo>
                  <a:pt x="5841051" y="329013"/>
                  <a:pt x="6271189" y="613873"/>
                  <a:pt x="6563170" y="687937"/>
                </a:cubicBezTo>
                <a:cubicBezTo>
                  <a:pt x="6855151" y="762001"/>
                  <a:pt x="6855152" y="720695"/>
                  <a:pt x="7255380" y="662299"/>
                </a:cubicBezTo>
              </a:path>
            </a:pathLst>
          </a:custGeom>
          <a:noFill/>
          <a:ln w="38100" cap="flat" cmpd="sng" algn="ctr">
            <a:solidFill>
              <a:srgbClr val="0070C0"/>
            </a:solidFill>
            <a:prstDash val="solid"/>
            <a:round/>
            <a:headEnd type="none" w="med" len="med"/>
            <a:tailEnd type="arrow" w="med" len="med"/>
          </a:ln>
        </p:spPr>
        <p:txBody>
          <a:bodyPr/>
          <a:lstStyle/>
          <a:p>
            <a:endParaRPr lang="en-US"/>
          </a:p>
        </p:txBody>
      </p:sp>
      <p:sp>
        <p:nvSpPr>
          <p:cNvPr id="49" name="Freeform 48"/>
          <p:cNvSpPr>
            <a:spLocks/>
          </p:cNvSpPr>
          <p:nvPr/>
        </p:nvSpPr>
        <p:spPr bwMode="auto">
          <a:xfrm>
            <a:off x="870171" y="1792065"/>
            <a:ext cx="7670800" cy="212725"/>
          </a:xfrm>
          <a:custGeom>
            <a:avLst/>
            <a:gdLst>
              <a:gd name="T0" fmla="*/ 141005 w 7669850"/>
              <a:gd name="T1" fmla="*/ 169492 h 212220"/>
              <a:gd name="T2" fmla="*/ 192280 w 7669850"/>
              <a:gd name="T3" fmla="*/ 178037 h 212220"/>
              <a:gd name="T4" fmla="*/ 1294689 w 7669850"/>
              <a:gd name="T5" fmla="*/ 41305 h 212220"/>
              <a:gd name="T6" fmla="*/ 2576557 w 7669850"/>
              <a:gd name="T7" fmla="*/ 41305 h 212220"/>
              <a:gd name="T8" fmla="*/ 3567869 w 7669850"/>
              <a:gd name="T9" fmla="*/ 143854 h 212220"/>
              <a:gd name="T10" fmla="*/ 4516454 w 7669850"/>
              <a:gd name="T11" fmla="*/ 7121 h 212220"/>
              <a:gd name="T12" fmla="*/ 6473438 w 7669850"/>
              <a:gd name="T13" fmla="*/ 186583 h 212220"/>
              <a:gd name="T14" fmla="*/ 7242562 w 7669850"/>
              <a:gd name="T15" fmla="*/ 160946 h 212220"/>
              <a:gd name="T16" fmla="*/ 7669850 w 7669850"/>
              <a:gd name="T17" fmla="*/ 126763 h 212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69850" h="212220">
                <a:moveTo>
                  <a:pt x="141005" y="169492"/>
                </a:moveTo>
                <a:cubicBezTo>
                  <a:pt x="70502" y="184447"/>
                  <a:pt x="0" y="199402"/>
                  <a:pt x="192280" y="178037"/>
                </a:cubicBezTo>
                <a:cubicBezTo>
                  <a:pt x="384561" y="156673"/>
                  <a:pt x="897309" y="64094"/>
                  <a:pt x="1294688" y="41305"/>
                </a:cubicBezTo>
                <a:cubicBezTo>
                  <a:pt x="1692068" y="18516"/>
                  <a:pt x="2197694" y="24214"/>
                  <a:pt x="2576557" y="41305"/>
                </a:cubicBezTo>
                <a:cubicBezTo>
                  <a:pt x="2955420" y="58396"/>
                  <a:pt x="3244553" y="149551"/>
                  <a:pt x="3567869" y="143854"/>
                </a:cubicBezTo>
                <a:cubicBezTo>
                  <a:pt x="3891185" y="138157"/>
                  <a:pt x="4032190" y="0"/>
                  <a:pt x="4516452" y="7121"/>
                </a:cubicBezTo>
                <a:cubicBezTo>
                  <a:pt x="5000714" y="14243"/>
                  <a:pt x="6019088" y="160946"/>
                  <a:pt x="6473439" y="186583"/>
                </a:cubicBezTo>
                <a:cubicBezTo>
                  <a:pt x="6927790" y="212220"/>
                  <a:pt x="7043158" y="170916"/>
                  <a:pt x="7242560" y="160946"/>
                </a:cubicBezTo>
                <a:cubicBezTo>
                  <a:pt x="7441962" y="150976"/>
                  <a:pt x="7564452" y="146703"/>
                  <a:pt x="7669850" y="126763"/>
                </a:cubicBezTo>
              </a:path>
            </a:pathLst>
          </a:custGeom>
          <a:noFill/>
          <a:ln w="38100" cap="flat" cmpd="sng" algn="ctr">
            <a:solidFill>
              <a:srgbClr val="7030A0"/>
            </a:solidFill>
            <a:prstDash val="solid"/>
            <a:round/>
            <a:headEnd type="none" w="med" len="med"/>
            <a:tailEnd type="arrow"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169863" y="714375"/>
            <a:ext cx="4437062" cy="3219450"/>
          </a:xfrm>
          <a:prstGeom prst="rect">
            <a:avLst/>
          </a:prstGeom>
          <a:noFill/>
          <a:ln w="9525">
            <a:noFill/>
            <a:miter lim="800000"/>
            <a:headEnd/>
            <a:tailEnd/>
          </a:ln>
        </p:spPr>
      </p:pic>
      <p:sp>
        <p:nvSpPr>
          <p:cNvPr id="30" name="TextBox 6"/>
          <p:cNvSpPr txBox="1">
            <a:spLocks noChangeArrowheads="1"/>
          </p:cNvSpPr>
          <p:nvPr/>
        </p:nvSpPr>
        <p:spPr bwMode="auto">
          <a:xfrm rot="16200000">
            <a:off x="-1002506" y="1886743"/>
            <a:ext cx="2262188" cy="361951"/>
          </a:xfrm>
          <a:prstGeom prst="rect">
            <a:avLst/>
          </a:prstGeom>
          <a:noFill/>
          <a:ln w="9525">
            <a:noFill/>
            <a:miter lim="800000"/>
            <a:headEnd/>
            <a:tailEnd/>
          </a:ln>
        </p:spPr>
        <p:txBody>
          <a:bodyPr wrap="none" lIns="84908" tIns="42454" rIns="84908" bIns="42454">
            <a:spAutoFit/>
          </a:bodyPr>
          <a:lstStyle/>
          <a:p>
            <a:pPr algn="ctr" eaLnBrk="0">
              <a:spcBef>
                <a:spcPct val="50000"/>
              </a:spcBef>
              <a:defRPr/>
            </a:pPr>
            <a:r>
              <a:rPr lang="en-US" dirty="0">
                <a:latin typeface="+mn-lt"/>
                <a:cs typeface="+mn-cs"/>
              </a:rPr>
              <a:t>Number of genomes</a:t>
            </a:r>
          </a:p>
        </p:txBody>
      </p:sp>
      <p:sp>
        <p:nvSpPr>
          <p:cNvPr id="31" name="TextBox 7"/>
          <p:cNvSpPr txBox="1">
            <a:spLocks noChangeArrowheads="1"/>
          </p:cNvSpPr>
          <p:nvPr/>
        </p:nvSpPr>
        <p:spPr bwMode="auto">
          <a:xfrm>
            <a:off x="990600" y="590550"/>
            <a:ext cx="3467100" cy="361950"/>
          </a:xfrm>
          <a:prstGeom prst="rect">
            <a:avLst/>
          </a:prstGeom>
          <a:noFill/>
          <a:ln w="9525">
            <a:noFill/>
            <a:miter lim="800000"/>
            <a:headEnd/>
            <a:tailEnd/>
          </a:ln>
        </p:spPr>
        <p:txBody>
          <a:bodyPr wrap="none" lIns="84908" tIns="42454" rIns="84908" bIns="42454">
            <a:spAutoFit/>
          </a:bodyPr>
          <a:lstStyle/>
          <a:p>
            <a:pPr algn="ctr" eaLnBrk="0">
              <a:spcBef>
                <a:spcPct val="50000"/>
              </a:spcBef>
              <a:defRPr/>
            </a:pPr>
            <a:r>
              <a:rPr lang="en-US" dirty="0">
                <a:solidFill>
                  <a:srgbClr val="C00000"/>
                </a:solidFill>
                <a:latin typeface="+mn-lt"/>
                <a:cs typeface="+mn-cs"/>
              </a:rPr>
              <a:t>Sequenced prokaryotes in NCBI</a:t>
            </a:r>
          </a:p>
        </p:txBody>
      </p:sp>
      <p:sp>
        <p:nvSpPr>
          <p:cNvPr id="32" name="TextBox 16"/>
          <p:cNvSpPr txBox="1">
            <a:spLocks noChangeArrowheads="1"/>
          </p:cNvSpPr>
          <p:nvPr/>
        </p:nvSpPr>
        <p:spPr bwMode="auto">
          <a:xfrm>
            <a:off x="5357813" y="2466975"/>
            <a:ext cx="3194050" cy="638175"/>
          </a:xfrm>
          <a:prstGeom prst="rect">
            <a:avLst/>
          </a:prstGeom>
          <a:noFill/>
          <a:ln w="9525">
            <a:noFill/>
            <a:miter lim="800000"/>
            <a:headEnd/>
            <a:tailEnd/>
          </a:ln>
        </p:spPr>
        <p:txBody>
          <a:bodyPr lIns="84908" tIns="42454" rIns="84908" bIns="42454">
            <a:spAutoFit/>
          </a:bodyPr>
          <a:lstStyle/>
          <a:p>
            <a:pPr algn="ctr" eaLnBrk="0">
              <a:spcBef>
                <a:spcPct val="50000"/>
              </a:spcBef>
              <a:defRPr/>
            </a:pPr>
            <a:r>
              <a:rPr lang="en-US" dirty="0">
                <a:solidFill>
                  <a:srgbClr val="336699"/>
                </a:solidFill>
                <a:latin typeface="+mn-lt"/>
                <a:cs typeface="+mn-cs"/>
              </a:rPr>
              <a:t>Manually </a:t>
            </a:r>
            <a:r>
              <a:rPr lang="en-US" dirty="0" err="1">
                <a:solidFill>
                  <a:srgbClr val="336699"/>
                </a:solidFill>
                <a:latin typeface="+mn-lt"/>
                <a:cs typeface="+mn-cs"/>
              </a:rPr>
              <a:t>curated</a:t>
            </a:r>
            <a:r>
              <a:rPr lang="en-US" dirty="0">
                <a:solidFill>
                  <a:srgbClr val="336699"/>
                </a:solidFill>
                <a:latin typeface="+mn-lt"/>
                <a:cs typeface="+mn-cs"/>
              </a:rPr>
              <a:t> published models</a:t>
            </a:r>
          </a:p>
        </p:txBody>
      </p:sp>
      <p:sp>
        <p:nvSpPr>
          <p:cNvPr id="36" name="TextBox 8"/>
          <p:cNvSpPr txBox="1">
            <a:spLocks noChangeArrowheads="1"/>
          </p:cNvSpPr>
          <p:nvPr/>
        </p:nvSpPr>
        <p:spPr bwMode="auto">
          <a:xfrm>
            <a:off x="1643063" y="1755775"/>
            <a:ext cx="2108200" cy="639763"/>
          </a:xfrm>
          <a:prstGeom prst="rect">
            <a:avLst/>
          </a:prstGeom>
          <a:noFill/>
          <a:ln w="9525">
            <a:noFill/>
            <a:miter lim="800000"/>
            <a:headEnd/>
            <a:tailEnd/>
          </a:ln>
        </p:spPr>
        <p:txBody>
          <a:bodyPr lIns="84908" tIns="42454" rIns="84908" bIns="42454">
            <a:spAutoFit/>
          </a:bodyPr>
          <a:lstStyle/>
          <a:p>
            <a:pPr algn="ctr" eaLnBrk="0">
              <a:spcBef>
                <a:spcPct val="50000"/>
              </a:spcBef>
              <a:defRPr/>
            </a:pPr>
            <a:r>
              <a:rPr lang="en-US" dirty="0">
                <a:solidFill>
                  <a:srgbClr val="336699"/>
                </a:solidFill>
                <a:latin typeface="+mn-lt"/>
                <a:cs typeface="+mn-cs"/>
              </a:rPr>
              <a:t>Total published models</a:t>
            </a:r>
          </a:p>
        </p:txBody>
      </p:sp>
      <p:sp>
        <p:nvSpPr>
          <p:cNvPr id="37" name="TextBox 11"/>
          <p:cNvSpPr txBox="1">
            <a:spLocks noChangeArrowheads="1"/>
          </p:cNvSpPr>
          <p:nvPr/>
        </p:nvSpPr>
        <p:spPr bwMode="auto">
          <a:xfrm rot="16200000">
            <a:off x="3576638" y="1868488"/>
            <a:ext cx="2057400" cy="361950"/>
          </a:xfrm>
          <a:prstGeom prst="rect">
            <a:avLst/>
          </a:prstGeom>
          <a:noFill/>
          <a:ln w="9525">
            <a:noFill/>
            <a:miter lim="800000"/>
            <a:headEnd/>
            <a:tailEnd/>
          </a:ln>
        </p:spPr>
        <p:txBody>
          <a:bodyPr wrap="none" lIns="84908" tIns="42454" rIns="84908" bIns="42454">
            <a:spAutoFit/>
          </a:bodyPr>
          <a:lstStyle/>
          <a:p>
            <a:pPr algn="ctr" eaLnBrk="0">
              <a:spcBef>
                <a:spcPct val="50000"/>
              </a:spcBef>
              <a:defRPr/>
            </a:pPr>
            <a:r>
              <a:rPr lang="en-US" dirty="0">
                <a:latin typeface="+mn-lt"/>
                <a:cs typeface="+mn-cs"/>
              </a:rPr>
              <a:t>Number of models</a:t>
            </a:r>
          </a:p>
        </p:txBody>
      </p:sp>
      <p:cxnSp>
        <p:nvCxnSpPr>
          <p:cNvPr id="11272" name="Straight Arrow Connector 37"/>
          <p:cNvCxnSpPr>
            <a:cxnSpLocks noChangeShapeType="1"/>
          </p:cNvCxnSpPr>
          <p:nvPr/>
        </p:nvCxnSpPr>
        <p:spPr bwMode="auto">
          <a:xfrm flipV="1">
            <a:off x="1214438" y="2071688"/>
            <a:ext cx="2786062" cy="785812"/>
          </a:xfrm>
          <a:prstGeom prst="straightConnector1">
            <a:avLst/>
          </a:prstGeom>
          <a:noFill/>
          <a:ln w="38100" algn="ctr">
            <a:solidFill>
              <a:srgbClr val="FF0000"/>
            </a:solidFill>
            <a:round/>
            <a:headEnd/>
            <a:tailEnd type="arrow" w="med" len="med"/>
          </a:ln>
        </p:spPr>
      </p:cxnSp>
      <p:cxnSp>
        <p:nvCxnSpPr>
          <p:cNvPr id="11273" name="Straight Arrow Connector 38"/>
          <p:cNvCxnSpPr>
            <a:cxnSpLocks noChangeShapeType="1"/>
          </p:cNvCxnSpPr>
          <p:nvPr/>
        </p:nvCxnSpPr>
        <p:spPr bwMode="auto">
          <a:xfrm flipV="1">
            <a:off x="1349375" y="1000125"/>
            <a:ext cx="2857500" cy="928688"/>
          </a:xfrm>
          <a:prstGeom prst="straightConnector1">
            <a:avLst/>
          </a:prstGeom>
          <a:noFill/>
          <a:ln w="38100" algn="ctr">
            <a:solidFill>
              <a:srgbClr val="FF0000"/>
            </a:solidFill>
            <a:round/>
            <a:headEnd/>
            <a:tailEnd type="arrow" w="med" len="med"/>
          </a:ln>
        </p:spPr>
      </p:cxnSp>
      <p:cxnSp>
        <p:nvCxnSpPr>
          <p:cNvPr id="11274" name="Straight Arrow Connector 40"/>
          <p:cNvCxnSpPr>
            <a:cxnSpLocks noChangeShapeType="1"/>
          </p:cNvCxnSpPr>
          <p:nvPr/>
        </p:nvCxnSpPr>
        <p:spPr bwMode="auto">
          <a:xfrm rot="5400000" flipH="1" flipV="1">
            <a:off x="3821906" y="1607344"/>
            <a:ext cx="642938" cy="285750"/>
          </a:xfrm>
          <a:prstGeom prst="straightConnector1">
            <a:avLst/>
          </a:prstGeom>
          <a:noFill/>
          <a:ln w="38100" algn="ctr">
            <a:solidFill>
              <a:srgbClr val="FF0000"/>
            </a:solidFill>
            <a:round/>
            <a:headEnd/>
            <a:tailEnd type="arrow" w="med" len="med"/>
          </a:ln>
        </p:spPr>
      </p:cxnSp>
      <p:sp>
        <p:nvSpPr>
          <p:cNvPr id="11275" name="Left Brace 43"/>
          <p:cNvSpPr>
            <a:spLocks/>
          </p:cNvSpPr>
          <p:nvPr/>
        </p:nvSpPr>
        <p:spPr bwMode="auto">
          <a:xfrm>
            <a:off x="8286750" y="1143000"/>
            <a:ext cx="500063" cy="1643063"/>
          </a:xfrm>
          <a:prstGeom prst="leftBrace">
            <a:avLst>
              <a:gd name="adj1" fmla="val 8336"/>
              <a:gd name="adj2" fmla="val 50000"/>
            </a:avLst>
          </a:prstGeom>
          <a:noFill/>
          <a:ln w="38100" algn="ctr">
            <a:solidFill>
              <a:srgbClr val="C00000"/>
            </a:solidFill>
            <a:round/>
            <a:headEnd/>
            <a:tailEnd/>
          </a:ln>
        </p:spPr>
        <p:txBody>
          <a:bodyPr anchor="ctr"/>
          <a:lstStyle/>
          <a:p>
            <a:pPr algn="ctr" eaLnBrk="0">
              <a:spcBef>
                <a:spcPct val="50000"/>
              </a:spcBef>
            </a:pPr>
            <a:endParaRPr lang="en-US">
              <a:solidFill>
                <a:srgbClr val="C00000"/>
              </a:solidFill>
            </a:endParaRPr>
          </a:p>
        </p:txBody>
      </p:sp>
      <p:sp>
        <p:nvSpPr>
          <p:cNvPr id="45" name="TextBox 16"/>
          <p:cNvSpPr txBox="1">
            <a:spLocks noChangeArrowheads="1"/>
          </p:cNvSpPr>
          <p:nvPr/>
        </p:nvSpPr>
        <p:spPr bwMode="auto">
          <a:xfrm>
            <a:off x="5645150" y="1571625"/>
            <a:ext cx="3194050" cy="639763"/>
          </a:xfrm>
          <a:prstGeom prst="rect">
            <a:avLst/>
          </a:prstGeom>
          <a:noFill/>
          <a:ln w="9525">
            <a:noFill/>
            <a:miter lim="800000"/>
            <a:headEnd/>
            <a:tailEnd/>
          </a:ln>
        </p:spPr>
        <p:txBody>
          <a:bodyPr lIns="84908" tIns="42454" rIns="84908" bIns="42454">
            <a:spAutoFit/>
          </a:bodyPr>
          <a:lstStyle/>
          <a:p>
            <a:pPr algn="ctr" eaLnBrk="0">
              <a:spcBef>
                <a:spcPct val="50000"/>
              </a:spcBef>
              <a:defRPr/>
            </a:pPr>
            <a:r>
              <a:rPr lang="en-US" dirty="0">
                <a:solidFill>
                  <a:srgbClr val="C00000"/>
                </a:solidFill>
                <a:latin typeface="+mn-lt"/>
                <a:cs typeface="+mn-cs"/>
              </a:rPr>
              <a:t>Automatically generated SEED models</a:t>
            </a:r>
          </a:p>
        </p:txBody>
      </p:sp>
      <p:sp>
        <p:nvSpPr>
          <p:cNvPr id="42" name="Title 26"/>
          <p:cNvSpPr txBox="1">
            <a:spLocks/>
          </p:cNvSpPr>
          <p:nvPr/>
        </p:nvSpPr>
        <p:spPr>
          <a:xfrm>
            <a:off x="457200" y="54206"/>
            <a:ext cx="8228013" cy="485775"/>
          </a:xfrm>
          <a:prstGeom prst="rect">
            <a:avLst/>
          </a:prstGeom>
        </p:spPr>
        <p:txBody>
          <a:bodyPr/>
          <a:lstStyle/>
          <a:p>
            <a:pPr algn="ctr" eaLnBrk="0">
              <a:defRPr/>
            </a:pPr>
            <a:r>
              <a:rPr lang="en-US" sz="2600" kern="0" dirty="0">
                <a:latin typeface="+mj-lt"/>
                <a:ea typeface="+mj-ea"/>
                <a:cs typeface="+mj-cs"/>
              </a:rPr>
              <a:t>Model reconstruction lags behind genome sequencing</a:t>
            </a:r>
          </a:p>
        </p:txBody>
      </p:sp>
      <p:grpSp>
        <p:nvGrpSpPr>
          <p:cNvPr id="2" name="Group 18"/>
          <p:cNvGrpSpPr>
            <a:grpSpLocks/>
          </p:cNvGrpSpPr>
          <p:nvPr/>
        </p:nvGrpSpPr>
        <p:grpSpPr bwMode="auto">
          <a:xfrm>
            <a:off x="0" y="533400"/>
            <a:ext cx="4876800" cy="3546475"/>
            <a:chOff x="0" y="533400"/>
            <a:chExt cx="4876800" cy="3546475"/>
          </a:xfrm>
        </p:grpSpPr>
        <p:pic>
          <p:nvPicPr>
            <p:cNvPr id="11282" name="Picture 16"/>
            <p:cNvPicPr>
              <a:picLocks noChangeAspect="1" noChangeArrowheads="1"/>
            </p:cNvPicPr>
            <p:nvPr/>
          </p:nvPicPr>
          <p:blipFill>
            <a:blip r:embed="rId3"/>
            <a:srcRect/>
            <a:stretch>
              <a:fillRect/>
            </a:stretch>
          </p:blipFill>
          <p:spPr bwMode="auto">
            <a:xfrm>
              <a:off x="0" y="533400"/>
              <a:ext cx="4876800" cy="3546475"/>
            </a:xfrm>
            <a:prstGeom prst="rect">
              <a:avLst/>
            </a:prstGeom>
            <a:noFill/>
            <a:ln w="9525">
              <a:noFill/>
              <a:miter lim="800000"/>
              <a:headEnd/>
              <a:tailEnd/>
            </a:ln>
          </p:spPr>
        </p:pic>
        <p:sp>
          <p:nvSpPr>
            <p:cNvPr id="11283" name="Rectangle 17"/>
            <p:cNvSpPr>
              <a:spLocks noChangeArrowheads="1"/>
            </p:cNvSpPr>
            <p:nvPr/>
          </p:nvSpPr>
          <p:spPr bwMode="auto">
            <a:xfrm>
              <a:off x="2438400" y="3761508"/>
              <a:ext cx="457200" cy="228600"/>
            </a:xfrm>
            <a:prstGeom prst="rect">
              <a:avLst/>
            </a:prstGeom>
            <a:solidFill>
              <a:schemeClr val="bg1"/>
            </a:solidFill>
            <a:ln w="38100" algn="ctr">
              <a:noFill/>
              <a:round/>
              <a:headEnd/>
              <a:tailEnd type="arrow" w="med" len="med"/>
            </a:ln>
          </p:spPr>
          <p:txBody>
            <a:bodyPr/>
            <a:lstStyle/>
            <a:p>
              <a:endParaRPr lang="en-US">
                <a:ea typeface="Arial Unicode MS" pitchFamily="34" charset="-128"/>
                <a:cs typeface="Arial Unicode MS" pitchFamily="34" charset="-128"/>
              </a:endParaRPr>
            </a:p>
          </p:txBody>
        </p:sp>
      </p:grpSp>
      <p:pic>
        <p:nvPicPr>
          <p:cNvPr id="11281" name="Picture 3"/>
          <p:cNvPicPr>
            <a:picLocks noChangeAspect="1" noChangeArrowheads="1"/>
          </p:cNvPicPr>
          <p:nvPr/>
        </p:nvPicPr>
        <p:blipFill>
          <a:blip r:embed="rId4"/>
          <a:srcRect/>
          <a:stretch>
            <a:fillRect/>
          </a:stretch>
        </p:blipFill>
        <p:spPr bwMode="auto">
          <a:xfrm>
            <a:off x="4714875" y="715963"/>
            <a:ext cx="4429125" cy="3213100"/>
          </a:xfrm>
          <a:prstGeom prst="rect">
            <a:avLst/>
          </a:prstGeom>
          <a:noFill/>
          <a:ln w="9525">
            <a:noFill/>
            <a:miter lim="800000"/>
            <a:headEnd/>
            <a:tailEnd/>
          </a:ln>
        </p:spPr>
      </p:pic>
      <p:sp>
        <p:nvSpPr>
          <p:cNvPr id="20" name="TextBox 18"/>
          <p:cNvSpPr txBox="1">
            <a:spLocks noChangeArrowheads="1"/>
          </p:cNvSpPr>
          <p:nvPr/>
        </p:nvSpPr>
        <p:spPr bwMode="auto">
          <a:xfrm>
            <a:off x="-61913" y="4022725"/>
            <a:ext cx="9286876" cy="2301875"/>
          </a:xfrm>
          <a:prstGeom prst="rect">
            <a:avLst/>
          </a:prstGeom>
          <a:noFill/>
          <a:ln w="9525">
            <a:noFill/>
            <a:miter lim="800000"/>
            <a:headEnd/>
            <a:tailEnd/>
          </a:ln>
        </p:spPr>
        <p:txBody>
          <a:bodyPr lIns="84908" tIns="42454" rIns="84908" bIns="42454">
            <a:spAutoFit/>
          </a:bodyPr>
          <a:lstStyle/>
          <a:p>
            <a:pPr eaLnBrk="0">
              <a:spcBef>
                <a:spcPct val="50000"/>
              </a:spcBef>
              <a:buFont typeface="Arial" pitchFamily="34" charset="0"/>
              <a:buChar char="•"/>
              <a:defRPr/>
            </a:pPr>
            <a:r>
              <a:rPr lang="en-US" sz="1900" dirty="0">
                <a:latin typeface="+mn-lt"/>
                <a:cs typeface="+mn-cs"/>
              </a:rPr>
              <a:t>≈</a:t>
            </a:r>
            <a:r>
              <a:rPr lang="en-US" sz="1900" b="1" dirty="0">
                <a:solidFill>
                  <a:srgbClr val="C00000"/>
                </a:solidFill>
                <a:latin typeface="+mn-lt"/>
                <a:cs typeface="+mn-cs"/>
              </a:rPr>
              <a:t>1000</a:t>
            </a:r>
            <a:r>
              <a:rPr lang="en-US" sz="1900" dirty="0">
                <a:latin typeface="+mn-lt"/>
                <a:cs typeface="+mn-cs"/>
              </a:rPr>
              <a:t> completely sequenced prokaryotes </a:t>
            </a:r>
            <a:r>
              <a:rPr lang="en-US" sz="1900" dirty="0" err="1">
                <a:latin typeface="+mn-lt"/>
                <a:cs typeface="+mn-cs"/>
              </a:rPr>
              <a:t>vs</a:t>
            </a:r>
            <a:r>
              <a:rPr lang="en-US" sz="1900" dirty="0">
                <a:latin typeface="+mn-lt"/>
                <a:cs typeface="+mn-cs"/>
              </a:rPr>
              <a:t> ≈</a:t>
            </a:r>
            <a:r>
              <a:rPr lang="en-US" sz="1900" b="1" dirty="0">
                <a:solidFill>
                  <a:srgbClr val="C00000"/>
                </a:solidFill>
                <a:latin typeface="+mn-lt"/>
                <a:cs typeface="+mn-cs"/>
              </a:rPr>
              <a:t>30</a:t>
            </a:r>
            <a:r>
              <a:rPr lang="en-US" sz="1900" dirty="0">
                <a:latin typeface="+mn-lt"/>
                <a:cs typeface="+mn-cs"/>
              </a:rPr>
              <a:t> published genome-scale models</a:t>
            </a:r>
          </a:p>
          <a:p>
            <a:pPr eaLnBrk="0">
              <a:spcBef>
                <a:spcPct val="50000"/>
              </a:spcBef>
              <a:buFont typeface="Arial" pitchFamily="34" charset="0"/>
              <a:buChar char="•"/>
              <a:defRPr/>
            </a:pPr>
            <a:r>
              <a:rPr lang="en-US" sz="1900" dirty="0">
                <a:latin typeface="+mn-lt"/>
                <a:cs typeface="+mn-cs"/>
              </a:rPr>
              <a:t>Models are often constructed one-at-a-time by individuals working independently</a:t>
            </a:r>
          </a:p>
          <a:p>
            <a:pPr eaLnBrk="0">
              <a:spcBef>
                <a:spcPct val="50000"/>
              </a:spcBef>
              <a:buFont typeface="Arial" pitchFamily="34" charset="0"/>
              <a:buChar char="•"/>
              <a:defRPr/>
            </a:pPr>
            <a:r>
              <a:rPr lang="en-US" sz="1900" dirty="0">
                <a:latin typeface="+mn-lt"/>
                <a:cs typeface="+mn-cs"/>
              </a:rPr>
              <a:t>Model building typically begins by identifying bidirectional best hits with </a:t>
            </a:r>
            <a:r>
              <a:rPr lang="en-US" sz="1900" i="1" dirty="0">
                <a:latin typeface="+mn-lt"/>
                <a:cs typeface="+mn-cs"/>
              </a:rPr>
              <a:t>E. coli</a:t>
            </a:r>
          </a:p>
          <a:p>
            <a:pPr eaLnBrk="0">
              <a:spcBef>
                <a:spcPct val="50000"/>
              </a:spcBef>
              <a:buFont typeface="Arial" pitchFamily="34" charset="0"/>
              <a:buChar char="•"/>
              <a:defRPr/>
            </a:pPr>
            <a:r>
              <a:rPr lang="en-US" sz="1900" dirty="0">
                <a:latin typeface="+mn-lt"/>
                <a:cs typeface="+mn-cs"/>
              </a:rPr>
              <a:t>Current process results in replication of work, propagation of errors, and extensive manual curation</a:t>
            </a:r>
          </a:p>
          <a:p>
            <a:pPr eaLnBrk="0">
              <a:spcBef>
                <a:spcPct val="50000"/>
              </a:spcBef>
              <a:buFont typeface="Arial" pitchFamily="34" charset="0"/>
              <a:buChar char="•"/>
              <a:defRPr/>
            </a:pPr>
            <a:r>
              <a:rPr lang="en-US" sz="1900" dirty="0">
                <a:latin typeface="+mn-lt"/>
                <a:cs typeface="+mn-cs"/>
              </a:rPr>
              <a:t>Bottom line: it currently requires approximately one year to produce a complete model</a:t>
            </a:r>
          </a:p>
        </p:txBody>
      </p:sp>
      <p:sp>
        <p:nvSpPr>
          <p:cNvPr id="21" name="Rectangle 11"/>
          <p:cNvSpPr>
            <a:spLocks noChangeArrowheads="1"/>
          </p:cNvSpPr>
          <p:nvPr/>
        </p:nvSpPr>
        <p:spPr bwMode="auto">
          <a:xfrm>
            <a:off x="2674261" y="6553200"/>
            <a:ext cx="3886200" cy="304800"/>
          </a:xfrm>
          <a:prstGeom prst="rect">
            <a:avLst/>
          </a:prstGeom>
          <a:noFill/>
          <a:ln w="9525">
            <a:noFill/>
            <a:miter lim="800000"/>
            <a:headEnd/>
            <a:tailEnd/>
          </a:ln>
        </p:spPr>
        <p:txBody>
          <a:bodyPr/>
          <a:lstStyle/>
          <a:p>
            <a:pPr algn="ctr" eaLnBrk="0">
              <a:spcBef>
                <a:spcPct val="50000"/>
              </a:spcBef>
              <a:buFont typeface="Times New Roman" pitchFamily="16" charset="0"/>
              <a:buNone/>
              <a:defRPr/>
            </a:pPr>
            <a:r>
              <a:rPr lang="en-US" sz="1400" i="1" dirty="0" smtClean="0">
                <a:latin typeface="+mj-lt"/>
                <a:ea typeface="+mn-ea"/>
                <a:cs typeface="+mn-cs"/>
              </a:rPr>
              <a:t>www.theseed.org/models/</a:t>
            </a:r>
            <a:endParaRPr lang="en-US" sz="1400" i="1" dirty="0">
              <a:latin typeface="+mj-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p:cNvSpPr/>
          <p:nvPr/>
        </p:nvSpPr>
        <p:spPr>
          <a:xfrm>
            <a:off x="461963" y="569915"/>
            <a:ext cx="8043408" cy="3880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itle 1"/>
          <p:cNvSpPr txBox="1">
            <a:spLocks/>
          </p:cNvSpPr>
          <p:nvPr/>
        </p:nvSpPr>
        <p:spPr>
          <a:xfrm>
            <a:off x="461963" y="6583"/>
            <a:ext cx="8221662" cy="341766"/>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000" dirty="0" smtClean="0">
                <a:latin typeface="+mj-lt"/>
                <a:ea typeface="ＭＳ Ｐゴシック" charset="-128"/>
                <a:cs typeface="ＭＳ Ｐゴシック" charset="-128"/>
              </a:rPr>
              <a:t>Model SEED: Converting Annotated Genomes into Genome-scale Metabolic Models</a:t>
            </a:r>
            <a:endParaRPr kumimoji="0" lang="en-US" sz="3000" b="0" i="0" u="none" strike="noStrike" kern="1200" cap="none" spc="0" normalizeH="0" baseline="0" noProof="0" dirty="0" smtClean="0">
              <a:ln>
                <a:noFill/>
              </a:ln>
              <a:solidFill>
                <a:schemeClr val="tx1"/>
              </a:solidFill>
              <a:effectLst/>
              <a:uLnTx/>
              <a:uFillTx/>
              <a:latin typeface="+mj-lt"/>
              <a:ea typeface="ＭＳ Ｐゴシック" charset="-128"/>
              <a:cs typeface="ＭＳ Ｐゴシック" charset="-128"/>
            </a:endParaRPr>
          </a:p>
        </p:txBody>
      </p:sp>
      <p:sp>
        <p:nvSpPr>
          <p:cNvPr id="385335" name="Freeform 311"/>
          <p:cNvSpPr>
            <a:spLocks/>
          </p:cNvSpPr>
          <p:nvPr/>
        </p:nvSpPr>
        <p:spPr bwMode="auto">
          <a:xfrm>
            <a:off x="3798888" y="1228725"/>
            <a:ext cx="862012" cy="4721225"/>
          </a:xfrm>
          <a:custGeom>
            <a:avLst/>
            <a:gdLst/>
            <a:ahLst/>
            <a:cxnLst>
              <a:cxn ang="0">
                <a:pos x="0" y="2818"/>
              </a:cxn>
              <a:cxn ang="0">
                <a:pos x="136" y="2818"/>
              </a:cxn>
              <a:cxn ang="0">
                <a:pos x="136" y="0"/>
              </a:cxn>
              <a:cxn ang="0">
                <a:pos x="408" y="0"/>
              </a:cxn>
              <a:cxn ang="0">
                <a:pos x="408" y="2818"/>
              </a:cxn>
              <a:cxn ang="0">
                <a:pos x="543" y="2818"/>
              </a:cxn>
              <a:cxn ang="0">
                <a:pos x="272" y="2974"/>
              </a:cxn>
              <a:cxn ang="0">
                <a:pos x="0" y="2818"/>
              </a:cxn>
            </a:cxnLst>
            <a:rect l="0" t="0" r="r" b="b"/>
            <a:pathLst>
              <a:path w="543" h="2974">
                <a:moveTo>
                  <a:pt x="0" y="2818"/>
                </a:moveTo>
                <a:lnTo>
                  <a:pt x="136" y="2818"/>
                </a:lnTo>
                <a:lnTo>
                  <a:pt x="136" y="0"/>
                </a:lnTo>
                <a:lnTo>
                  <a:pt x="408" y="0"/>
                </a:lnTo>
                <a:lnTo>
                  <a:pt x="408" y="2818"/>
                </a:lnTo>
                <a:lnTo>
                  <a:pt x="543" y="2818"/>
                </a:lnTo>
                <a:lnTo>
                  <a:pt x="272" y="2974"/>
                </a:lnTo>
                <a:lnTo>
                  <a:pt x="0" y="2818"/>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5" name="Freeform 491"/>
          <p:cNvSpPr>
            <a:spLocks/>
          </p:cNvSpPr>
          <p:nvPr/>
        </p:nvSpPr>
        <p:spPr bwMode="auto">
          <a:xfrm>
            <a:off x="3216275" y="1069975"/>
            <a:ext cx="2043112" cy="377825"/>
          </a:xfrm>
          <a:custGeom>
            <a:avLst/>
            <a:gdLst/>
            <a:ahLst/>
            <a:cxnLst>
              <a:cxn ang="0">
                <a:pos x="0" y="67"/>
              </a:cxn>
              <a:cxn ang="0">
                <a:pos x="67" y="0"/>
              </a:cxn>
              <a:cxn ang="0">
                <a:pos x="67" y="0"/>
              </a:cxn>
              <a:cxn ang="0">
                <a:pos x="67" y="0"/>
              </a:cxn>
              <a:cxn ang="0">
                <a:pos x="2094" y="0"/>
              </a:cxn>
              <a:cxn ang="0">
                <a:pos x="2094" y="0"/>
              </a:cxn>
              <a:cxn ang="0">
                <a:pos x="2160" y="67"/>
              </a:cxn>
              <a:cxn ang="0">
                <a:pos x="2160" y="67"/>
              </a:cxn>
              <a:cxn ang="0">
                <a:pos x="2160" y="67"/>
              </a:cxn>
              <a:cxn ang="0">
                <a:pos x="2160" y="334"/>
              </a:cxn>
              <a:cxn ang="0">
                <a:pos x="2160" y="334"/>
              </a:cxn>
              <a:cxn ang="0">
                <a:pos x="2094" y="400"/>
              </a:cxn>
              <a:cxn ang="0">
                <a:pos x="2094" y="400"/>
              </a:cxn>
              <a:cxn ang="0">
                <a:pos x="2094" y="400"/>
              </a:cxn>
              <a:cxn ang="0">
                <a:pos x="67" y="400"/>
              </a:cxn>
              <a:cxn ang="0">
                <a:pos x="67" y="400"/>
              </a:cxn>
              <a:cxn ang="0">
                <a:pos x="0" y="334"/>
              </a:cxn>
              <a:cxn ang="0">
                <a:pos x="0" y="334"/>
              </a:cxn>
              <a:cxn ang="0">
                <a:pos x="0" y="67"/>
              </a:cxn>
            </a:cxnLst>
            <a:rect l="0" t="0" r="r" b="b"/>
            <a:pathLst>
              <a:path w="2160" h="400">
                <a:moveTo>
                  <a:pt x="0" y="67"/>
                </a:moveTo>
                <a:cubicBezTo>
                  <a:pt x="0" y="30"/>
                  <a:pt x="30" y="0"/>
                  <a:pt x="67" y="0"/>
                </a:cubicBezTo>
                <a:cubicBezTo>
                  <a:pt x="67" y="0"/>
                  <a:pt x="67" y="0"/>
                  <a:pt x="67" y="0"/>
                </a:cubicBezTo>
                <a:lnTo>
                  <a:pt x="67" y="0"/>
                </a:lnTo>
                <a:lnTo>
                  <a:pt x="2094" y="0"/>
                </a:lnTo>
                <a:lnTo>
                  <a:pt x="2094" y="0"/>
                </a:lnTo>
                <a:cubicBezTo>
                  <a:pt x="2131" y="0"/>
                  <a:pt x="2160" y="30"/>
                  <a:pt x="2160" y="67"/>
                </a:cubicBezTo>
                <a:cubicBezTo>
                  <a:pt x="2160" y="67"/>
                  <a:pt x="2160" y="67"/>
                  <a:pt x="2160" y="67"/>
                </a:cubicBezTo>
                <a:lnTo>
                  <a:pt x="2160" y="67"/>
                </a:lnTo>
                <a:lnTo>
                  <a:pt x="2160" y="334"/>
                </a:lnTo>
                <a:lnTo>
                  <a:pt x="2160" y="334"/>
                </a:lnTo>
                <a:cubicBezTo>
                  <a:pt x="2160" y="371"/>
                  <a:pt x="2131" y="400"/>
                  <a:pt x="2094" y="400"/>
                </a:cubicBezTo>
                <a:cubicBezTo>
                  <a:pt x="2094" y="400"/>
                  <a:pt x="2094" y="400"/>
                  <a:pt x="2094" y="400"/>
                </a:cubicBezTo>
                <a:lnTo>
                  <a:pt x="2094" y="400"/>
                </a:lnTo>
                <a:lnTo>
                  <a:pt x="67" y="400"/>
                </a:lnTo>
                <a:lnTo>
                  <a:pt x="67" y="400"/>
                </a:lnTo>
                <a:cubicBezTo>
                  <a:pt x="30" y="400"/>
                  <a:pt x="0" y="371"/>
                  <a:pt x="0" y="334"/>
                </a:cubicBezTo>
                <a:cubicBezTo>
                  <a:pt x="0" y="334"/>
                  <a:pt x="0" y="334"/>
                  <a:pt x="0" y="334"/>
                </a:cubicBezTo>
                <a:lnTo>
                  <a:pt x="0" y="67"/>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6" name="Freeform 492"/>
          <p:cNvSpPr>
            <a:spLocks noEditPoints="1"/>
          </p:cNvSpPr>
          <p:nvPr/>
        </p:nvSpPr>
        <p:spPr bwMode="auto">
          <a:xfrm>
            <a:off x="3194050" y="1046163"/>
            <a:ext cx="2087562" cy="423862"/>
          </a:xfrm>
          <a:custGeom>
            <a:avLst/>
            <a:gdLst/>
            <a:ahLst/>
            <a:cxnLst>
              <a:cxn ang="0">
                <a:pos x="1" y="87"/>
              </a:cxn>
              <a:cxn ang="0">
                <a:pos x="10" y="52"/>
              </a:cxn>
              <a:cxn ang="0">
                <a:pos x="31" y="25"/>
              </a:cxn>
              <a:cxn ang="0">
                <a:pos x="61" y="6"/>
              </a:cxn>
              <a:cxn ang="0">
                <a:pos x="91" y="0"/>
              </a:cxn>
              <a:cxn ang="0">
                <a:pos x="2123" y="1"/>
              </a:cxn>
              <a:cxn ang="0">
                <a:pos x="2158" y="10"/>
              </a:cxn>
              <a:cxn ang="0">
                <a:pos x="2185" y="31"/>
              </a:cxn>
              <a:cxn ang="0">
                <a:pos x="2203" y="61"/>
              </a:cxn>
              <a:cxn ang="0">
                <a:pos x="2208" y="91"/>
              </a:cxn>
              <a:cxn ang="0">
                <a:pos x="2208" y="363"/>
              </a:cxn>
              <a:cxn ang="0">
                <a:pos x="2199" y="398"/>
              </a:cxn>
              <a:cxn ang="0">
                <a:pos x="2179" y="425"/>
              </a:cxn>
              <a:cxn ang="0">
                <a:pos x="2149" y="443"/>
              </a:cxn>
              <a:cxn ang="0">
                <a:pos x="2118" y="448"/>
              </a:cxn>
              <a:cxn ang="0">
                <a:pos x="87" y="448"/>
              </a:cxn>
              <a:cxn ang="0">
                <a:pos x="52" y="439"/>
              </a:cxn>
              <a:cxn ang="0">
                <a:pos x="25" y="419"/>
              </a:cxn>
              <a:cxn ang="0">
                <a:pos x="6" y="389"/>
              </a:cxn>
              <a:cxn ang="0">
                <a:pos x="0" y="358"/>
              </a:cxn>
              <a:cxn ang="0">
                <a:pos x="48" y="358"/>
              </a:cxn>
              <a:cxn ang="0">
                <a:pos x="53" y="380"/>
              </a:cxn>
              <a:cxn ang="0">
                <a:pos x="64" y="392"/>
              </a:cxn>
              <a:cxn ang="0">
                <a:pos x="79" y="399"/>
              </a:cxn>
              <a:cxn ang="0">
                <a:pos x="96" y="401"/>
              </a:cxn>
              <a:cxn ang="0">
                <a:pos x="2118" y="400"/>
              </a:cxn>
              <a:cxn ang="0">
                <a:pos x="2140" y="396"/>
              </a:cxn>
              <a:cxn ang="0">
                <a:pos x="2152" y="385"/>
              </a:cxn>
              <a:cxn ang="0">
                <a:pos x="2159" y="371"/>
              </a:cxn>
              <a:cxn ang="0">
                <a:pos x="2161" y="354"/>
              </a:cxn>
              <a:cxn ang="0">
                <a:pos x="2160" y="91"/>
              </a:cxn>
              <a:cxn ang="0">
                <a:pos x="2156" y="70"/>
              </a:cxn>
              <a:cxn ang="0">
                <a:pos x="2145" y="58"/>
              </a:cxn>
              <a:cxn ang="0">
                <a:pos x="2131" y="49"/>
              </a:cxn>
              <a:cxn ang="0">
                <a:pos x="2114" y="48"/>
              </a:cxn>
              <a:cxn ang="0">
                <a:pos x="91" y="48"/>
              </a:cxn>
              <a:cxn ang="0">
                <a:pos x="70" y="53"/>
              </a:cxn>
              <a:cxn ang="0">
                <a:pos x="58" y="64"/>
              </a:cxn>
              <a:cxn ang="0">
                <a:pos x="49" y="79"/>
              </a:cxn>
              <a:cxn ang="0">
                <a:pos x="48" y="96"/>
              </a:cxn>
              <a:cxn ang="0">
                <a:pos x="48" y="358"/>
              </a:cxn>
            </a:cxnLst>
            <a:rect l="0" t="0" r="r" b="b"/>
            <a:pathLst>
              <a:path w="2208" h="448">
                <a:moveTo>
                  <a:pt x="0" y="91"/>
                </a:moveTo>
                <a:cubicBezTo>
                  <a:pt x="0" y="90"/>
                  <a:pt x="1" y="88"/>
                  <a:pt x="1" y="87"/>
                </a:cubicBezTo>
                <a:lnTo>
                  <a:pt x="6" y="61"/>
                </a:lnTo>
                <a:cubicBezTo>
                  <a:pt x="7" y="58"/>
                  <a:pt x="8" y="54"/>
                  <a:pt x="10" y="52"/>
                </a:cubicBezTo>
                <a:lnTo>
                  <a:pt x="25" y="31"/>
                </a:lnTo>
                <a:cubicBezTo>
                  <a:pt x="26" y="28"/>
                  <a:pt x="28" y="26"/>
                  <a:pt x="31" y="25"/>
                </a:cubicBezTo>
                <a:lnTo>
                  <a:pt x="52" y="10"/>
                </a:lnTo>
                <a:cubicBezTo>
                  <a:pt x="54" y="8"/>
                  <a:pt x="58" y="7"/>
                  <a:pt x="61" y="6"/>
                </a:cubicBezTo>
                <a:lnTo>
                  <a:pt x="87" y="1"/>
                </a:lnTo>
                <a:cubicBezTo>
                  <a:pt x="88" y="1"/>
                  <a:pt x="90" y="0"/>
                  <a:pt x="91" y="0"/>
                </a:cubicBezTo>
                <a:lnTo>
                  <a:pt x="2118" y="0"/>
                </a:lnTo>
                <a:cubicBezTo>
                  <a:pt x="2120" y="0"/>
                  <a:pt x="2122" y="1"/>
                  <a:pt x="2123" y="1"/>
                </a:cubicBezTo>
                <a:lnTo>
                  <a:pt x="2149" y="6"/>
                </a:lnTo>
                <a:cubicBezTo>
                  <a:pt x="2152" y="7"/>
                  <a:pt x="2156" y="8"/>
                  <a:pt x="2158" y="10"/>
                </a:cubicBezTo>
                <a:lnTo>
                  <a:pt x="2179" y="25"/>
                </a:lnTo>
                <a:cubicBezTo>
                  <a:pt x="2182" y="27"/>
                  <a:pt x="2184" y="29"/>
                  <a:pt x="2185" y="31"/>
                </a:cubicBezTo>
                <a:lnTo>
                  <a:pt x="2199" y="52"/>
                </a:lnTo>
                <a:cubicBezTo>
                  <a:pt x="2201" y="55"/>
                  <a:pt x="2202" y="58"/>
                  <a:pt x="2203" y="61"/>
                </a:cubicBezTo>
                <a:lnTo>
                  <a:pt x="2208" y="87"/>
                </a:lnTo>
                <a:cubicBezTo>
                  <a:pt x="2208" y="88"/>
                  <a:pt x="2208" y="90"/>
                  <a:pt x="2208" y="91"/>
                </a:cubicBezTo>
                <a:lnTo>
                  <a:pt x="2208" y="358"/>
                </a:lnTo>
                <a:cubicBezTo>
                  <a:pt x="2208" y="360"/>
                  <a:pt x="2208" y="362"/>
                  <a:pt x="2208" y="363"/>
                </a:cubicBezTo>
                <a:lnTo>
                  <a:pt x="2203" y="389"/>
                </a:lnTo>
                <a:cubicBezTo>
                  <a:pt x="2202" y="392"/>
                  <a:pt x="2201" y="395"/>
                  <a:pt x="2199" y="398"/>
                </a:cubicBezTo>
                <a:lnTo>
                  <a:pt x="2185" y="419"/>
                </a:lnTo>
                <a:cubicBezTo>
                  <a:pt x="2184" y="421"/>
                  <a:pt x="2181" y="424"/>
                  <a:pt x="2179" y="425"/>
                </a:cubicBezTo>
                <a:lnTo>
                  <a:pt x="2158" y="439"/>
                </a:lnTo>
                <a:cubicBezTo>
                  <a:pt x="2155" y="441"/>
                  <a:pt x="2152" y="442"/>
                  <a:pt x="2149" y="443"/>
                </a:cubicBezTo>
                <a:lnTo>
                  <a:pt x="2123" y="448"/>
                </a:lnTo>
                <a:cubicBezTo>
                  <a:pt x="2122" y="448"/>
                  <a:pt x="2120" y="448"/>
                  <a:pt x="2118" y="448"/>
                </a:cubicBezTo>
                <a:lnTo>
                  <a:pt x="91" y="448"/>
                </a:lnTo>
                <a:cubicBezTo>
                  <a:pt x="90" y="448"/>
                  <a:pt x="88" y="448"/>
                  <a:pt x="87" y="448"/>
                </a:cubicBezTo>
                <a:lnTo>
                  <a:pt x="61" y="443"/>
                </a:lnTo>
                <a:cubicBezTo>
                  <a:pt x="58" y="442"/>
                  <a:pt x="55" y="441"/>
                  <a:pt x="52" y="439"/>
                </a:cubicBezTo>
                <a:lnTo>
                  <a:pt x="31" y="425"/>
                </a:lnTo>
                <a:cubicBezTo>
                  <a:pt x="29" y="424"/>
                  <a:pt x="27" y="422"/>
                  <a:pt x="25" y="419"/>
                </a:cubicBezTo>
                <a:lnTo>
                  <a:pt x="10" y="398"/>
                </a:lnTo>
                <a:cubicBezTo>
                  <a:pt x="8" y="396"/>
                  <a:pt x="7" y="392"/>
                  <a:pt x="6" y="389"/>
                </a:cubicBezTo>
                <a:lnTo>
                  <a:pt x="1" y="363"/>
                </a:lnTo>
                <a:cubicBezTo>
                  <a:pt x="1" y="362"/>
                  <a:pt x="0" y="360"/>
                  <a:pt x="0" y="358"/>
                </a:cubicBezTo>
                <a:lnTo>
                  <a:pt x="0" y="91"/>
                </a:lnTo>
                <a:close/>
                <a:moveTo>
                  <a:pt x="48" y="358"/>
                </a:moveTo>
                <a:lnTo>
                  <a:pt x="48" y="354"/>
                </a:lnTo>
                <a:lnTo>
                  <a:pt x="53" y="380"/>
                </a:lnTo>
                <a:lnTo>
                  <a:pt x="49" y="371"/>
                </a:lnTo>
                <a:lnTo>
                  <a:pt x="64" y="392"/>
                </a:lnTo>
                <a:lnTo>
                  <a:pt x="58" y="385"/>
                </a:lnTo>
                <a:lnTo>
                  <a:pt x="79" y="399"/>
                </a:lnTo>
                <a:lnTo>
                  <a:pt x="70" y="396"/>
                </a:lnTo>
                <a:lnTo>
                  <a:pt x="96" y="401"/>
                </a:lnTo>
                <a:lnTo>
                  <a:pt x="91" y="400"/>
                </a:lnTo>
                <a:lnTo>
                  <a:pt x="2118" y="400"/>
                </a:lnTo>
                <a:lnTo>
                  <a:pt x="2114" y="401"/>
                </a:lnTo>
                <a:lnTo>
                  <a:pt x="2140" y="396"/>
                </a:lnTo>
                <a:lnTo>
                  <a:pt x="2131" y="399"/>
                </a:lnTo>
                <a:lnTo>
                  <a:pt x="2152" y="385"/>
                </a:lnTo>
                <a:lnTo>
                  <a:pt x="2145" y="392"/>
                </a:lnTo>
                <a:lnTo>
                  <a:pt x="2159" y="371"/>
                </a:lnTo>
                <a:lnTo>
                  <a:pt x="2156" y="380"/>
                </a:lnTo>
                <a:lnTo>
                  <a:pt x="2161" y="354"/>
                </a:lnTo>
                <a:lnTo>
                  <a:pt x="2160" y="358"/>
                </a:lnTo>
                <a:lnTo>
                  <a:pt x="2160" y="91"/>
                </a:lnTo>
                <a:lnTo>
                  <a:pt x="2161" y="96"/>
                </a:lnTo>
                <a:lnTo>
                  <a:pt x="2156" y="70"/>
                </a:lnTo>
                <a:lnTo>
                  <a:pt x="2159" y="79"/>
                </a:lnTo>
                <a:lnTo>
                  <a:pt x="2145" y="58"/>
                </a:lnTo>
                <a:lnTo>
                  <a:pt x="2152" y="64"/>
                </a:lnTo>
                <a:lnTo>
                  <a:pt x="2131" y="49"/>
                </a:lnTo>
                <a:lnTo>
                  <a:pt x="2140" y="53"/>
                </a:lnTo>
                <a:lnTo>
                  <a:pt x="2114" y="48"/>
                </a:lnTo>
                <a:lnTo>
                  <a:pt x="2118" y="48"/>
                </a:lnTo>
                <a:lnTo>
                  <a:pt x="91" y="48"/>
                </a:lnTo>
                <a:lnTo>
                  <a:pt x="96" y="48"/>
                </a:lnTo>
                <a:lnTo>
                  <a:pt x="70" y="53"/>
                </a:lnTo>
                <a:lnTo>
                  <a:pt x="79" y="49"/>
                </a:lnTo>
                <a:lnTo>
                  <a:pt x="58" y="64"/>
                </a:lnTo>
                <a:lnTo>
                  <a:pt x="64" y="58"/>
                </a:lnTo>
                <a:lnTo>
                  <a:pt x="49" y="79"/>
                </a:lnTo>
                <a:lnTo>
                  <a:pt x="53" y="70"/>
                </a:lnTo>
                <a:lnTo>
                  <a:pt x="48" y="96"/>
                </a:lnTo>
                <a:lnTo>
                  <a:pt x="48" y="91"/>
                </a:lnTo>
                <a:lnTo>
                  <a:pt x="48" y="358"/>
                </a:lnTo>
                <a:close/>
              </a:path>
            </a:pathLst>
          </a:custGeom>
          <a:solidFill>
            <a:srgbClr val="385D8A"/>
          </a:solidFill>
          <a:ln w="1"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517" name="Rectangle 493"/>
          <p:cNvSpPr>
            <a:spLocks noChangeArrowheads="1"/>
          </p:cNvSpPr>
          <p:nvPr/>
        </p:nvSpPr>
        <p:spPr bwMode="auto">
          <a:xfrm>
            <a:off x="3255963" y="1131888"/>
            <a:ext cx="2027237" cy="3016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FFFF"/>
                </a:solidFill>
                <a:effectLst/>
                <a:latin typeface="Calibri" pitchFamily="34" charset="0"/>
              </a:rPr>
              <a:t>RAST annotation server</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649</TotalTime>
  <Words>4465</Words>
  <Application>Microsoft Office PowerPoint</Application>
  <PresentationFormat>On-screen Show (4:3)</PresentationFormat>
  <Paragraphs>1259</Paragraphs>
  <Slides>62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Equation</vt:lpstr>
      <vt:lpstr>Worksheet</vt:lpstr>
      <vt:lpstr>Slide 1</vt:lpstr>
      <vt:lpstr>Slide 2</vt:lpstr>
      <vt:lpstr>Slide 3</vt:lpstr>
      <vt:lpstr>Slide 4</vt:lpstr>
      <vt:lpstr>Slide 5</vt:lpstr>
      <vt:lpstr>Slide 6</vt:lpstr>
      <vt:lpstr>Flux Balance Analysis</vt:lpstr>
      <vt:lpstr>Slide 8</vt:lpstr>
      <vt:lpstr>Slide 9</vt:lpstr>
      <vt:lpstr>What is SEED?</vt:lpstr>
      <vt:lpstr>Slide 11</vt:lpstr>
      <vt:lpstr>FIGfam Protien Families Within the SEED</vt:lpstr>
      <vt:lpstr>High-throughput Annotation with RAST</vt:lpstr>
      <vt:lpstr>Slide 14</vt:lpstr>
      <vt:lpstr>Slide 15</vt:lpstr>
      <vt:lpstr>High-throughput Annotation with RAST</vt:lpstr>
      <vt:lpstr>Iterative Annotation in the SEED</vt:lpstr>
      <vt:lpstr>SeedViewer - Genome Overview Page</vt:lpstr>
      <vt:lpstr>Explore genomic context</vt:lpstr>
      <vt:lpstr>RAST</vt:lpstr>
      <vt:lpstr>Slide 21</vt:lpstr>
      <vt:lpstr>Slide 22</vt:lpstr>
      <vt:lpstr>Biomass Objective Function</vt:lpstr>
      <vt:lpstr>Slide 24</vt:lpstr>
      <vt:lpstr>Genome Annotations Contain Knowledge Gaps</vt:lpstr>
      <vt:lpstr>Flux Balance Analysis</vt:lpstr>
      <vt:lpstr>Model Auto-completion Optimization</vt:lpstr>
      <vt:lpstr>Weighting of Reactions in Gapfilling is Important</vt:lpstr>
      <vt:lpstr>Genome Annotation: the Subsystems Approach</vt:lpstr>
      <vt:lpstr>Slide 30</vt:lpstr>
      <vt:lpstr>Seed Model Statistics</vt:lpstr>
      <vt:lpstr>Seed Models vs Published Models</vt:lpstr>
      <vt:lpstr>Assessing Subsystem Annotations From Auto-completion</vt:lpstr>
      <vt:lpstr>Model statistics across the phylogenetic tree</vt:lpstr>
      <vt:lpstr>Reaction Activity Across All Models</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Acknowledgements</vt:lpstr>
    </vt:vector>
  </TitlesOfParts>
  <Company>The University of Chicago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Stevens</dc:creator>
  <cp:lastModifiedBy>Christopher Henry</cp:lastModifiedBy>
  <cp:revision>76</cp:revision>
  <dcterms:created xsi:type="dcterms:W3CDTF">2010-03-19T13:48:05Z</dcterms:created>
  <dcterms:modified xsi:type="dcterms:W3CDTF">2010-10-27T17:20:30Z</dcterms:modified>
</cp:coreProperties>
</file>