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63" r:id="rId4"/>
    <p:sldId id="260" r:id="rId5"/>
    <p:sldId id="282" r:id="rId6"/>
    <p:sldId id="268" r:id="rId7"/>
    <p:sldId id="273" r:id="rId8"/>
    <p:sldId id="281" r:id="rId9"/>
    <p:sldId id="283" r:id="rId10"/>
    <p:sldId id="279" r:id="rId11"/>
    <p:sldId id="269" r:id="rId12"/>
    <p:sldId id="275" r:id="rId13"/>
    <p:sldId id="278" r:id="rId14"/>
    <p:sldId id="277" r:id="rId15"/>
    <p:sldId id="261" r:id="rId16"/>
    <p:sldId id="259" r:id="rId1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C090"/>
    <a:srgbClr val="8EB4E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-612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610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0AC71-3221-47E4-BC09-9B8B7A00EB46}" type="datetimeFigureOut">
              <a:rPr lang="nl-NL" smtClean="0"/>
              <a:t>28-2-2013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AF1A9-D50A-4AC9-B37C-23370618D199}" type="slidenum">
              <a:rPr lang="nl-NL" smtClean="0"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87320-963C-4301-832C-F4F5C1D8C602}" type="datetimeFigureOut">
              <a:rPr lang="nl-NL" smtClean="0"/>
              <a:t>28-2-2013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AD19-FFE5-4C5B-9F6D-B2EB1ECBC54C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87320-963C-4301-832C-F4F5C1D8C602}" type="datetimeFigureOut">
              <a:rPr lang="nl-NL" smtClean="0"/>
              <a:t>28-2-2013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AD19-FFE5-4C5B-9F6D-B2EB1ECBC54C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87320-963C-4301-832C-F4F5C1D8C602}" type="datetimeFigureOut">
              <a:rPr lang="nl-NL" smtClean="0"/>
              <a:t>28-2-2013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AD19-FFE5-4C5B-9F6D-B2EB1ECBC54C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09600"/>
            <a:ext cx="8991600" cy="6248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87320-963C-4301-832C-F4F5C1D8C602}" type="datetimeFigureOut">
              <a:rPr lang="nl-NL" smtClean="0"/>
              <a:t>28-2-2013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AD19-FFE5-4C5B-9F6D-B2EB1ECBC54C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87320-963C-4301-832C-F4F5C1D8C602}" type="datetimeFigureOut">
              <a:rPr lang="nl-NL" smtClean="0"/>
              <a:t>28-2-2013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AD19-FFE5-4C5B-9F6D-B2EB1ECBC54C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87320-963C-4301-832C-F4F5C1D8C602}" type="datetimeFigureOut">
              <a:rPr lang="nl-NL" smtClean="0"/>
              <a:t>28-2-2013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AD19-FFE5-4C5B-9F6D-B2EB1ECBC54C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87320-963C-4301-832C-F4F5C1D8C602}" type="datetimeFigureOut">
              <a:rPr lang="nl-NL" smtClean="0"/>
              <a:t>28-2-2013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AD19-FFE5-4C5B-9F6D-B2EB1ECBC54C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87320-963C-4301-832C-F4F5C1D8C602}" type="datetimeFigureOut">
              <a:rPr lang="nl-NL" smtClean="0"/>
              <a:t>28-2-2013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AD19-FFE5-4C5B-9F6D-B2EB1ECBC54C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87320-963C-4301-832C-F4F5C1D8C602}" type="datetimeFigureOut">
              <a:rPr lang="nl-NL" smtClean="0"/>
              <a:t>28-2-2013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AD19-FFE5-4C5B-9F6D-B2EB1ECBC54C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87320-963C-4301-832C-F4F5C1D8C602}" type="datetimeFigureOut">
              <a:rPr lang="nl-NL" smtClean="0"/>
              <a:t>28-2-2013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AD19-FFE5-4C5B-9F6D-B2EB1ECBC54C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87320-963C-4301-832C-F4F5C1D8C602}" type="datetimeFigureOut">
              <a:rPr lang="nl-NL" smtClean="0"/>
              <a:t>28-2-2013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2AD19-FFE5-4C5B-9F6D-B2EB1ECBC54C}" type="slidenum">
              <a:rPr lang="nl-NL" smtClean="0"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Genome-wide association studies for microbial genomes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10200"/>
            <a:ext cx="6400800" cy="106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Bas E. Dutilh</a:t>
            </a:r>
          </a:p>
          <a:p>
            <a:r>
              <a:rPr lang="en-US" dirty="0" smtClean="0"/>
              <a:t>March 4</a:t>
            </a:r>
            <a:r>
              <a:rPr lang="en-US" baseline="30000" dirty="0" smtClean="0"/>
              <a:t>th</a:t>
            </a:r>
            <a:r>
              <a:rPr lang="en-US" dirty="0" smtClean="0"/>
              <a:t> 2013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3600" dirty="0" err="1" smtClean="0"/>
              <a:t>From</a:t>
            </a:r>
            <a:r>
              <a:rPr lang="nl-NL" sz="3600" dirty="0" smtClean="0"/>
              <a:t> </a:t>
            </a:r>
            <a:r>
              <a:rPr lang="nl-NL" sz="3600" dirty="0" err="1" smtClean="0"/>
              <a:t>statistics</a:t>
            </a:r>
            <a:r>
              <a:rPr lang="nl-NL" sz="3600" dirty="0" smtClean="0"/>
              <a:t> to </a:t>
            </a:r>
            <a:r>
              <a:rPr lang="nl-NL" sz="3600" dirty="0" err="1" smtClean="0"/>
              <a:t>biology</a:t>
            </a:r>
            <a:endParaRPr lang="nl-NL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GO </a:t>
            </a:r>
            <a:r>
              <a:rPr lang="nl-NL" dirty="0" err="1" smtClean="0"/>
              <a:t>terms</a:t>
            </a:r>
            <a:r>
              <a:rPr lang="nl-NL" dirty="0" smtClean="0"/>
              <a:t> </a:t>
            </a:r>
            <a:r>
              <a:rPr lang="nl-NL" dirty="0" err="1" smtClean="0"/>
              <a:t>enrichment</a:t>
            </a:r>
            <a:endParaRPr lang="nl-NL" dirty="0" smtClean="0"/>
          </a:p>
          <a:p>
            <a:r>
              <a:rPr lang="nl-NL" dirty="0" err="1" smtClean="0"/>
              <a:t>Visualization</a:t>
            </a:r>
            <a:endParaRPr lang="nl-NL" dirty="0" smtClean="0"/>
          </a:p>
          <a:p>
            <a:pPr lvl="1"/>
            <a:r>
              <a:rPr lang="nl-NL" dirty="0" err="1" smtClean="0"/>
              <a:t>Metabolic</a:t>
            </a:r>
            <a:r>
              <a:rPr lang="nl-NL" dirty="0" smtClean="0"/>
              <a:t> map</a:t>
            </a:r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pPr lvl="1"/>
            <a:endParaRPr lang="nl-NL" dirty="0"/>
          </a:p>
          <a:p>
            <a:pPr lvl="1"/>
            <a:endParaRPr lang="nl-NL" dirty="0" smtClean="0"/>
          </a:p>
          <a:p>
            <a:pPr lvl="1"/>
            <a:endParaRPr lang="nl-NL" dirty="0" smtClean="0"/>
          </a:p>
          <a:p>
            <a:pPr lvl="1"/>
            <a:r>
              <a:rPr lang="nl-NL" dirty="0" smtClean="0"/>
              <a:t>STRING database</a:t>
            </a:r>
          </a:p>
        </p:txBody>
      </p:sp>
      <p:pic>
        <p:nvPicPr>
          <p:cNvPr id="5" name="Picture 4" descr="Fig6.jpg"/>
          <p:cNvPicPr>
            <a:picLocks noChangeAspect="1"/>
          </p:cNvPicPr>
          <p:nvPr/>
        </p:nvPicPr>
        <p:blipFill>
          <a:blip r:embed="rId2" cstate="print"/>
          <a:srcRect l="33359" t="2193" r="37474" b="71831"/>
          <a:stretch>
            <a:fillRect/>
          </a:stretch>
        </p:blipFill>
        <p:spPr>
          <a:xfrm>
            <a:off x="304800" y="2590800"/>
            <a:ext cx="4724400" cy="256467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2" name="Group 11"/>
          <p:cNvGrpSpPr/>
          <p:nvPr/>
        </p:nvGrpSpPr>
        <p:grpSpPr>
          <a:xfrm>
            <a:off x="5486400" y="1959429"/>
            <a:ext cx="3657600" cy="4898571"/>
            <a:chOff x="5486400" y="1959429"/>
            <a:chExt cx="3657600" cy="4898571"/>
          </a:xfrm>
        </p:grpSpPr>
        <p:pic>
          <p:nvPicPr>
            <p:cNvPr id="6" name="Picture 5" descr="Fig5.jpg"/>
            <p:cNvPicPr>
              <a:picLocks noChangeAspect="1"/>
            </p:cNvPicPr>
            <p:nvPr/>
          </p:nvPicPr>
          <p:blipFill>
            <a:blip r:embed="rId3" cstate="print"/>
            <a:srcRect l="56557" t="42222" r="12842" b="17778"/>
            <a:stretch>
              <a:fillRect/>
            </a:stretch>
          </p:blipFill>
          <p:spPr>
            <a:xfrm>
              <a:off x="5486400" y="1959429"/>
              <a:ext cx="3276600" cy="4212771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6065657" y="6550223"/>
              <a:ext cx="3078343" cy="307777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none">
              <a:spAutoFit/>
            </a:bodyPr>
            <a:lstStyle/>
            <a:p>
              <a:pPr algn="r"/>
              <a:r>
                <a:rPr lang="en-US" sz="1400" dirty="0" err="1" smtClean="0">
                  <a:solidFill>
                    <a:schemeClr val="bg2">
                      <a:lumMod val="50000"/>
                    </a:schemeClr>
                  </a:solidFill>
                </a:rPr>
                <a:t>Franceschini</a:t>
              </a:r>
              <a:r>
                <a:rPr lang="en-US" sz="1400" dirty="0" smtClean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US" sz="1400" i="1" dirty="0" smtClean="0">
                  <a:solidFill>
                    <a:schemeClr val="bg2">
                      <a:lumMod val="50000"/>
                    </a:schemeClr>
                  </a:solidFill>
                </a:rPr>
                <a:t>et al.</a:t>
              </a:r>
              <a:r>
                <a:rPr lang="en-US" sz="1400" dirty="0" smtClean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bg2">
                      <a:lumMod val="50000"/>
                    </a:schemeClr>
                  </a:solidFill>
                </a:rPr>
                <a:t>Nucl</a:t>
              </a:r>
              <a:r>
                <a:rPr lang="en-US" sz="1400" dirty="0" smtClean="0">
                  <a:solidFill>
                    <a:schemeClr val="bg2">
                      <a:lumMod val="50000"/>
                    </a:schemeClr>
                  </a:solidFill>
                </a:rPr>
                <a:t>. Acids Res. 2013</a:t>
              </a:r>
              <a:endParaRPr lang="nl-NL" sz="14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48609" t="14583" r="8638" b="70833"/>
            <a:stretch>
              <a:fillRect/>
            </a:stretch>
          </p:blipFill>
          <p:spPr bwMode="auto">
            <a:xfrm>
              <a:off x="6629400" y="5562600"/>
              <a:ext cx="2133600" cy="599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Bottlenecks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microbial</a:t>
            </a:r>
            <a:r>
              <a:rPr lang="nl-NL" dirty="0" smtClean="0"/>
              <a:t> GWAS?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Genome </a:t>
            </a:r>
            <a:r>
              <a:rPr lang="nl-NL" dirty="0" err="1" smtClean="0"/>
              <a:t>sequencing</a:t>
            </a:r>
            <a:r>
              <a:rPr lang="nl-NL" dirty="0" smtClean="0"/>
              <a:t> and </a:t>
            </a:r>
            <a:r>
              <a:rPr lang="nl-NL" dirty="0" err="1" smtClean="0"/>
              <a:t>annotation</a:t>
            </a:r>
            <a:endParaRPr lang="nl-NL" dirty="0" smtClean="0"/>
          </a:p>
          <a:p>
            <a:pPr lvl="1"/>
            <a:r>
              <a:rPr lang="nl-NL" dirty="0" err="1" smtClean="0"/>
              <a:t>SNPs</a:t>
            </a:r>
            <a:r>
              <a:rPr lang="nl-NL" dirty="0" smtClean="0"/>
              <a:t>: </a:t>
            </a:r>
            <a:r>
              <a:rPr lang="nl-NL" dirty="0" err="1" smtClean="0"/>
              <a:t>mutations</a:t>
            </a:r>
            <a:r>
              <a:rPr lang="nl-NL" dirty="0" smtClean="0"/>
              <a:t> </a:t>
            </a:r>
            <a:r>
              <a:rPr lang="nl-NL" dirty="0" err="1" smtClean="0"/>
              <a:t>or</a:t>
            </a:r>
            <a:r>
              <a:rPr lang="nl-NL" dirty="0" smtClean="0"/>
              <a:t> </a:t>
            </a:r>
            <a:r>
              <a:rPr lang="nl-NL" dirty="0" err="1" smtClean="0"/>
              <a:t>indels</a:t>
            </a:r>
            <a:endParaRPr lang="nl-NL" dirty="0" smtClean="0"/>
          </a:p>
          <a:p>
            <a:pPr lvl="1"/>
            <a:r>
              <a:rPr lang="nl-NL" dirty="0" err="1" smtClean="0"/>
              <a:t>Presence</a:t>
            </a:r>
            <a:r>
              <a:rPr lang="nl-NL" dirty="0" smtClean="0"/>
              <a:t>/absence of orthologs (gene content)</a:t>
            </a:r>
          </a:p>
          <a:p>
            <a:pPr lvl="1"/>
            <a:r>
              <a:rPr lang="nl-NL" dirty="0" err="1" smtClean="0"/>
              <a:t>Phages</a:t>
            </a:r>
            <a:endParaRPr lang="nl-NL" dirty="0" smtClean="0"/>
          </a:p>
          <a:p>
            <a:r>
              <a:rPr lang="nl-NL" dirty="0" err="1" smtClean="0"/>
              <a:t>Phenotypes</a:t>
            </a:r>
            <a:r>
              <a:rPr lang="nl-NL" dirty="0" smtClean="0"/>
              <a:t> </a:t>
            </a:r>
            <a:r>
              <a:rPr lang="nl-NL" dirty="0" err="1" smtClean="0"/>
              <a:t>measured</a:t>
            </a:r>
            <a:r>
              <a:rPr lang="nl-NL" dirty="0" smtClean="0"/>
              <a:t> </a:t>
            </a:r>
            <a:r>
              <a:rPr lang="nl-NL" dirty="0" err="1" smtClean="0"/>
              <a:t>consistently</a:t>
            </a:r>
            <a:endParaRPr lang="nl-NL" dirty="0" smtClean="0"/>
          </a:p>
          <a:p>
            <a:pPr lvl="1"/>
            <a:r>
              <a:rPr lang="nl-NL" dirty="0" smtClean="0"/>
              <a:t>Standard </a:t>
            </a:r>
            <a:r>
              <a:rPr lang="nl-NL" dirty="0" err="1" smtClean="0"/>
              <a:t>phenotype</a:t>
            </a:r>
            <a:r>
              <a:rPr lang="nl-NL" dirty="0" smtClean="0"/>
              <a:t> </a:t>
            </a:r>
            <a:r>
              <a:rPr lang="nl-NL" dirty="0" err="1" smtClean="0"/>
              <a:t>microarray</a:t>
            </a:r>
            <a:endParaRPr lang="nl-NL" dirty="0" smtClean="0"/>
          </a:p>
          <a:p>
            <a:pPr lvl="1"/>
            <a:r>
              <a:rPr lang="nl-NL" dirty="0" err="1" smtClean="0"/>
              <a:t>Specialized</a:t>
            </a:r>
            <a:r>
              <a:rPr lang="nl-NL" dirty="0" smtClean="0"/>
              <a:t> </a:t>
            </a:r>
            <a:r>
              <a:rPr lang="nl-NL" dirty="0" err="1" smtClean="0"/>
              <a:t>phenotype</a:t>
            </a:r>
            <a:r>
              <a:rPr lang="nl-NL" dirty="0" smtClean="0"/>
              <a:t> </a:t>
            </a:r>
            <a:r>
              <a:rPr lang="nl-NL" dirty="0" err="1" smtClean="0"/>
              <a:t>microarray</a:t>
            </a:r>
            <a:r>
              <a:rPr lang="nl-NL" dirty="0" smtClean="0"/>
              <a:t> (e.g.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smtClean="0"/>
              <a:t>species) to </a:t>
            </a:r>
            <a:r>
              <a:rPr lang="nl-NL" dirty="0" err="1" smtClean="0"/>
              <a:t>bring</a:t>
            </a:r>
            <a:r>
              <a:rPr lang="nl-NL" dirty="0" smtClean="0"/>
              <a:t> out </a:t>
            </a:r>
            <a:r>
              <a:rPr lang="nl-NL" dirty="0" err="1" smtClean="0"/>
              <a:t>differences</a:t>
            </a:r>
            <a:r>
              <a:rPr lang="nl-NL" dirty="0" smtClean="0"/>
              <a:t> (e.g. </a:t>
            </a:r>
            <a:r>
              <a:rPr lang="nl-NL" dirty="0" err="1" smtClean="0"/>
              <a:t>between</a:t>
            </a:r>
            <a:r>
              <a:rPr lang="nl-NL" dirty="0" smtClean="0"/>
              <a:t> </a:t>
            </a:r>
            <a:r>
              <a:rPr lang="nl-NL" dirty="0" err="1" smtClean="0"/>
              <a:t>strains</a:t>
            </a:r>
            <a:r>
              <a:rPr lang="nl-NL" dirty="0" smtClean="0"/>
              <a:t>)</a:t>
            </a:r>
          </a:p>
          <a:p>
            <a:r>
              <a:rPr lang="nl-NL" dirty="0" err="1" smtClean="0"/>
              <a:t>Make</a:t>
            </a:r>
            <a:r>
              <a:rPr lang="nl-NL" dirty="0" smtClean="0"/>
              <a:t> these data </a:t>
            </a:r>
            <a:r>
              <a:rPr lang="nl-NL" dirty="0" err="1" smtClean="0"/>
              <a:t>available</a:t>
            </a:r>
            <a:endParaRPr lang="nl-NL" dirty="0" smtClean="0"/>
          </a:p>
          <a:p>
            <a:pPr lvl="1"/>
            <a:r>
              <a:rPr lang="nl-NL" dirty="0" smtClean="0"/>
              <a:t>Central database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32314" y="6550223"/>
            <a:ext cx="3111686" cy="30777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pPr algn="r"/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Dutilh </a:t>
            </a:r>
            <a:r>
              <a:rPr lang="en-US" sz="1400" i="1" dirty="0" smtClean="0">
                <a:solidFill>
                  <a:schemeClr val="bg2">
                    <a:lumMod val="50000"/>
                  </a:schemeClr>
                </a:solidFill>
              </a:rPr>
              <a:t>et al.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 Brief. </a:t>
            </a:r>
            <a:r>
              <a:rPr lang="en-US" sz="1400" dirty="0" err="1" smtClean="0">
                <a:solidFill>
                  <a:schemeClr val="bg2">
                    <a:lumMod val="50000"/>
                  </a:schemeClr>
                </a:solidFill>
              </a:rPr>
              <a:t>Funct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. Genomics 2013</a:t>
            </a:r>
            <a:endParaRPr lang="nl-NL" sz="1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3600" dirty="0" err="1" smtClean="0"/>
              <a:t>Transcriptome-trait</a:t>
            </a:r>
            <a:r>
              <a:rPr lang="nl-NL" sz="3600" dirty="0" smtClean="0"/>
              <a:t> </a:t>
            </a:r>
            <a:r>
              <a:rPr lang="nl-NL" sz="3600" dirty="0" err="1" smtClean="0"/>
              <a:t>mapping</a:t>
            </a:r>
            <a:r>
              <a:rPr lang="nl-NL" sz="3600" dirty="0" smtClean="0"/>
              <a:t> in </a:t>
            </a:r>
            <a:r>
              <a:rPr lang="nl-NL" sz="3600" i="1" dirty="0" smtClean="0"/>
              <a:t>L. </a:t>
            </a:r>
            <a:r>
              <a:rPr lang="nl-NL" sz="3600" i="1" dirty="0" err="1" smtClean="0"/>
              <a:t>plantarum</a:t>
            </a:r>
            <a:endParaRPr lang="nl-NL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685800"/>
            <a:ext cx="7696200" cy="6172200"/>
          </a:xfrm>
        </p:spPr>
        <p:txBody>
          <a:bodyPr/>
          <a:lstStyle/>
          <a:p>
            <a:r>
              <a:rPr lang="nl-NL" dirty="0" smtClean="0"/>
              <a:t>± </a:t>
            </a:r>
            <a:r>
              <a:rPr lang="nl-NL" dirty="0" err="1" smtClean="0"/>
              <a:t>NaCl</a:t>
            </a:r>
            <a:endParaRPr lang="nl-NL" dirty="0" smtClean="0"/>
          </a:p>
          <a:p>
            <a:r>
              <a:rPr lang="nl-NL" dirty="0" err="1" smtClean="0"/>
              <a:t>Amino</a:t>
            </a:r>
            <a:r>
              <a:rPr lang="nl-NL" dirty="0" smtClean="0"/>
              <a:t> </a:t>
            </a:r>
            <a:r>
              <a:rPr lang="nl-NL" dirty="0" err="1" smtClean="0"/>
              <a:t>acids</a:t>
            </a:r>
            <a:endParaRPr lang="nl-NL" dirty="0" smtClean="0"/>
          </a:p>
          <a:p>
            <a:r>
              <a:rPr lang="nl-NL" dirty="0" err="1" smtClean="0"/>
              <a:t>Temperature</a:t>
            </a:r>
            <a:endParaRPr lang="nl-NL" dirty="0" smtClean="0"/>
          </a:p>
          <a:p>
            <a:r>
              <a:rPr lang="nl-NL" dirty="0" err="1" smtClean="0"/>
              <a:t>pH</a:t>
            </a:r>
            <a:endParaRPr lang="nl-NL" dirty="0" smtClean="0"/>
          </a:p>
          <a:p>
            <a:r>
              <a:rPr lang="nl-NL" dirty="0" err="1" smtClean="0"/>
              <a:t>Oxic</a:t>
            </a:r>
            <a:r>
              <a:rPr lang="nl-NL" dirty="0" smtClean="0"/>
              <a:t> / </a:t>
            </a:r>
            <a:r>
              <a:rPr lang="nl-NL" dirty="0" err="1" smtClean="0"/>
              <a:t>anoxic</a:t>
            </a:r>
            <a:endParaRPr lang="nl-NL" dirty="0"/>
          </a:p>
        </p:txBody>
      </p:sp>
      <p:pic>
        <p:nvPicPr>
          <p:cNvPr id="4" name="Picture 2" descr="http://www.plosone.org/article/fetchObject.action?uri=info:doi/10.1371/journal.pone.0038720.t001&amp;representation=PNG_M"/>
          <p:cNvPicPr>
            <a:picLocks noChangeAspect="1" noChangeArrowheads="1"/>
          </p:cNvPicPr>
          <p:nvPr/>
        </p:nvPicPr>
        <p:blipFill>
          <a:blip r:embed="rId2" cstate="print"/>
          <a:srcRect l="604" t="3090" r="29161" b="50903"/>
          <a:stretch>
            <a:fillRect/>
          </a:stretch>
        </p:blipFill>
        <p:spPr bwMode="auto">
          <a:xfrm>
            <a:off x="4175006" y="762000"/>
            <a:ext cx="4816593" cy="609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Picture 2" descr="http://www.plosone.org/article/fetchObject.action?uri=info:doi/10.1371/journal.pone.0038720.g001&amp;representation=PNG_M"/>
          <p:cNvPicPr>
            <a:picLocks noChangeAspect="1" noChangeArrowheads="1"/>
          </p:cNvPicPr>
          <p:nvPr/>
        </p:nvPicPr>
        <p:blipFill>
          <a:blip r:embed="rId3" cstate="print"/>
          <a:srcRect t="68787" r="78461"/>
          <a:stretch>
            <a:fillRect/>
          </a:stretch>
        </p:blipFill>
        <p:spPr bwMode="auto">
          <a:xfrm>
            <a:off x="783258" y="3810000"/>
            <a:ext cx="2417142" cy="2895600"/>
          </a:xfrm>
          <a:prstGeom prst="rect">
            <a:avLst/>
          </a:prstGeom>
          <a:noFill/>
        </p:spPr>
      </p:pic>
      <p:pic>
        <p:nvPicPr>
          <p:cNvPr id="6" name="Picture 2" descr="http://www.plosone.org/article/fetchObject.action?uri=info:doi/10.1371/journal.pone.0038720.g001&amp;representation=PNG_M"/>
          <p:cNvPicPr>
            <a:picLocks noChangeAspect="1" noChangeArrowheads="1"/>
          </p:cNvPicPr>
          <p:nvPr/>
        </p:nvPicPr>
        <p:blipFill>
          <a:blip r:embed="rId3" cstate="print"/>
          <a:srcRect l="2326" t="11384" r="82027" b="45011"/>
          <a:stretch>
            <a:fillRect/>
          </a:stretch>
        </p:blipFill>
        <p:spPr bwMode="auto">
          <a:xfrm>
            <a:off x="63910" y="685800"/>
            <a:ext cx="1155290" cy="2895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504222" y="6550223"/>
            <a:ext cx="3639778" cy="30777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pPr algn="r"/>
            <a:r>
              <a:rPr lang="nl-NL" sz="1400" dirty="0" smtClean="0">
                <a:solidFill>
                  <a:schemeClr val="bg2">
                    <a:lumMod val="50000"/>
                  </a:schemeClr>
                </a:solidFill>
              </a:rPr>
              <a:t>van </a:t>
            </a:r>
            <a:r>
              <a:rPr lang="nl-NL" sz="1400" dirty="0" err="1" smtClean="0">
                <a:solidFill>
                  <a:schemeClr val="bg2">
                    <a:lumMod val="50000"/>
                  </a:schemeClr>
                </a:solidFill>
              </a:rPr>
              <a:t>Bokhorst-van</a:t>
            </a:r>
            <a:r>
              <a:rPr lang="nl-NL" sz="1400" dirty="0" smtClean="0">
                <a:solidFill>
                  <a:schemeClr val="bg2">
                    <a:lumMod val="50000"/>
                  </a:schemeClr>
                </a:solidFill>
              </a:rPr>
              <a:t> de Veen </a:t>
            </a:r>
            <a:r>
              <a:rPr lang="nl-NL" sz="1400" i="1" dirty="0" smtClean="0">
                <a:solidFill>
                  <a:schemeClr val="bg2">
                    <a:lumMod val="50000"/>
                  </a:schemeClr>
                </a:solidFill>
              </a:rPr>
              <a:t>et al.</a:t>
            </a:r>
            <a:r>
              <a:rPr lang="nl-NL" sz="1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nl-NL" sz="1400" dirty="0" err="1" smtClean="0">
                <a:solidFill>
                  <a:schemeClr val="bg2">
                    <a:lumMod val="50000"/>
                  </a:schemeClr>
                </a:solidFill>
              </a:rPr>
              <a:t>PLoS</a:t>
            </a:r>
            <a:r>
              <a:rPr lang="nl-NL" sz="1400" dirty="0" smtClean="0">
                <a:solidFill>
                  <a:schemeClr val="bg2">
                    <a:lumMod val="50000"/>
                  </a:schemeClr>
                </a:solidFill>
              </a:rPr>
              <a:t> ONE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Survival in </a:t>
            </a:r>
            <a:r>
              <a:rPr lang="nl-NL" dirty="0" err="1" smtClean="0"/>
              <a:t>simulated</a:t>
            </a:r>
            <a:r>
              <a:rPr lang="nl-NL" dirty="0" smtClean="0"/>
              <a:t> GI </a:t>
            </a:r>
            <a:r>
              <a:rPr lang="nl-NL" dirty="0" err="1" smtClean="0"/>
              <a:t>tract</a:t>
            </a:r>
            <a:endParaRPr lang="nl-NL" dirty="0"/>
          </a:p>
        </p:txBody>
      </p:sp>
      <p:pic>
        <p:nvPicPr>
          <p:cNvPr id="5" name="Picture 2" descr="http://www.plosone.org/article/fetchObject.action?uri=info:doi/10.1371/journal.pone.0039053.g001&amp;representation=PNG_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13"/>
          <a:stretch>
            <a:fillRect/>
          </a:stretch>
        </p:blipFill>
        <p:spPr bwMode="auto">
          <a:xfrm>
            <a:off x="76200" y="685800"/>
            <a:ext cx="5071122" cy="5105400"/>
          </a:xfrm>
          <a:prstGeom prst="rect">
            <a:avLst/>
          </a:prstGeom>
          <a:noFill/>
        </p:spPr>
      </p:pic>
      <p:grpSp>
        <p:nvGrpSpPr>
          <p:cNvPr id="30" name="Group 29"/>
          <p:cNvGrpSpPr/>
          <p:nvPr/>
        </p:nvGrpSpPr>
        <p:grpSpPr>
          <a:xfrm>
            <a:off x="4724400" y="1143000"/>
            <a:ext cx="4343400" cy="5257800"/>
            <a:chOff x="4724400" y="1524000"/>
            <a:chExt cx="4343400" cy="5257800"/>
          </a:xfrm>
        </p:grpSpPr>
        <p:pic>
          <p:nvPicPr>
            <p:cNvPr id="4" name="Picture 2" descr="http://www.plosone.org/article/fetchObject.action?uri=info:doi/10.1371/journal.pone.0039053.g004&amp;representation=PNG_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24400" y="2514600"/>
              <a:ext cx="4343400" cy="4267200"/>
            </a:xfrm>
            <a:prstGeom prst="rect">
              <a:avLst/>
            </a:prstGeom>
            <a:noFill/>
          </p:spPr>
        </p:pic>
        <p:grpSp>
          <p:nvGrpSpPr>
            <p:cNvPr id="11" name="Group 10"/>
            <p:cNvGrpSpPr/>
            <p:nvPr/>
          </p:nvGrpSpPr>
          <p:grpSpPr>
            <a:xfrm>
              <a:off x="6477000" y="1524000"/>
              <a:ext cx="2438400" cy="876300"/>
              <a:chOff x="6248400" y="1600200"/>
              <a:chExt cx="2438400" cy="87630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6248400" y="1600200"/>
                <a:ext cx="2438400" cy="8763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6393184" y="17526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6393184" y="2133600"/>
                <a:ext cx="152400" cy="1524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553200" y="1607403"/>
                <a:ext cx="205652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400" dirty="0" err="1" smtClean="0"/>
                  <a:t>Good</a:t>
                </a:r>
                <a:r>
                  <a:rPr lang="nl-NL" sz="2400" dirty="0" smtClean="0"/>
                  <a:t> </a:t>
                </a:r>
                <a:r>
                  <a:rPr lang="nl-NL" sz="2400" dirty="0" err="1" smtClean="0"/>
                  <a:t>survivors</a:t>
                </a:r>
                <a:endParaRPr lang="nl-NL" sz="2400" dirty="0" smtClean="0"/>
              </a:p>
              <a:p>
                <a:r>
                  <a:rPr lang="nl-NL" sz="2400" dirty="0" smtClean="0"/>
                  <a:t>Bad </a:t>
                </a:r>
                <a:r>
                  <a:rPr lang="nl-NL" sz="2400" dirty="0" err="1" smtClean="0"/>
                  <a:t>survivors</a:t>
                </a:r>
                <a:endParaRPr lang="nl-NL" sz="2400" dirty="0"/>
              </a:p>
            </p:txBody>
          </p:sp>
        </p:grpSp>
        <p:sp>
          <p:nvSpPr>
            <p:cNvPr id="12" name="Oval 11"/>
            <p:cNvSpPr/>
            <p:nvPr/>
          </p:nvSpPr>
          <p:spPr>
            <a:xfrm>
              <a:off x="7818120" y="2621280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Oval 12"/>
            <p:cNvSpPr/>
            <p:nvPr/>
          </p:nvSpPr>
          <p:spPr>
            <a:xfrm>
              <a:off x="8366760" y="4030980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Oval 13"/>
            <p:cNvSpPr/>
            <p:nvPr/>
          </p:nvSpPr>
          <p:spPr>
            <a:xfrm>
              <a:off x="8557260" y="4373880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Oval 14"/>
            <p:cNvSpPr/>
            <p:nvPr/>
          </p:nvSpPr>
          <p:spPr>
            <a:xfrm>
              <a:off x="8808720" y="4145280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Oval 15"/>
            <p:cNvSpPr/>
            <p:nvPr/>
          </p:nvSpPr>
          <p:spPr>
            <a:xfrm>
              <a:off x="8763000" y="3733800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" name="Oval 16"/>
            <p:cNvSpPr/>
            <p:nvPr/>
          </p:nvSpPr>
          <p:spPr>
            <a:xfrm>
              <a:off x="8778240" y="3398520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" name="Oval 17"/>
            <p:cNvSpPr/>
            <p:nvPr/>
          </p:nvSpPr>
          <p:spPr>
            <a:xfrm>
              <a:off x="7612380" y="3223260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" name="Oval 18"/>
            <p:cNvSpPr/>
            <p:nvPr/>
          </p:nvSpPr>
          <p:spPr>
            <a:xfrm>
              <a:off x="8382000" y="4922520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Oval 19"/>
            <p:cNvSpPr/>
            <p:nvPr/>
          </p:nvSpPr>
          <p:spPr>
            <a:xfrm>
              <a:off x="6576060" y="6187440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" name="Oval 20"/>
            <p:cNvSpPr/>
            <p:nvPr/>
          </p:nvSpPr>
          <p:spPr>
            <a:xfrm>
              <a:off x="6149340" y="493014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Oval 21"/>
            <p:cNvSpPr/>
            <p:nvPr/>
          </p:nvSpPr>
          <p:spPr>
            <a:xfrm>
              <a:off x="5242560" y="353568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3" name="Oval 22"/>
            <p:cNvSpPr/>
            <p:nvPr/>
          </p:nvSpPr>
          <p:spPr>
            <a:xfrm>
              <a:off x="5600700" y="34290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Oval 23"/>
            <p:cNvSpPr/>
            <p:nvPr/>
          </p:nvSpPr>
          <p:spPr>
            <a:xfrm>
              <a:off x="5715000" y="387858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5" name="Oval 24"/>
            <p:cNvSpPr/>
            <p:nvPr/>
          </p:nvSpPr>
          <p:spPr>
            <a:xfrm>
              <a:off x="5364480" y="402336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6" name="Oval 25"/>
            <p:cNvSpPr/>
            <p:nvPr/>
          </p:nvSpPr>
          <p:spPr>
            <a:xfrm>
              <a:off x="5661660" y="416052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7" name="Oval 26"/>
            <p:cNvSpPr/>
            <p:nvPr/>
          </p:nvSpPr>
          <p:spPr>
            <a:xfrm>
              <a:off x="6096000" y="424434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8" name="Oval 27"/>
            <p:cNvSpPr/>
            <p:nvPr/>
          </p:nvSpPr>
          <p:spPr>
            <a:xfrm>
              <a:off x="5143500" y="387096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504222" y="6550223"/>
            <a:ext cx="3639778" cy="30777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pPr algn="r"/>
            <a:r>
              <a:rPr lang="nl-NL" sz="1400" dirty="0" smtClean="0">
                <a:solidFill>
                  <a:schemeClr val="bg2">
                    <a:lumMod val="50000"/>
                  </a:schemeClr>
                </a:solidFill>
              </a:rPr>
              <a:t>van </a:t>
            </a:r>
            <a:r>
              <a:rPr lang="nl-NL" sz="1400" dirty="0" err="1" smtClean="0">
                <a:solidFill>
                  <a:schemeClr val="bg2">
                    <a:lumMod val="50000"/>
                  </a:schemeClr>
                </a:solidFill>
              </a:rPr>
              <a:t>Bokhorst-van</a:t>
            </a:r>
            <a:r>
              <a:rPr lang="nl-NL" sz="1400" dirty="0" smtClean="0">
                <a:solidFill>
                  <a:schemeClr val="bg2">
                    <a:lumMod val="50000"/>
                  </a:schemeClr>
                </a:solidFill>
              </a:rPr>
              <a:t> de Veen </a:t>
            </a:r>
            <a:r>
              <a:rPr lang="nl-NL" sz="1400" i="1" dirty="0" smtClean="0">
                <a:solidFill>
                  <a:schemeClr val="bg2">
                    <a:lumMod val="50000"/>
                  </a:schemeClr>
                </a:solidFill>
              </a:rPr>
              <a:t>et al.</a:t>
            </a:r>
            <a:r>
              <a:rPr lang="nl-NL" sz="1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nl-NL" sz="1400" dirty="0" err="1" smtClean="0">
                <a:solidFill>
                  <a:schemeClr val="bg2">
                    <a:lumMod val="50000"/>
                  </a:schemeClr>
                </a:solidFill>
              </a:rPr>
              <a:t>PLoS</a:t>
            </a:r>
            <a:r>
              <a:rPr lang="nl-NL" sz="1400" dirty="0" smtClean="0">
                <a:solidFill>
                  <a:schemeClr val="bg2">
                    <a:lumMod val="50000"/>
                  </a:schemeClr>
                </a:solidFill>
              </a:rPr>
              <a:t> ONE 2012</a:t>
            </a:r>
          </a:p>
        </p:txBody>
      </p:sp>
      <p:pic>
        <p:nvPicPr>
          <p:cNvPr id="31" name="Picture 2" descr="http://www.plosone.org/article/fetchObject.action?uri=info:doi/10.1371/journal.pone.0038720.g001&amp;representation=PNG_M"/>
          <p:cNvPicPr>
            <a:picLocks noChangeAspect="1" noChangeArrowheads="1"/>
          </p:cNvPicPr>
          <p:nvPr/>
        </p:nvPicPr>
        <p:blipFill>
          <a:blip r:embed="rId4" cstate="print"/>
          <a:srcRect l="2326" t="11384" r="82027" b="45011"/>
          <a:stretch>
            <a:fillRect/>
          </a:stretch>
        </p:blipFill>
        <p:spPr bwMode="auto">
          <a:xfrm>
            <a:off x="92760" y="1447800"/>
            <a:ext cx="699254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 smtClean="0"/>
              <a:t>Genes</a:t>
            </a:r>
            <a:r>
              <a:rPr lang="nl-NL" dirty="0" smtClean="0"/>
              <a:t> </a:t>
            </a:r>
            <a:r>
              <a:rPr lang="nl-NL" dirty="0" err="1" smtClean="0"/>
              <a:t>whose</a:t>
            </a:r>
            <a:r>
              <a:rPr lang="nl-NL" dirty="0" smtClean="0"/>
              <a:t> </a:t>
            </a:r>
            <a:r>
              <a:rPr lang="nl-NL" dirty="0" err="1" smtClean="0"/>
              <a:t>expression</a:t>
            </a:r>
            <a:r>
              <a:rPr lang="nl-NL" dirty="0" smtClean="0"/>
              <a:t> </a:t>
            </a:r>
            <a:r>
              <a:rPr lang="nl-NL" dirty="0" err="1" smtClean="0"/>
              <a:t>predicts</a:t>
            </a:r>
            <a:r>
              <a:rPr lang="nl-NL" dirty="0" smtClean="0"/>
              <a:t> survival</a:t>
            </a:r>
            <a:endParaRPr lang="nl-NL" dirty="0"/>
          </a:p>
        </p:txBody>
      </p:sp>
      <p:pic>
        <p:nvPicPr>
          <p:cNvPr id="4" name="Picture 2" descr="http://www.plosone.org/article/fetchObject.action?uri=info:doi/10.1371/journal.pone.0039053.t001&amp;representation=PNG_M"/>
          <p:cNvPicPr>
            <a:picLocks noChangeAspect="1" noChangeArrowheads="1"/>
          </p:cNvPicPr>
          <p:nvPr/>
        </p:nvPicPr>
        <p:blipFill>
          <a:blip r:embed="rId2" cstate="print"/>
          <a:srcRect l="8798" t="12886" r="59063" b="66615"/>
          <a:stretch>
            <a:fillRect/>
          </a:stretch>
        </p:blipFill>
        <p:spPr bwMode="auto">
          <a:xfrm>
            <a:off x="76200" y="736600"/>
            <a:ext cx="4876800" cy="2159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pic>
        <p:nvPicPr>
          <p:cNvPr id="8" name="Picture 2" descr="http://www.plosone.org/article/fetchObject.action?uri=info:doi/10.1371/journal.pone.0039053.t001&amp;representation=PNG_M"/>
          <p:cNvPicPr>
            <a:picLocks noChangeAspect="1" noChangeArrowheads="1"/>
          </p:cNvPicPr>
          <p:nvPr/>
        </p:nvPicPr>
        <p:blipFill>
          <a:blip r:embed="rId2" cstate="print"/>
          <a:srcRect l="8798" t="33850" r="59063" b="26316"/>
          <a:stretch>
            <a:fillRect/>
          </a:stretch>
        </p:blipFill>
        <p:spPr bwMode="auto">
          <a:xfrm>
            <a:off x="4191000" y="2438400"/>
            <a:ext cx="4876800" cy="4038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410200" y="1408093"/>
            <a:ext cx="36999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sz="2800" dirty="0" err="1" smtClean="0"/>
              <a:t>Positive</a:t>
            </a:r>
            <a:endParaRPr lang="nl-NL" sz="2800" dirty="0"/>
          </a:p>
          <a:p>
            <a:pPr algn="r"/>
            <a:r>
              <a:rPr lang="nl-NL" sz="2800" dirty="0" err="1" smtClean="0"/>
              <a:t>correlation</a:t>
            </a:r>
            <a:r>
              <a:rPr lang="nl-NL" sz="2800" dirty="0" smtClean="0"/>
              <a:t> </a:t>
            </a:r>
            <a:r>
              <a:rPr lang="nl-NL" sz="2800" dirty="0" err="1" smtClean="0"/>
              <a:t>with</a:t>
            </a:r>
            <a:r>
              <a:rPr lang="nl-NL" sz="2800" dirty="0"/>
              <a:t> </a:t>
            </a:r>
            <a:r>
              <a:rPr lang="nl-NL" sz="2800" dirty="0" smtClean="0"/>
              <a:t>survival</a:t>
            </a:r>
            <a:endParaRPr lang="nl-NL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" y="2971800"/>
            <a:ext cx="39480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err="1" smtClean="0"/>
              <a:t>Negative</a:t>
            </a:r>
            <a:r>
              <a:rPr lang="nl-NL" sz="2800" dirty="0" smtClean="0"/>
              <a:t> </a:t>
            </a:r>
            <a:r>
              <a:rPr lang="nl-NL" sz="2800" dirty="0" err="1" smtClean="0"/>
              <a:t>correlation</a:t>
            </a:r>
            <a:r>
              <a:rPr lang="nl-NL" sz="2800" dirty="0" smtClean="0"/>
              <a:t> </a:t>
            </a:r>
            <a:r>
              <a:rPr lang="nl-NL" sz="2800" dirty="0" err="1" smtClean="0"/>
              <a:t>with</a:t>
            </a:r>
            <a:r>
              <a:rPr lang="nl-NL" sz="2800" dirty="0" smtClean="0"/>
              <a:t> </a:t>
            </a:r>
          </a:p>
          <a:p>
            <a:r>
              <a:rPr lang="nl-NL" sz="2800" dirty="0" smtClean="0"/>
              <a:t>survival</a:t>
            </a:r>
            <a:endParaRPr lang="nl-NL" sz="28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5486400" y="685800"/>
            <a:ext cx="2981425" cy="1136288"/>
            <a:chOff x="5486400" y="685800"/>
            <a:chExt cx="2981425" cy="1136288"/>
          </a:xfrm>
        </p:grpSpPr>
        <p:pic>
          <p:nvPicPr>
            <p:cNvPr id="12" name="Picture 2" descr="http://www.plosone.org/article/fetchObject.action?uri=info:doi/10.1371/journal.pone.0039053.g006&amp;representation=PNG_M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9912" r="19094" b="52000"/>
            <a:stretch>
              <a:fillRect/>
            </a:stretch>
          </p:blipFill>
          <p:spPr bwMode="auto">
            <a:xfrm>
              <a:off x="5486400" y="685800"/>
              <a:ext cx="2286000" cy="1136288"/>
            </a:xfrm>
            <a:prstGeom prst="rect">
              <a:avLst/>
            </a:prstGeom>
            <a:noFill/>
          </p:spPr>
        </p:pic>
        <p:sp>
          <p:nvSpPr>
            <p:cNvPr id="16" name="Bent Arrow 15"/>
            <p:cNvSpPr/>
            <p:nvPr/>
          </p:nvSpPr>
          <p:spPr>
            <a:xfrm flipH="1">
              <a:off x="7924800" y="791966"/>
              <a:ext cx="543025" cy="579634"/>
            </a:xfrm>
            <a:prstGeom prst="ben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52400" y="3876020"/>
            <a:ext cx="3683602" cy="2590800"/>
            <a:chOff x="152400" y="3876020"/>
            <a:chExt cx="3683602" cy="2590800"/>
          </a:xfrm>
        </p:grpSpPr>
        <p:pic>
          <p:nvPicPr>
            <p:cNvPr id="13" name="Picture 2" descr="http://www.plosone.org/article/fetchObject.action?uri=info:doi/10.1371/journal.pone.0039053.g007&amp;representation=PNG_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2400" y="3876020"/>
              <a:ext cx="3683602" cy="2590800"/>
            </a:xfrm>
            <a:prstGeom prst="rect">
              <a:avLst/>
            </a:prstGeom>
            <a:noFill/>
          </p:spPr>
        </p:pic>
        <p:sp>
          <p:nvSpPr>
            <p:cNvPr id="17" name="Bent Arrow 16"/>
            <p:cNvSpPr/>
            <p:nvPr/>
          </p:nvSpPr>
          <p:spPr>
            <a:xfrm rot="10800000" flipH="1">
              <a:off x="457200" y="3952220"/>
              <a:ext cx="543025" cy="579634"/>
            </a:xfrm>
            <a:prstGeom prst="ben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504222" y="6550223"/>
            <a:ext cx="3639778" cy="30777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pPr algn="r"/>
            <a:r>
              <a:rPr lang="nl-NL" sz="1400" dirty="0" smtClean="0">
                <a:solidFill>
                  <a:schemeClr val="bg2">
                    <a:lumMod val="50000"/>
                  </a:schemeClr>
                </a:solidFill>
              </a:rPr>
              <a:t>van </a:t>
            </a:r>
            <a:r>
              <a:rPr lang="nl-NL" sz="1400" dirty="0" err="1" smtClean="0">
                <a:solidFill>
                  <a:schemeClr val="bg2">
                    <a:lumMod val="50000"/>
                  </a:schemeClr>
                </a:solidFill>
              </a:rPr>
              <a:t>Bokhorst-van</a:t>
            </a:r>
            <a:r>
              <a:rPr lang="nl-NL" sz="1400" dirty="0" smtClean="0">
                <a:solidFill>
                  <a:schemeClr val="bg2">
                    <a:lumMod val="50000"/>
                  </a:schemeClr>
                </a:solidFill>
              </a:rPr>
              <a:t> de Veen </a:t>
            </a:r>
            <a:r>
              <a:rPr lang="nl-NL" sz="1400" i="1" dirty="0" smtClean="0">
                <a:solidFill>
                  <a:schemeClr val="bg2">
                    <a:lumMod val="50000"/>
                  </a:schemeClr>
                </a:solidFill>
              </a:rPr>
              <a:t>et al.</a:t>
            </a:r>
            <a:r>
              <a:rPr lang="nl-NL" sz="1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nl-NL" sz="1400" dirty="0" err="1" smtClean="0">
                <a:solidFill>
                  <a:schemeClr val="bg2">
                    <a:lumMod val="50000"/>
                  </a:schemeClr>
                </a:solidFill>
              </a:rPr>
              <a:t>PLoS</a:t>
            </a:r>
            <a:r>
              <a:rPr lang="nl-NL" sz="1400" dirty="0" smtClean="0">
                <a:solidFill>
                  <a:schemeClr val="bg2">
                    <a:lumMod val="50000"/>
                  </a:schemeClr>
                </a:solidFill>
              </a:rPr>
              <a:t> ONE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Conclusions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fontAlgn="base"/>
            <a:r>
              <a:rPr lang="en-US" dirty="0" smtClean="0"/>
              <a:t>The many (draft) </a:t>
            </a:r>
            <a:r>
              <a:rPr lang="en-US" dirty="0" smtClean="0"/>
              <a:t>genomes can be exploited for</a:t>
            </a:r>
            <a:r>
              <a:rPr lang="en-US" dirty="0" smtClean="0"/>
              <a:t> linking phenotype to genotype on a genomic scale</a:t>
            </a:r>
          </a:p>
          <a:p>
            <a:pPr lvl="0" fontAlgn="base"/>
            <a:endParaRPr lang="nl-NL" dirty="0"/>
          </a:p>
          <a:p>
            <a:pPr lvl="0" fontAlgn="base"/>
            <a:r>
              <a:rPr lang="en-US" dirty="0" smtClean="0"/>
              <a:t>Consistently </a:t>
            </a:r>
            <a:r>
              <a:rPr lang="en-US" dirty="0"/>
              <a:t>measured </a:t>
            </a:r>
            <a:r>
              <a:rPr lang="en-US" dirty="0" smtClean="0"/>
              <a:t>phenotypes across a series of sequenced strains are still rare</a:t>
            </a:r>
          </a:p>
          <a:p>
            <a:pPr lvl="1" fontAlgn="base"/>
            <a:r>
              <a:rPr lang="en-US" dirty="0"/>
              <a:t>P</a:t>
            </a:r>
            <a:r>
              <a:rPr lang="en-US" dirty="0" smtClean="0"/>
              <a:t>henotype microarrays should be measured for every sequenced genome (cultured)</a:t>
            </a:r>
          </a:p>
          <a:p>
            <a:pPr lvl="1" fontAlgn="base"/>
            <a:r>
              <a:rPr lang="en-US" dirty="0" smtClean="0"/>
              <a:t>Central repository for PM data is needed</a:t>
            </a:r>
            <a:endParaRPr lang="en-US" dirty="0"/>
          </a:p>
          <a:p>
            <a:pPr fontAlgn="base"/>
            <a:endParaRPr lang="en-US" dirty="0" smtClean="0"/>
          </a:p>
          <a:p>
            <a:pPr lvl="0" fontAlgn="base"/>
            <a:r>
              <a:rPr lang="en-US" dirty="0" smtClean="0"/>
              <a:t>Transcriptome-trait mapping within one species</a:t>
            </a:r>
          </a:p>
          <a:p>
            <a:pPr lvl="0" fontAlgn="base"/>
            <a:r>
              <a:rPr lang="en-US" dirty="0" smtClean="0"/>
              <a:t>Metagenome-trait mapping for communities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648" y="152400"/>
            <a:ext cx="5606552" cy="245439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457200" y="4876800"/>
            <a:ext cx="73152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l="11429" t="29652" r="12381" b="43909"/>
          <a:stretch>
            <a:fillRect/>
          </a:stretch>
        </p:blipFill>
        <p:spPr bwMode="auto">
          <a:xfrm>
            <a:off x="529562" y="5017492"/>
            <a:ext cx="7131616" cy="146718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b="62382"/>
          <a:stretch>
            <a:fillRect/>
          </a:stretch>
        </p:blipFill>
        <p:spPr bwMode="auto">
          <a:xfrm>
            <a:off x="2057400" y="2878964"/>
            <a:ext cx="6781800" cy="176923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943600" y="0"/>
            <a:ext cx="32004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Thank you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b3"/>
          <p:cNvPicPr>
            <a:picLocks noChangeAspect="1" noChangeArrowheads="1"/>
          </p:cNvPicPr>
          <p:nvPr/>
        </p:nvPicPr>
        <p:blipFill>
          <a:blip r:embed="rId2" cstate="print"/>
          <a:srcRect l="6424" t="6250" r="8464" b="2499"/>
          <a:stretch>
            <a:fillRect/>
          </a:stretch>
        </p:blipFill>
        <p:spPr bwMode="auto">
          <a:xfrm>
            <a:off x="4648200" y="685800"/>
            <a:ext cx="4425950" cy="5867400"/>
          </a:xfrm>
          <a:prstGeom prst="rect">
            <a:avLst/>
          </a:prstGeom>
          <a:noFill/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 dirty="0"/>
              <a:t>Protein function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6200" y="609600"/>
            <a:ext cx="4572000" cy="6248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Phenotypic</a:t>
            </a:r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l-NL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function</a:t>
            </a:r>
            <a:endParaRPr kumimoji="0" lang="nl-N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nl-NL" sz="2800" dirty="0" smtClean="0"/>
              <a:t>E.g. </a:t>
            </a:r>
            <a:r>
              <a:rPr lang="nl-NL" sz="2800" dirty="0" err="1"/>
              <a:t>apoptosis</a:t>
            </a:r>
            <a:endParaRPr lang="nl-NL" sz="2800" dirty="0"/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nl-NL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GO: </a:t>
            </a:r>
            <a:r>
              <a:rPr kumimoji="0" lang="nl-NL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Biological</a:t>
            </a:r>
            <a:r>
              <a:rPr kumimoji="0" lang="nl-NL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l-NL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process</a:t>
            </a:r>
            <a:endParaRPr kumimoji="0" lang="nl-NL" sz="2800" b="0" i="1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Cellular</a:t>
            </a:r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l-NL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function</a:t>
            </a:r>
            <a:endParaRPr kumimoji="0" lang="nl-N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nl-NL" sz="2800" dirty="0"/>
              <a:t>E.g. </a:t>
            </a:r>
            <a:r>
              <a:rPr lang="nl-NL" sz="2800" dirty="0" err="1" smtClean="0"/>
              <a:t>ribosome</a:t>
            </a:r>
            <a:endParaRPr lang="nl-NL" sz="2800" dirty="0"/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nl-NL" sz="2800" i="1" dirty="0">
                <a:solidFill>
                  <a:schemeClr val="accent1"/>
                </a:solidFill>
              </a:rPr>
              <a:t>GO: </a:t>
            </a:r>
            <a:r>
              <a:rPr lang="nl-NL" sz="2800" i="1" dirty="0" err="1">
                <a:solidFill>
                  <a:schemeClr val="accent1"/>
                </a:solidFill>
              </a:rPr>
              <a:t>Cellular</a:t>
            </a:r>
            <a:r>
              <a:rPr lang="nl-NL" sz="2800" i="1" dirty="0">
                <a:solidFill>
                  <a:schemeClr val="accent1"/>
                </a:solidFill>
              </a:rPr>
              <a:t> component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Molecular</a:t>
            </a:r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l-NL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function</a:t>
            </a:r>
            <a:endParaRPr kumimoji="0" lang="nl-N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nl-NL" sz="2800" dirty="0"/>
              <a:t>E.g. </a:t>
            </a:r>
            <a:r>
              <a:rPr lang="nl-NL" sz="2800" dirty="0" err="1"/>
              <a:t>transcription</a:t>
            </a:r>
            <a:r>
              <a:rPr lang="nl-NL" sz="2800" dirty="0"/>
              <a:t> </a:t>
            </a:r>
            <a:r>
              <a:rPr lang="nl-NL" sz="2800" dirty="0" smtClean="0"/>
              <a:t>factor</a:t>
            </a:r>
            <a:endParaRPr lang="nl-NL" sz="2800" dirty="0"/>
          </a:p>
          <a:p>
            <a:pPr marL="742950" marR="0" lvl="1" indent="-28575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nl-NL" sz="2800" i="1" dirty="0">
                <a:solidFill>
                  <a:schemeClr val="accent1"/>
                </a:solidFill>
              </a:rPr>
              <a:t>GO: </a:t>
            </a:r>
            <a:r>
              <a:rPr lang="nl-NL" sz="2800" i="1" dirty="0" err="1">
                <a:solidFill>
                  <a:schemeClr val="accent1"/>
                </a:solidFill>
              </a:rPr>
              <a:t>Molecular</a:t>
            </a:r>
            <a:r>
              <a:rPr lang="nl-NL" sz="2800" i="1" dirty="0">
                <a:solidFill>
                  <a:schemeClr val="accent1"/>
                </a:solidFill>
              </a:rPr>
              <a:t> </a:t>
            </a:r>
            <a:r>
              <a:rPr lang="nl-NL" sz="2800" i="1" dirty="0" err="1">
                <a:solidFill>
                  <a:schemeClr val="accent1"/>
                </a:solidFill>
              </a:rPr>
              <a:t>function</a:t>
            </a:r>
            <a:endParaRPr lang="nl-NL" sz="2800" i="1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7307" y="6550223"/>
            <a:ext cx="2206693" cy="30777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pPr algn="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Bork </a:t>
            </a:r>
            <a:r>
              <a:rPr lang="en-US" sz="1400" i="1" dirty="0">
                <a:solidFill>
                  <a:schemeClr val="bg2">
                    <a:lumMod val="50000"/>
                  </a:schemeClr>
                </a:solidFill>
              </a:rPr>
              <a:t>et al.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 J. Mol. Biol. 1998</a:t>
            </a:r>
            <a:endParaRPr lang="nl-NL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 t="13000" r="67857" b="77984"/>
          <a:stretch>
            <a:fillRect/>
          </a:stretch>
        </p:blipFill>
        <p:spPr bwMode="auto">
          <a:xfrm>
            <a:off x="152400" y="5715000"/>
            <a:ext cx="4419600" cy="7749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981200" y="6553200"/>
            <a:ext cx="2720681" cy="30777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pPr algn="r"/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GO Consortium Genome Res. 2001</a:t>
            </a:r>
            <a:endParaRPr lang="nl-NL" sz="1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Molecular function ↔ phenotype</a:t>
            </a:r>
            <a:endParaRPr lang="nl-NL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Molecular systems biology</a:t>
            </a:r>
          </a:p>
          <a:p>
            <a:pPr lvl="1"/>
            <a:r>
              <a:rPr lang="en-US" dirty="0" smtClean="0"/>
              <a:t>First determine protein functions</a:t>
            </a:r>
          </a:p>
          <a:p>
            <a:pPr lvl="1"/>
            <a:r>
              <a:rPr lang="en-US" dirty="0" smtClean="0"/>
              <a:t>… then model how functions lead to phenotype</a:t>
            </a:r>
          </a:p>
          <a:p>
            <a:endParaRPr lang="en-US" dirty="0" smtClean="0"/>
          </a:p>
          <a:p>
            <a:r>
              <a:rPr lang="en-US" dirty="0" smtClean="0"/>
              <a:t>Comparative genomics</a:t>
            </a:r>
          </a:p>
          <a:p>
            <a:pPr lvl="1"/>
            <a:r>
              <a:rPr lang="en-US" dirty="0" smtClean="0"/>
              <a:t>First sequence a set of genomes with different phenotypes</a:t>
            </a:r>
          </a:p>
          <a:p>
            <a:pPr lvl="1"/>
            <a:r>
              <a:rPr lang="en-US" dirty="0" smtClean="0"/>
              <a:t>… then link genes to phenotype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1998: differential </a:t>
            </a:r>
            <a:r>
              <a:rPr lang="en-US" dirty="0"/>
              <a:t>genome analysis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95477"/>
            <a:ext cx="7391400" cy="4848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23813" y="6550223"/>
            <a:ext cx="2320187" cy="30777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pPr algn="r"/>
            <a:r>
              <a:rPr lang="en-US" sz="1400" dirty="0" err="1" smtClean="0">
                <a:solidFill>
                  <a:schemeClr val="bg2">
                    <a:lumMod val="50000"/>
                  </a:schemeClr>
                </a:solidFill>
              </a:rPr>
              <a:t>Huynen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i="1" dirty="0">
                <a:solidFill>
                  <a:schemeClr val="bg2">
                    <a:lumMod val="50000"/>
                  </a:schemeClr>
                </a:solidFill>
              </a:rPr>
              <a:t>et al.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FEBS </a:t>
            </a:r>
            <a:r>
              <a:rPr lang="en-US" sz="1400" dirty="0" err="1" smtClean="0">
                <a:solidFill>
                  <a:schemeClr val="bg2">
                    <a:lumMod val="50000"/>
                  </a:schemeClr>
                </a:solidFill>
              </a:rPr>
              <a:t>Lett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1998</a:t>
            </a:r>
            <a:endParaRPr lang="nl-NL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239000" y="3810000"/>
            <a:ext cx="1828800" cy="1143000"/>
          </a:xfrm>
        </p:spPr>
        <p:txBody>
          <a:bodyPr>
            <a:normAutofit fontScale="92500" lnSpcReduction="10000"/>
          </a:bodyPr>
          <a:lstStyle/>
          <a:p>
            <a:pPr marL="174625" indent="-174625"/>
            <a:r>
              <a:rPr lang="en-US" sz="2400" dirty="0"/>
              <a:t>V</a:t>
            </a:r>
            <a:r>
              <a:rPr lang="nl-NL" sz="2400" dirty="0" err="1" smtClean="0"/>
              <a:t>irulence</a:t>
            </a:r>
            <a:r>
              <a:rPr lang="nl-NL" sz="2400" dirty="0" smtClean="0"/>
              <a:t> factors</a:t>
            </a:r>
          </a:p>
          <a:p>
            <a:pPr marL="174625" indent="-174625"/>
            <a:r>
              <a:rPr lang="en-US" sz="2400" dirty="0" smtClean="0"/>
              <a:t>De-acidifiers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2013: </a:t>
            </a:r>
            <a:r>
              <a:rPr lang="nl-NL" dirty="0" err="1" smtClean="0"/>
              <a:t>microbial</a:t>
            </a:r>
            <a:r>
              <a:rPr lang="nl-NL" dirty="0" smtClean="0"/>
              <a:t> GWAS</a:t>
            </a:r>
            <a:endParaRPr lang="nl-NL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210 </a:t>
            </a:r>
            <a:r>
              <a:rPr lang="nl-NL" i="1" dirty="0" smtClean="0"/>
              <a:t>Vibrio cholerae</a:t>
            </a:r>
            <a:r>
              <a:rPr lang="nl-NL" dirty="0" smtClean="0"/>
              <a:t> genomes</a:t>
            </a:r>
          </a:p>
          <a:p>
            <a:r>
              <a:rPr lang="nl-NL" dirty="0" smtClean="0"/>
              <a:t>3 niche </a:t>
            </a:r>
            <a:r>
              <a:rPr lang="nl-NL" dirty="0" err="1" smtClean="0"/>
              <a:t>dimensions</a:t>
            </a:r>
            <a:endParaRPr lang="nl-NL" dirty="0" smtClean="0"/>
          </a:p>
          <a:p>
            <a:pPr lvl="1"/>
            <a:r>
              <a:rPr lang="nl-NL" dirty="0" smtClean="0"/>
              <a:t>Time</a:t>
            </a:r>
          </a:p>
          <a:p>
            <a:pPr lvl="1"/>
            <a:r>
              <a:rPr lang="nl-NL" dirty="0" err="1" smtClean="0"/>
              <a:t>Space</a:t>
            </a:r>
            <a:endParaRPr lang="nl-NL" dirty="0" smtClean="0"/>
          </a:p>
          <a:p>
            <a:pPr lvl="1"/>
            <a:r>
              <a:rPr lang="nl-NL" dirty="0" smtClean="0"/>
              <a:t>Habitat</a:t>
            </a:r>
          </a:p>
          <a:p>
            <a:r>
              <a:rPr lang="nl-NL" dirty="0" smtClean="0"/>
              <a:t>24,000+ variables</a:t>
            </a:r>
          </a:p>
          <a:p>
            <a:pPr lvl="1"/>
            <a:r>
              <a:rPr lang="nl-NL" dirty="0" err="1" smtClean="0"/>
              <a:t>Protein</a:t>
            </a:r>
            <a:r>
              <a:rPr lang="nl-NL" dirty="0" smtClean="0"/>
              <a:t> </a:t>
            </a:r>
            <a:r>
              <a:rPr lang="nl-NL" dirty="0" smtClean="0"/>
              <a:t>families</a:t>
            </a:r>
          </a:p>
          <a:p>
            <a:pPr lvl="1"/>
            <a:r>
              <a:rPr lang="nl-NL" dirty="0" err="1" smtClean="0"/>
              <a:t>Functions</a:t>
            </a:r>
            <a:endParaRPr lang="nl-NL" dirty="0" smtClean="0"/>
          </a:p>
          <a:p>
            <a:pPr lvl="1"/>
            <a:r>
              <a:rPr lang="nl-NL" dirty="0" smtClean="0"/>
              <a:t>Prophages</a:t>
            </a:r>
          </a:p>
          <a:p>
            <a:pPr lvl="1"/>
            <a:r>
              <a:rPr lang="nl-NL" dirty="0" err="1" smtClean="0"/>
              <a:t>SNPs</a:t>
            </a:r>
            <a:endParaRPr lang="nl-NL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 l="24012" t="27778" r="44590" b="17707"/>
          <a:stretch>
            <a:fillRect/>
          </a:stretch>
        </p:blipFill>
        <p:spPr bwMode="auto">
          <a:xfrm>
            <a:off x="5714999" y="762000"/>
            <a:ext cx="3124201" cy="30498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 l="6442" t="26983" r="52708" b="34966"/>
          <a:stretch>
            <a:fillRect/>
          </a:stretch>
        </p:blipFill>
        <p:spPr bwMode="auto">
          <a:xfrm>
            <a:off x="3733800" y="4024660"/>
            <a:ext cx="5410200" cy="28333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6550223"/>
            <a:ext cx="2110834" cy="30777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pPr algn="r"/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Dutilh </a:t>
            </a:r>
            <a:r>
              <a:rPr lang="en-US" sz="1400" i="1" dirty="0" smtClean="0">
                <a:solidFill>
                  <a:schemeClr val="bg2">
                    <a:lumMod val="50000"/>
                  </a:schemeClr>
                </a:solidFill>
              </a:rPr>
              <a:t>et al.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 in preparation</a:t>
            </a:r>
            <a:endParaRPr lang="nl-NL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43400" y="4876800"/>
            <a:ext cx="403860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nl-NL" sz="2400" dirty="0" err="1" smtClean="0">
                <a:solidFill>
                  <a:schemeClr val="accent6">
                    <a:lumMod val="75000"/>
                  </a:schemeClr>
                </a:solidFill>
              </a:rPr>
              <a:t>Large</a:t>
            </a:r>
            <a:r>
              <a:rPr lang="nl-NL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NL" sz="2400" i="1" dirty="0" smtClean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nl-NL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NL" sz="2400" dirty="0" err="1" smtClean="0">
                <a:solidFill>
                  <a:schemeClr val="accent6">
                    <a:lumMod val="75000"/>
                  </a:schemeClr>
                </a:solidFill>
              </a:rPr>
              <a:t>small</a:t>
            </a:r>
            <a:r>
              <a:rPr lang="nl-NL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NL" sz="2400" i="1" dirty="0" smtClean="0">
                <a:solidFill>
                  <a:schemeClr val="accent6">
                    <a:lumMod val="75000"/>
                  </a:schemeClr>
                </a:solidFill>
              </a:rPr>
              <a:t>n</a:t>
            </a:r>
          </a:p>
          <a:p>
            <a:pPr lvl="1"/>
            <a:r>
              <a:rPr lang="nl-NL" sz="2400" dirty="0" smtClean="0">
                <a:solidFill>
                  <a:schemeClr val="accent6">
                    <a:lumMod val="75000"/>
                  </a:schemeClr>
                </a:solidFill>
              </a:rPr>
              <a:t>Risk of </a:t>
            </a:r>
            <a:r>
              <a:rPr lang="nl-NL" sz="2400" dirty="0" err="1" smtClean="0">
                <a:solidFill>
                  <a:schemeClr val="accent6">
                    <a:lumMod val="75000"/>
                  </a:schemeClr>
                </a:solidFill>
              </a:rPr>
              <a:t>over-training</a:t>
            </a:r>
            <a:r>
              <a:rPr lang="nl-NL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NL" sz="2400" dirty="0" err="1" smtClean="0">
                <a:solidFill>
                  <a:schemeClr val="accent6">
                    <a:lumMod val="75000"/>
                  </a:schemeClr>
                </a:solidFill>
              </a:rPr>
              <a:t>many</a:t>
            </a:r>
            <a:r>
              <a:rPr lang="nl-NL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NL" sz="2400" dirty="0" err="1" smtClean="0">
                <a:solidFill>
                  <a:schemeClr val="accent6">
                    <a:lumMod val="75000"/>
                  </a:schemeClr>
                </a:solidFill>
              </a:rPr>
              <a:t>genotypes</a:t>
            </a:r>
            <a:r>
              <a:rPr lang="nl-NL" sz="2400" dirty="0" smtClean="0">
                <a:solidFill>
                  <a:schemeClr val="accent6">
                    <a:lumMod val="75000"/>
                  </a:schemeClr>
                </a:solidFill>
              </a:rPr>
              <a:t> to few samples</a:t>
            </a:r>
            <a:endParaRPr lang="nl-NL" sz="24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 smtClean="0"/>
              <a:t>Pre-processing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Genotypes</a:t>
            </a:r>
            <a:endParaRPr lang="nl-NL" dirty="0" smtClean="0"/>
          </a:p>
          <a:p>
            <a:pPr lvl="1"/>
            <a:r>
              <a:rPr lang="nl-NL" dirty="0" err="1" smtClean="0"/>
              <a:t>Highly</a:t>
            </a:r>
            <a:r>
              <a:rPr lang="nl-NL" dirty="0" smtClean="0"/>
              <a:t> </a:t>
            </a:r>
            <a:r>
              <a:rPr lang="nl-NL" dirty="0" err="1" smtClean="0"/>
              <a:t>correlating</a:t>
            </a:r>
            <a:r>
              <a:rPr lang="nl-NL" dirty="0" smtClean="0"/>
              <a:t> </a:t>
            </a:r>
            <a:r>
              <a:rPr lang="nl-NL" dirty="0" err="1" smtClean="0"/>
              <a:t>genotypes</a:t>
            </a:r>
            <a:endParaRPr lang="nl-NL" dirty="0" smtClean="0"/>
          </a:p>
          <a:p>
            <a:pPr lvl="2"/>
            <a:r>
              <a:rPr lang="nl-NL" dirty="0" smtClean="0"/>
              <a:t>E.g. </a:t>
            </a:r>
            <a:r>
              <a:rPr lang="nl-NL" dirty="0" err="1" smtClean="0"/>
              <a:t>genes</a:t>
            </a:r>
            <a:r>
              <a:rPr lang="nl-NL" dirty="0" smtClean="0"/>
              <a:t> in </a:t>
            </a:r>
            <a:r>
              <a:rPr lang="nl-NL" dirty="0" err="1" smtClean="0"/>
              <a:t>one</a:t>
            </a:r>
            <a:r>
              <a:rPr lang="nl-NL" dirty="0" smtClean="0"/>
              <a:t> operon</a:t>
            </a:r>
          </a:p>
          <a:p>
            <a:pPr lvl="1"/>
            <a:r>
              <a:rPr lang="nl-NL" dirty="0" smtClean="0"/>
              <a:t>Delete </a:t>
            </a:r>
            <a:r>
              <a:rPr lang="nl-NL" dirty="0" err="1" smtClean="0"/>
              <a:t>monotonous</a:t>
            </a:r>
            <a:r>
              <a:rPr lang="nl-NL" dirty="0" smtClean="0"/>
              <a:t> features</a:t>
            </a:r>
          </a:p>
          <a:p>
            <a:pPr lvl="2"/>
            <a:r>
              <a:rPr lang="nl-NL" dirty="0" smtClean="0"/>
              <a:t>E.g. </a:t>
            </a:r>
            <a:r>
              <a:rPr lang="nl-NL" dirty="0" err="1" smtClean="0"/>
              <a:t>housekeeping</a:t>
            </a:r>
            <a:r>
              <a:rPr lang="nl-NL" dirty="0" smtClean="0"/>
              <a:t> </a:t>
            </a:r>
            <a:r>
              <a:rPr lang="nl-NL" dirty="0" err="1" smtClean="0"/>
              <a:t>genes</a:t>
            </a:r>
            <a:endParaRPr lang="nl-NL" dirty="0" smtClean="0"/>
          </a:p>
          <a:p>
            <a:pPr lvl="3"/>
            <a:endParaRPr lang="nl-NL" dirty="0" smtClean="0"/>
          </a:p>
          <a:p>
            <a:r>
              <a:rPr lang="nl-NL" dirty="0" err="1" smtClean="0"/>
              <a:t>Phenotypes</a:t>
            </a:r>
            <a:endParaRPr lang="nl-NL" dirty="0" smtClean="0"/>
          </a:p>
          <a:p>
            <a:pPr lvl="1"/>
            <a:r>
              <a:rPr lang="nl-NL" dirty="0" smtClean="0"/>
              <a:t>Discard </a:t>
            </a:r>
            <a:r>
              <a:rPr lang="nl-NL" dirty="0" err="1" smtClean="0"/>
              <a:t>ambiguous</a:t>
            </a:r>
            <a:r>
              <a:rPr lang="nl-NL" dirty="0" smtClean="0"/>
              <a:t> </a:t>
            </a:r>
            <a:r>
              <a:rPr lang="nl-NL" dirty="0" err="1" smtClean="0"/>
              <a:t>phenotypes</a:t>
            </a:r>
            <a:r>
              <a:rPr lang="nl-NL" dirty="0" smtClean="0"/>
              <a:t> (</a:t>
            </a:r>
            <a:r>
              <a:rPr lang="nl-NL" dirty="0" err="1" smtClean="0"/>
              <a:t>noise</a:t>
            </a:r>
            <a:r>
              <a:rPr lang="nl-NL" dirty="0" smtClean="0"/>
              <a:t>)</a:t>
            </a:r>
          </a:p>
          <a:p>
            <a:pPr lvl="2"/>
            <a:r>
              <a:rPr lang="nl-NL" dirty="0" smtClean="0"/>
              <a:t>E.g. </a:t>
            </a:r>
            <a:r>
              <a:rPr lang="nl-NL" dirty="0" err="1" smtClean="0"/>
              <a:t>growth</a:t>
            </a:r>
            <a:r>
              <a:rPr lang="nl-NL" dirty="0" smtClean="0"/>
              <a:t>: </a:t>
            </a:r>
            <a:r>
              <a:rPr lang="nl-NL" dirty="0" err="1" smtClean="0"/>
              <a:t>Yes</a:t>
            </a:r>
            <a:r>
              <a:rPr lang="nl-NL" dirty="0" smtClean="0"/>
              <a:t> / No / </a:t>
            </a:r>
            <a:r>
              <a:rPr lang="nl-NL" dirty="0" err="1" smtClean="0"/>
              <a:t>Partial</a:t>
            </a:r>
            <a:r>
              <a:rPr lang="nl-NL" dirty="0" smtClean="0"/>
              <a:t> / </a:t>
            </a:r>
            <a:r>
              <a:rPr lang="nl-NL" dirty="0" err="1" smtClean="0"/>
              <a:t>Unknown</a:t>
            </a:r>
            <a:endParaRPr lang="nl-NL" dirty="0" smtClean="0"/>
          </a:p>
          <a:p>
            <a:pPr lvl="1"/>
            <a:r>
              <a:rPr lang="nl-NL" dirty="0" err="1" smtClean="0"/>
              <a:t>Decrease</a:t>
            </a:r>
            <a:r>
              <a:rPr lang="nl-NL" dirty="0" smtClean="0"/>
              <a:t> </a:t>
            </a:r>
            <a:r>
              <a:rPr lang="nl-NL" dirty="0" err="1" smtClean="0"/>
              <a:t>class</a:t>
            </a:r>
            <a:r>
              <a:rPr lang="nl-NL" dirty="0" smtClean="0"/>
              <a:t> </a:t>
            </a:r>
            <a:r>
              <a:rPr lang="nl-NL" dirty="0" err="1" smtClean="0"/>
              <a:t>imbalance</a:t>
            </a:r>
            <a:r>
              <a:rPr lang="nl-NL" dirty="0" smtClean="0"/>
              <a:t> </a:t>
            </a:r>
            <a:r>
              <a:rPr lang="nl-NL" dirty="0" err="1" smtClean="0"/>
              <a:t>by</a:t>
            </a:r>
            <a:r>
              <a:rPr lang="nl-NL" dirty="0" smtClean="0"/>
              <a:t> </a:t>
            </a:r>
            <a:r>
              <a:rPr lang="nl-NL" dirty="0" err="1" smtClean="0"/>
              <a:t>bagging</a:t>
            </a:r>
            <a:endParaRPr lang="nl-NL" dirty="0" smtClean="0"/>
          </a:p>
          <a:p>
            <a:pPr lvl="2"/>
            <a:r>
              <a:rPr lang="nl-NL" dirty="0" err="1" smtClean="0"/>
              <a:t>Largest</a:t>
            </a:r>
            <a:r>
              <a:rPr lang="nl-NL" dirty="0" smtClean="0"/>
              <a:t> </a:t>
            </a:r>
            <a:r>
              <a:rPr lang="nl-NL" dirty="0" err="1" smtClean="0"/>
              <a:t>class</a:t>
            </a:r>
            <a:r>
              <a:rPr lang="nl-NL" dirty="0" smtClean="0"/>
              <a:t> ≤ 2x </a:t>
            </a:r>
            <a:r>
              <a:rPr lang="nl-NL" dirty="0" err="1" smtClean="0"/>
              <a:t>smallest</a:t>
            </a:r>
            <a:r>
              <a:rPr lang="nl-NL" dirty="0" smtClean="0"/>
              <a:t> </a:t>
            </a:r>
            <a:r>
              <a:rPr lang="nl-NL" dirty="0" err="1" smtClean="0"/>
              <a:t>class</a:t>
            </a:r>
            <a:endParaRPr lang="nl-NL" dirty="0" smtClean="0"/>
          </a:p>
        </p:txBody>
      </p:sp>
      <p:pic>
        <p:nvPicPr>
          <p:cNvPr id="4" name="Picture 213" descr="rf_fig1.png"/>
          <p:cNvPicPr>
            <a:picLocks noChangeAspect="1" noChangeArrowheads="1"/>
          </p:cNvPicPr>
          <p:nvPr/>
        </p:nvPicPr>
        <p:blipFill>
          <a:blip r:embed="rId2" cstate="print"/>
          <a:srcRect l="28925" t="7193" r="52275" b="71778"/>
          <a:stretch>
            <a:fillRect/>
          </a:stretch>
        </p:blipFill>
        <p:spPr bwMode="auto">
          <a:xfrm>
            <a:off x="5424938" y="885211"/>
            <a:ext cx="3490462" cy="292478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335474" y="6550223"/>
            <a:ext cx="2808526" cy="30777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pPr algn="r"/>
            <a:r>
              <a:rPr lang="en-US" sz="1400" dirty="0" err="1" smtClean="0">
                <a:solidFill>
                  <a:schemeClr val="bg2">
                    <a:lumMod val="50000"/>
                  </a:schemeClr>
                </a:solidFill>
              </a:rPr>
              <a:t>Bayjanov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i="1" dirty="0" smtClean="0">
                <a:solidFill>
                  <a:schemeClr val="bg2">
                    <a:lumMod val="50000"/>
                  </a:schemeClr>
                </a:solidFill>
              </a:rPr>
              <a:t>et al.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 BMC Genomics 2012</a:t>
            </a:r>
            <a:endParaRPr lang="nl-NL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038600" y="4648200"/>
            <a:ext cx="914400" cy="228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105400" y="4648200"/>
            <a:ext cx="1371600" cy="228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7239000" y="4572000"/>
            <a:ext cx="1651000" cy="1752600"/>
            <a:chOff x="7315200" y="4724400"/>
            <a:chExt cx="1727200" cy="1752600"/>
          </a:xfrm>
        </p:grpSpPr>
        <p:sp>
          <p:nvSpPr>
            <p:cNvPr id="15" name="Rectangle 14"/>
            <p:cNvSpPr/>
            <p:nvPr/>
          </p:nvSpPr>
          <p:spPr>
            <a:xfrm>
              <a:off x="7315200" y="4724400"/>
              <a:ext cx="1727200" cy="1752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1266" name="Picture 2" descr="PhenoLink logo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391400" y="5118354"/>
              <a:ext cx="1600200" cy="1301496"/>
            </a:xfrm>
            <a:prstGeom prst="rect">
              <a:avLst/>
            </a:prstGeom>
            <a:noFill/>
          </p:spPr>
        </p:pic>
        <p:sp>
          <p:nvSpPr>
            <p:cNvPr id="14" name="Rectangle 13"/>
            <p:cNvSpPr/>
            <p:nvPr/>
          </p:nvSpPr>
          <p:spPr>
            <a:xfrm>
              <a:off x="7394917" y="4724400"/>
              <a:ext cx="155363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sz="2400" dirty="0" err="1" smtClean="0"/>
                <a:t>PhenoLink</a:t>
              </a:r>
              <a:r>
                <a:rPr lang="nl-NL" sz="2400" dirty="0" smtClean="0"/>
                <a:t> </a:t>
              </a:r>
              <a:endParaRPr lang="nl-NL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13" descr="rf_fig1.png"/>
          <p:cNvPicPr>
            <a:picLocks noChangeAspect="1" noChangeArrowheads="1"/>
          </p:cNvPicPr>
          <p:nvPr/>
        </p:nvPicPr>
        <p:blipFill>
          <a:blip r:embed="rId2" cstate="print"/>
          <a:srcRect l="2023" t="2502" r="36902" b="2382"/>
          <a:stretch>
            <a:fillRect/>
          </a:stretch>
        </p:blipFill>
        <p:spPr bwMode="auto">
          <a:xfrm>
            <a:off x="-2590800" y="685800"/>
            <a:ext cx="12801600" cy="149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Random Forest</a:t>
            </a:r>
            <a:endParaRPr lang="nl-NL" dirty="0"/>
          </a:p>
        </p:txBody>
      </p:sp>
      <p:grpSp>
        <p:nvGrpSpPr>
          <p:cNvPr id="25" name="Group 24"/>
          <p:cNvGrpSpPr/>
          <p:nvPr/>
        </p:nvGrpSpPr>
        <p:grpSpPr>
          <a:xfrm>
            <a:off x="3124200" y="1676400"/>
            <a:ext cx="5715000" cy="3048000"/>
            <a:chOff x="3124200" y="1676400"/>
            <a:chExt cx="5715000" cy="3048000"/>
          </a:xfrm>
        </p:grpSpPr>
        <p:sp>
          <p:nvSpPr>
            <p:cNvPr id="7" name="Rectangle 6"/>
            <p:cNvSpPr/>
            <p:nvPr/>
          </p:nvSpPr>
          <p:spPr>
            <a:xfrm>
              <a:off x="3124200" y="2286000"/>
              <a:ext cx="3810000" cy="2133600"/>
            </a:xfrm>
            <a:prstGeom prst="rect">
              <a:avLst/>
            </a:prstGeom>
            <a:solidFill>
              <a:srgbClr val="FAC090">
                <a:alpha val="50196"/>
              </a:srgbClr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tangle 7"/>
            <p:cNvSpPr/>
            <p:nvPr/>
          </p:nvSpPr>
          <p:spPr>
            <a:xfrm flipV="1">
              <a:off x="3124200" y="1676400"/>
              <a:ext cx="3810000" cy="609600"/>
            </a:xfrm>
            <a:prstGeom prst="rect">
              <a:avLst/>
            </a:prstGeom>
            <a:solidFill>
              <a:srgbClr val="8EB4E3">
                <a:alpha val="50196"/>
              </a:srgbClr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228194" y="3011269"/>
              <a:ext cx="1715406" cy="6463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3600" b="1" dirty="0" smtClean="0"/>
                <a:t>Training</a:t>
              </a:r>
              <a:endParaRPr lang="nl-NL" sz="36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311409" y="3011269"/>
              <a:ext cx="1527791" cy="64633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3600" b="1" dirty="0" err="1" smtClean="0"/>
                <a:t>Testing</a:t>
              </a:r>
              <a:endParaRPr lang="nl-NL" sz="3600" b="1" dirty="0"/>
            </a:p>
          </p:txBody>
        </p:sp>
        <p:sp>
          <p:nvSpPr>
            <p:cNvPr id="17" name="Rectangle 16"/>
            <p:cNvSpPr/>
            <p:nvPr/>
          </p:nvSpPr>
          <p:spPr>
            <a:xfrm flipV="1">
              <a:off x="3124200" y="4419600"/>
              <a:ext cx="3810000" cy="304800"/>
            </a:xfrm>
            <a:prstGeom prst="rect">
              <a:avLst/>
            </a:prstGeom>
            <a:solidFill>
              <a:srgbClr val="8EB4E3">
                <a:alpha val="50196"/>
              </a:srgbClr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21" name="Straight Arrow Connector 20"/>
            <p:cNvCxnSpPr>
              <a:stCxn id="10" idx="1"/>
              <a:endCxn id="8" idx="3"/>
            </p:cNvCxnSpPr>
            <p:nvPr/>
          </p:nvCxnSpPr>
          <p:spPr>
            <a:xfrm flipH="1" flipV="1">
              <a:off x="6934200" y="1981200"/>
              <a:ext cx="377209" cy="1353235"/>
            </a:xfrm>
            <a:prstGeom prst="straightConnector1">
              <a:avLst/>
            </a:prstGeom>
            <a:ln w="57150">
              <a:solidFill>
                <a:schemeClr val="tx2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0" idx="1"/>
              <a:endCxn id="17" idx="3"/>
            </p:cNvCxnSpPr>
            <p:nvPr/>
          </p:nvCxnSpPr>
          <p:spPr>
            <a:xfrm flipH="1">
              <a:off x="6934200" y="3334435"/>
              <a:ext cx="377209" cy="1237565"/>
            </a:xfrm>
            <a:prstGeom prst="straightConnector1">
              <a:avLst/>
            </a:prstGeom>
            <a:ln w="57150">
              <a:solidFill>
                <a:schemeClr val="tx2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5029200" y="2286000"/>
            <a:ext cx="1905000" cy="2133600"/>
            <a:chOff x="5029200" y="1676400"/>
            <a:chExt cx="1905000" cy="3048000"/>
          </a:xfrm>
        </p:grpSpPr>
        <p:sp>
          <p:nvSpPr>
            <p:cNvPr id="13" name="Rectangle 12"/>
            <p:cNvSpPr/>
            <p:nvPr/>
          </p:nvSpPr>
          <p:spPr>
            <a:xfrm>
              <a:off x="5943600" y="1676400"/>
              <a:ext cx="990600" cy="304800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Rectangle 13"/>
            <p:cNvSpPr/>
            <p:nvPr/>
          </p:nvSpPr>
          <p:spPr>
            <a:xfrm flipV="1">
              <a:off x="5029200" y="1676400"/>
              <a:ext cx="533400" cy="304800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27" name="Straight Connector 26"/>
          <p:cNvCxnSpPr/>
          <p:nvPr/>
        </p:nvCxnSpPr>
        <p:spPr>
          <a:xfrm>
            <a:off x="3124200" y="2895600"/>
            <a:ext cx="381000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990600" y="4724400"/>
            <a:ext cx="6939615" cy="722531"/>
            <a:chOff x="990600" y="4724400"/>
            <a:chExt cx="6939615" cy="722531"/>
          </a:xfrm>
        </p:grpSpPr>
        <p:sp>
          <p:nvSpPr>
            <p:cNvPr id="28" name="TextBox 27"/>
            <p:cNvSpPr txBox="1"/>
            <p:nvPr/>
          </p:nvSpPr>
          <p:spPr>
            <a:xfrm>
              <a:off x="7239000" y="4800600"/>
              <a:ext cx="691215" cy="646331"/>
            </a:xfrm>
            <a:prstGeom prst="rect">
              <a:avLst/>
            </a:prstGeom>
            <a:noFill/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3600" b="1" dirty="0" smtClean="0"/>
                <a:t>V4</a:t>
              </a:r>
              <a:endParaRPr lang="nl-NL" sz="3600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90600" y="4724400"/>
              <a:ext cx="691215" cy="646331"/>
            </a:xfrm>
            <a:prstGeom prst="rect">
              <a:avLst/>
            </a:prstGeom>
            <a:noFill/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3600" b="1" dirty="0" smtClean="0"/>
                <a:t>V4</a:t>
              </a:r>
              <a:endParaRPr lang="nl-NL" sz="3600" b="1" dirty="0"/>
            </a:p>
          </p:txBody>
        </p:sp>
      </p:grpSp>
      <p:sp>
        <p:nvSpPr>
          <p:cNvPr id="33" name="Rectangle 32"/>
          <p:cNvSpPr/>
          <p:nvPr/>
        </p:nvSpPr>
        <p:spPr>
          <a:xfrm>
            <a:off x="3810000" y="3581400"/>
            <a:ext cx="1371600" cy="1524000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36" name="Straight Connector 35"/>
          <p:cNvCxnSpPr/>
          <p:nvPr/>
        </p:nvCxnSpPr>
        <p:spPr>
          <a:xfrm>
            <a:off x="2362200" y="3918857"/>
            <a:ext cx="2819400" cy="0"/>
          </a:xfrm>
          <a:prstGeom prst="line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38" name="Group 37"/>
          <p:cNvGrpSpPr/>
          <p:nvPr/>
        </p:nvGrpSpPr>
        <p:grpSpPr>
          <a:xfrm>
            <a:off x="1447800" y="5638800"/>
            <a:ext cx="4800600" cy="646331"/>
            <a:chOff x="538815" y="4800600"/>
            <a:chExt cx="4800600" cy="646331"/>
          </a:xfrm>
        </p:grpSpPr>
        <p:sp>
          <p:nvSpPr>
            <p:cNvPr id="39" name="TextBox 38"/>
            <p:cNvSpPr txBox="1"/>
            <p:nvPr/>
          </p:nvSpPr>
          <p:spPr>
            <a:xfrm>
              <a:off x="4648200" y="4800600"/>
              <a:ext cx="691215" cy="646331"/>
            </a:xfrm>
            <a:prstGeom prst="rect">
              <a:avLst/>
            </a:prstGeom>
            <a:noFill/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3600" b="1" dirty="0" smtClean="0"/>
                <a:t>V2</a:t>
              </a:r>
              <a:endParaRPr lang="nl-NL" sz="3600" b="1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38815" y="4800600"/>
              <a:ext cx="691215" cy="646331"/>
            </a:xfrm>
            <a:prstGeom prst="rect">
              <a:avLst/>
            </a:prstGeom>
            <a:noFill/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3600" b="1" dirty="0" smtClean="0"/>
                <a:t>V2</a:t>
              </a:r>
              <a:endParaRPr lang="nl-NL" sz="36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96532E-6 L -0.33767 -0.596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298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71676E-6 L -0.33334 -0.5882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" y="-2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334 -0.58821 L 0.31666 -0.5771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" y="6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768 -0.5963 L 0.31232 -0.585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666 -0.57711 L 0.31666 -1.3373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90751E-6 L -3.33333E-6 -0.7572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dutilh\Documents\work\Vibrio\paper\Figures\FigS5.png"/>
          <p:cNvPicPr>
            <a:picLocks noChangeAspect="1" noChangeArrowheads="1"/>
          </p:cNvPicPr>
          <p:nvPr/>
        </p:nvPicPr>
        <p:blipFill>
          <a:blip r:embed="rId2" cstate="print"/>
          <a:srcRect l="24661" t="7875" r="50555" b="63978"/>
          <a:stretch>
            <a:fillRect/>
          </a:stretch>
        </p:blipFill>
        <p:spPr bwMode="auto">
          <a:xfrm>
            <a:off x="4724400" y="1295400"/>
            <a:ext cx="4343400" cy="4267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 smtClean="0"/>
              <a:t>Importance</a:t>
            </a:r>
            <a:r>
              <a:rPr lang="nl-NL" dirty="0" smtClean="0"/>
              <a:t> score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5105400" cy="6248400"/>
          </a:xfrm>
        </p:spPr>
        <p:txBody>
          <a:bodyPr>
            <a:normAutofit/>
          </a:bodyPr>
          <a:lstStyle/>
          <a:p>
            <a:r>
              <a:rPr lang="nl-NL" dirty="0" err="1" smtClean="0"/>
              <a:t>Space</a:t>
            </a:r>
            <a:r>
              <a:rPr lang="nl-NL" dirty="0" smtClean="0"/>
              <a:t> (continent)</a:t>
            </a:r>
          </a:p>
          <a:p>
            <a:pPr lvl="1"/>
            <a:r>
              <a:rPr lang="nl-NL" sz="2400" dirty="0" err="1" smtClean="0"/>
              <a:t>Phage</a:t>
            </a:r>
            <a:r>
              <a:rPr lang="nl-NL" sz="2400" dirty="0" smtClean="0"/>
              <a:t> </a:t>
            </a:r>
            <a:r>
              <a:rPr lang="nl-NL" sz="2400" dirty="0" err="1" smtClean="0"/>
              <a:t>packaging</a:t>
            </a:r>
            <a:r>
              <a:rPr lang="nl-NL" sz="2400" dirty="0" smtClean="0"/>
              <a:t> </a:t>
            </a:r>
            <a:r>
              <a:rPr lang="nl-NL" sz="2400" dirty="0" err="1" smtClean="0"/>
              <a:t>machinery</a:t>
            </a:r>
            <a:endParaRPr lang="nl-NL" sz="2400" dirty="0"/>
          </a:p>
          <a:p>
            <a:pPr lvl="1"/>
            <a:r>
              <a:rPr lang="nl-NL" sz="2400" dirty="0" smtClean="0"/>
              <a:t>Bacteriophage P4 cluster</a:t>
            </a:r>
          </a:p>
          <a:p>
            <a:pPr lvl="1"/>
            <a:r>
              <a:rPr lang="nl-NL" sz="2400" dirty="0" smtClean="0"/>
              <a:t>R1t-like </a:t>
            </a:r>
            <a:r>
              <a:rPr lang="nl-NL" sz="2400" dirty="0" err="1" smtClean="0"/>
              <a:t>Streptococcal</a:t>
            </a:r>
            <a:r>
              <a:rPr lang="nl-NL" sz="2400" dirty="0" smtClean="0"/>
              <a:t> </a:t>
            </a:r>
            <a:r>
              <a:rPr lang="nl-NL" sz="2400" dirty="0" err="1" smtClean="0"/>
              <a:t>phages</a:t>
            </a:r>
            <a:endParaRPr lang="nl-NL" sz="2400" dirty="0" smtClean="0"/>
          </a:p>
          <a:p>
            <a:pPr lvl="1"/>
            <a:r>
              <a:rPr lang="nl-NL" sz="2400" dirty="0" err="1" smtClean="0"/>
              <a:t>Phage</a:t>
            </a:r>
            <a:r>
              <a:rPr lang="nl-NL" sz="2400" dirty="0" smtClean="0"/>
              <a:t> </a:t>
            </a:r>
            <a:r>
              <a:rPr lang="nl-NL" sz="2400" dirty="0" err="1" smtClean="0"/>
              <a:t>family</a:t>
            </a:r>
            <a:r>
              <a:rPr lang="nl-NL" sz="2400" dirty="0" smtClean="0"/>
              <a:t> </a:t>
            </a:r>
            <a:r>
              <a:rPr lang="nl-NL" sz="2400" dirty="0" err="1" smtClean="0"/>
              <a:t>Inoviridae</a:t>
            </a:r>
            <a:endParaRPr lang="nl-NL" sz="2400" dirty="0" smtClean="0"/>
          </a:p>
          <a:p>
            <a:pPr lvl="1"/>
            <a:r>
              <a:rPr lang="nl-NL" sz="2400" dirty="0" smtClean="0"/>
              <a:t>Integrons</a:t>
            </a:r>
          </a:p>
          <a:p>
            <a:pPr lvl="1"/>
            <a:r>
              <a:rPr lang="nl-NL" sz="2400" dirty="0" smtClean="0"/>
              <a:t>CBSS.350688.3.peg.1509</a:t>
            </a:r>
          </a:p>
          <a:p>
            <a:pPr lvl="1"/>
            <a:r>
              <a:rPr lang="nl-NL" sz="2400" dirty="0" err="1" smtClean="0"/>
              <a:t>Potassium</a:t>
            </a:r>
            <a:r>
              <a:rPr lang="nl-NL" sz="2400" dirty="0" smtClean="0"/>
              <a:t> </a:t>
            </a:r>
            <a:r>
              <a:rPr lang="nl-NL" sz="2400" dirty="0" err="1" smtClean="0"/>
              <a:t>homeostasis</a:t>
            </a:r>
            <a:endParaRPr lang="nl-NL" sz="2400" dirty="0" smtClean="0"/>
          </a:p>
          <a:p>
            <a:pPr lvl="1"/>
            <a:r>
              <a:rPr lang="nl-NL" sz="2400" dirty="0" err="1" smtClean="0"/>
              <a:t>Phenazine</a:t>
            </a:r>
            <a:r>
              <a:rPr lang="nl-NL" sz="2400" dirty="0" smtClean="0"/>
              <a:t> </a:t>
            </a:r>
            <a:r>
              <a:rPr lang="nl-NL" sz="2400" dirty="0" err="1" smtClean="0"/>
              <a:t>biosynthesis</a:t>
            </a:r>
            <a:endParaRPr lang="nl-NL" sz="2400" dirty="0" smtClean="0"/>
          </a:p>
          <a:p>
            <a:pPr lvl="1"/>
            <a:r>
              <a:rPr lang="nl-NL" sz="2400" dirty="0" err="1" smtClean="0"/>
              <a:t>Cyanophage</a:t>
            </a:r>
            <a:endParaRPr lang="nl-NL" sz="2400" dirty="0" smtClean="0"/>
          </a:p>
          <a:p>
            <a:pPr lvl="1"/>
            <a:r>
              <a:rPr lang="nl-NL" sz="2400" dirty="0" err="1" smtClean="0"/>
              <a:t>Outer</a:t>
            </a:r>
            <a:r>
              <a:rPr lang="nl-NL" sz="2400" dirty="0" smtClean="0"/>
              <a:t> </a:t>
            </a:r>
            <a:r>
              <a:rPr lang="nl-NL" sz="2400" dirty="0" err="1" smtClean="0"/>
              <a:t>membrane</a:t>
            </a:r>
            <a:r>
              <a:rPr lang="nl-NL" sz="2400" dirty="0" smtClean="0"/>
              <a:t> </a:t>
            </a:r>
            <a:r>
              <a:rPr lang="nl-NL" sz="2400" dirty="0" err="1" smtClean="0"/>
              <a:t>proteins</a:t>
            </a:r>
            <a:endParaRPr lang="nl-NL" sz="24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7239000" y="5562600"/>
            <a:ext cx="1531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 smtClean="0"/>
              <a:t>Importance</a:t>
            </a:r>
            <a:r>
              <a:rPr lang="nl-NL" dirty="0" smtClean="0"/>
              <a:t> →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dutilh\Documents\work\Vibrio\paper\Figures\Figur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90698"/>
            <a:ext cx="6324600" cy="6338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6568</TotalTime>
  <Words>459</Words>
  <Application>Microsoft Office PowerPoint</Application>
  <PresentationFormat>On-screen Show (4:3)</PresentationFormat>
  <Paragraphs>125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Genome-wide association studies for microbial genomes</vt:lpstr>
      <vt:lpstr>Slide 2</vt:lpstr>
      <vt:lpstr>Molecular function ↔ phenotype</vt:lpstr>
      <vt:lpstr>1998: differential genome analysis</vt:lpstr>
      <vt:lpstr>2013: microbial GWAS</vt:lpstr>
      <vt:lpstr>Pre-processing</vt:lpstr>
      <vt:lpstr>Random Forest</vt:lpstr>
      <vt:lpstr>Importance score</vt:lpstr>
      <vt:lpstr>Slide 9</vt:lpstr>
      <vt:lpstr>From statistics to biology</vt:lpstr>
      <vt:lpstr>Bottlenecks for microbial GWAS?</vt:lpstr>
      <vt:lpstr>Transcriptome-trait mapping in L. plantarum</vt:lpstr>
      <vt:lpstr>Survival in simulated GI tract</vt:lpstr>
      <vt:lpstr>Genes whose expression predicts survival</vt:lpstr>
      <vt:lpstr>Conclusions</vt:lpstr>
      <vt:lpstr>Thank you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Genome-wide association studies for microbial genomes</dc:title>
  <dc:creator>Dutilh</dc:creator>
  <cp:lastModifiedBy>Dutilh</cp:lastModifiedBy>
  <cp:revision>149</cp:revision>
  <dcterms:created xsi:type="dcterms:W3CDTF">2013-02-28T08:06:27Z</dcterms:created>
  <dcterms:modified xsi:type="dcterms:W3CDTF">2013-03-04T21:34:44Z</dcterms:modified>
</cp:coreProperties>
</file>