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5" r:id="rId3"/>
    <p:sldId id="292" r:id="rId4"/>
    <p:sldId id="321" r:id="rId5"/>
    <p:sldId id="376" r:id="rId6"/>
    <p:sldId id="380" r:id="rId7"/>
    <p:sldId id="367" r:id="rId8"/>
    <p:sldId id="374" r:id="rId9"/>
    <p:sldId id="375" r:id="rId10"/>
    <p:sldId id="373" r:id="rId11"/>
    <p:sldId id="368" r:id="rId12"/>
    <p:sldId id="379" r:id="rId13"/>
    <p:sldId id="366" r:id="rId14"/>
    <p:sldId id="325" r:id="rId15"/>
    <p:sldId id="363" r:id="rId16"/>
    <p:sldId id="378" r:id="rId17"/>
    <p:sldId id="361" r:id="rId18"/>
    <p:sldId id="377" r:id="rId19"/>
    <p:sldId id="381" r:id="rId20"/>
    <p:sldId id="382" r:id="rId21"/>
    <p:sldId id="383" r:id="rId22"/>
    <p:sldId id="34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crosoft Sans Serif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crosoft Sans Serif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crosoft Sans Serif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crosoft Sans Serif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crosoft Sans Serif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icrosoft Sans Serif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icrosoft Sans Serif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icrosoft Sans Serif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icrosoft Sans Serif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A2BCA4"/>
    <a:srgbClr val="D0D0D0"/>
    <a:srgbClr val="996633"/>
    <a:srgbClr val="FFFFFF"/>
    <a:srgbClr val="33CC33"/>
    <a:srgbClr val="FF0000"/>
    <a:srgbClr val="FF9999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8" autoAdjust="0"/>
    <p:restoredTop sz="94608" autoAdjust="0"/>
  </p:normalViewPr>
  <p:slideViewPr>
    <p:cSldViewPr>
      <p:cViewPr varScale="1">
        <p:scale>
          <a:sx n="89" d="100"/>
          <a:sy n="89" d="100"/>
        </p:scale>
        <p:origin x="-17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03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5603FD5-0FF6-49FC-837A-A8B4D70AD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23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C7CB8A-003C-4083-BD9A-73575374B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64C10-9227-445B-846D-6FF5654CBF2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A778E-D23D-4776-B114-45D58F31A5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7FCDB-5A16-49BB-93D0-C1FF86D055D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A778E-D23D-4776-B114-45D58F31A57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B6C21-014D-47BA-86B5-9018CAF62FBB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DD12D-E735-4BDF-853C-216B2BEF9BE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DD12D-E735-4BDF-853C-216B2BEF9BE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DD12D-E735-4BDF-853C-216B2BEF9BE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DD12D-E735-4BDF-853C-216B2BEF9BE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DD12D-E735-4BDF-853C-216B2BEF9BED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DD12D-E735-4BDF-853C-216B2BEF9BE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44903-EC4B-4CB4-992B-929743864A43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DDD12D-E735-4BDF-853C-216B2BEF9BED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EB5A5-10FB-4F6F-8504-45F32E9434D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89D39-76D0-4C24-ADE3-DCEF9FF8C37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2E14FE-8C25-914F-8214-D6EEC4FEDC58}" type="slidenum">
              <a:rPr lang="en-US">
                <a:latin typeface="Calibri" charset="0"/>
              </a:rPr>
              <a:pPr eaLnBrk="1" hangingPunct="1"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2E14FE-8C25-914F-8214-D6EEC4FEDC58}" type="slidenum">
              <a:rPr lang="en-US">
                <a:latin typeface="Calibri" charset="0"/>
              </a:rPr>
              <a:pPr eaLnBrk="1" hangingPunct="1"/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88231-580D-4AD9-89A2-AA6FEEEB373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88231-580D-4AD9-89A2-AA6FEEEB373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Gold is PU7211 only.  Green is 1062 only.  Red is shared (see upper left).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363BA-C28E-194B-B10C-96C48ACAAA45}" type="slidenum">
              <a:rPr lang="en-US">
                <a:latin typeface="Calibri" charset="0"/>
              </a:rPr>
              <a:pPr eaLnBrk="1" hangingPunct="1"/>
              <a:t>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0"/>
            <a:ext cx="203835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596265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391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153400" cy="54102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000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219200"/>
            <a:ext cx="40005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wmf"/><Relationship Id="rId17" Type="http://schemas.openxmlformats.org/officeDocument/2006/relationships/oleObject" Target="../embeddings/oleObject2.bin"/><Relationship Id="rId18" Type="http://schemas.openxmlformats.org/officeDocument/2006/relationships/image" Target="../media/image2.wmf"/><Relationship Id="rId19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7391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8031163" y="3175"/>
          <a:ext cx="8842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ChemSketch" r:id="rId15" imgW="883800" imgH="530280" progId="">
                  <p:embed/>
                </p:oleObj>
              </mc:Choice>
              <mc:Fallback>
                <p:oleObj name="ChemSketch" r:id="rId15" imgW="883800" imgH="5302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163" y="3175"/>
                        <a:ext cx="8842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666633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8140700" y="527050"/>
          <a:ext cx="10033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ChemSketch" r:id="rId17" imgW="1002960" imgH="615600" progId="">
                  <p:embed/>
                </p:oleObj>
              </mc:Choice>
              <mc:Fallback>
                <p:oleObj name="ChemSketch" r:id="rId17" imgW="1002960" imgH="6156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700" y="527050"/>
                        <a:ext cx="10033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666633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685800" y="1066800"/>
            <a:ext cx="7315200" cy="0"/>
          </a:xfrm>
          <a:prstGeom prst="line">
            <a:avLst/>
          </a:prstGeom>
          <a:noFill/>
          <a:ln w="50800">
            <a:solidFill>
              <a:srgbClr val="CCFF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28575" y="47625"/>
          <a:ext cx="5619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Bitmap Image" r:id="rId19" imgW="561905" imgH="933580" progId="PBrush">
                  <p:embed/>
                </p:oleObj>
              </mc:Choice>
              <mc:Fallback>
                <p:oleObj name="Bitmap Image" r:id="rId19" imgW="561905" imgH="933580" progId="PBrus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47625"/>
                        <a:ext cx="5619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666633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6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hyperlink" Target="http://www.nsf.gov/index.jsp" TargetMode="External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95400"/>
            <a:ext cx="8229600" cy="1828800"/>
          </a:xfrm>
        </p:spPr>
        <p:txBody>
          <a:bodyPr/>
          <a:lstStyle/>
          <a:p>
            <a:pPr eaLnBrk="1" hangingPunct="1"/>
            <a:r>
              <a:rPr lang="en-US" dirty="0" smtClean="0"/>
              <a:t>Functional Annotation of Formerly “</a:t>
            </a:r>
            <a:r>
              <a:rPr lang="en-US" dirty="0" err="1" smtClean="0"/>
              <a:t>Unculturable</a:t>
            </a:r>
            <a:r>
              <a:rPr lang="en-US" dirty="0" smtClean="0"/>
              <a:t>” SAR11 Bacteria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648200"/>
            <a:ext cx="7467600" cy="1600200"/>
          </a:xfrm>
        </p:spPr>
        <p:txBody>
          <a:bodyPr/>
          <a:lstStyle/>
          <a:p>
            <a:pPr eaLnBrk="1" hangingPunct="1"/>
            <a:r>
              <a:rPr lang="en-US" dirty="0" smtClean="0"/>
              <a:t>Jim Tripp, JGI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Stanford Research Institute</a:t>
            </a:r>
          </a:p>
          <a:p>
            <a:pPr eaLnBrk="1" hangingPunct="1"/>
            <a:r>
              <a:rPr lang="en-US" sz="2400" dirty="0" smtClean="0"/>
              <a:t>March </a:t>
            </a:r>
            <a:r>
              <a:rPr lang="en-US" sz="2400" dirty="0"/>
              <a:t>4</a:t>
            </a:r>
            <a:r>
              <a:rPr lang="en-US" sz="2400" dirty="0" smtClean="0"/>
              <a:t>, 2013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1028"/>
          <p:cNvSpPr>
            <a:spLocks noChangeArrowheads="1"/>
          </p:cNvSpPr>
          <p:nvPr/>
        </p:nvSpPr>
        <p:spPr bwMode="auto">
          <a:xfrm>
            <a:off x="222885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7" name="Rectangle 1029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8" name="Rectangle 1030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4" name="Rectangle 103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US" sz="3600" dirty="0" smtClean="0"/>
              <a:t>No Serine from 3-PGA: Methyl Consumer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1295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glucose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4643735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oxaloacetate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rot="5400000">
            <a:off x="7165033" y="1907232"/>
            <a:ext cx="30033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7165827" y="2740173"/>
            <a:ext cx="30033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</p:cNvCxnSpPr>
          <p:nvPr/>
        </p:nvCxnSpPr>
        <p:spPr>
          <a:xfrm rot="5400000" flipH="1" flipV="1">
            <a:off x="7086600" y="4415135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7087394" y="3880941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3200" y="296287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3-PGA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6248400" y="3195935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943600" y="3195935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5562600" y="3195935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43400" y="29250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serine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3352800" y="3195935"/>
            <a:ext cx="762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05000" y="29250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glycine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5638800" y="2814935"/>
            <a:ext cx="83820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0" y="326767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3C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5715000" y="2814935"/>
            <a:ext cx="838200" cy="685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09800" y="328906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2C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16200000" flipV="1">
            <a:off x="3542506" y="2701429"/>
            <a:ext cx="533400" cy="455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38400" y="2205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methyls</a:t>
            </a:r>
            <a:endParaRPr lang="en-US" dirty="0"/>
          </a:p>
        </p:txBody>
      </p:sp>
      <p:sp>
        <p:nvSpPr>
          <p:cNvPr id="46" name="Left Arrow 45"/>
          <p:cNvSpPr/>
          <p:nvPr/>
        </p:nvSpPr>
        <p:spPr>
          <a:xfrm>
            <a:off x="4572000" y="1828800"/>
            <a:ext cx="2057400" cy="986135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5400000">
            <a:off x="7165827" y="2287438"/>
            <a:ext cx="30033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029200" y="2057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58" name="Left Arrow 57"/>
          <p:cNvSpPr/>
          <p:nvPr/>
        </p:nvSpPr>
        <p:spPr>
          <a:xfrm rot="10800000">
            <a:off x="1524001" y="4119265"/>
            <a:ext cx="2057400" cy="986135"/>
          </a:xfrm>
          <a:prstGeom prst="lef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981201" y="43478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SAR11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397" y="2971800"/>
            <a:ext cx="135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betaine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10800000">
            <a:off x="1143000" y="3200400"/>
            <a:ext cx="762000" cy="1588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4400" y="3657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methyls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524000" y="3200400"/>
            <a:ext cx="1588" cy="533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22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1028"/>
          <p:cNvSpPr>
            <a:spLocks noChangeArrowheads="1"/>
          </p:cNvSpPr>
          <p:nvPr/>
        </p:nvSpPr>
        <p:spPr bwMode="auto">
          <a:xfrm>
            <a:off x="222885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7698" name="Rectangle 1029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7699" name="Rectangle 1030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7700" name="Picture 1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19200"/>
            <a:ext cx="3200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Picture 1034" descr="glcB_AlignSargasso_Truncat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5720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2" name="Rectangle 103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+mn-lt"/>
              </a:rPr>
              <a:t>Glycine Riboswitch On Malate Synthase</a:t>
            </a:r>
          </a:p>
        </p:txBody>
      </p:sp>
      <p:sp>
        <p:nvSpPr>
          <p:cNvPr id="157703" name="Text Box 1039"/>
          <p:cNvSpPr txBox="1">
            <a:spLocks noChangeArrowheads="1"/>
          </p:cNvSpPr>
          <p:nvPr/>
        </p:nvSpPr>
        <p:spPr bwMode="auto">
          <a:xfrm>
            <a:off x="6324600" y="4038600"/>
            <a:ext cx="2819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accent2"/>
                </a:solidFill>
              </a:rPr>
              <a:t>metagenomic </a:t>
            </a:r>
            <a:r>
              <a:rPr lang="en-US" sz="1600" dirty="0" err="1" smtClean="0">
                <a:solidFill>
                  <a:schemeClr val="accent2"/>
                </a:solidFill>
              </a:rPr>
              <a:t>contigs</a:t>
            </a:r>
            <a:r>
              <a:rPr lang="en-US" sz="1600" dirty="0" smtClean="0">
                <a:solidFill>
                  <a:schemeClr val="accent2"/>
                </a:solidFill>
              </a:rPr>
              <a:t>, GOS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57704" name="Line 1040"/>
          <p:cNvSpPr>
            <a:spLocks noChangeShapeType="1"/>
          </p:cNvSpPr>
          <p:nvPr/>
        </p:nvSpPr>
        <p:spPr bwMode="auto">
          <a:xfrm flipH="1">
            <a:off x="5562600" y="4419600"/>
            <a:ext cx="914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39"/>
          <p:cNvSpPr txBox="1">
            <a:spLocks noChangeArrowheads="1"/>
          </p:cNvSpPr>
          <p:nvPr/>
        </p:nvSpPr>
        <p:spPr bwMode="auto">
          <a:xfrm>
            <a:off x="23611" y="1447800"/>
            <a:ext cx="2819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chemeClr val="accent2"/>
                </a:solidFill>
              </a:rPr>
              <a:t>Malate synthase controls fate of glyoxylate in central carbon metabolism.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080652"/>
              </p:ext>
            </p:extLst>
          </p:nvPr>
        </p:nvGraphicFramePr>
        <p:xfrm>
          <a:off x="2514600" y="1861968"/>
          <a:ext cx="4191000" cy="458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7" name="ChemSketch" r:id="rId4" imgW="2889360" imgH="3163680" progId="ACD.ChemSketch.20">
                  <p:embed/>
                </p:oleObj>
              </mc:Choice>
              <mc:Fallback>
                <p:oleObj name="ChemSketch" r:id="rId4" imgW="2889360" imgH="31636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61968"/>
                        <a:ext cx="4191000" cy="4589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1028"/>
          <p:cNvSpPr>
            <a:spLocks noChangeArrowheads="1"/>
          </p:cNvSpPr>
          <p:nvPr/>
        </p:nvSpPr>
        <p:spPr bwMode="auto">
          <a:xfrm>
            <a:off x="222885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7" name="Rectangle 1029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8" name="Rectangle 1030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4" name="Rectangle 1036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990600"/>
          </a:xfrm>
          <a:noFill/>
          <a:ln/>
        </p:spPr>
        <p:txBody>
          <a:bodyPr/>
          <a:lstStyle/>
          <a:p>
            <a:r>
              <a:rPr lang="en-US" sz="3600" dirty="0" smtClean="0"/>
              <a:t>Malate Synthase Role in Central Metabolism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1219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acid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1219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acid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3" idx="2"/>
          </p:cNvCxnSpPr>
          <p:nvPr/>
        </p:nvCxnSpPr>
        <p:spPr>
          <a:xfrm rot="5400000">
            <a:off x="4593283" y="1811982"/>
            <a:ext cx="300335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2876549" y="1809751"/>
            <a:ext cx="304802" cy="38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V="1">
            <a:off x="3330518" y="4657548"/>
            <a:ext cx="2286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355851" y="3657600"/>
            <a:ext cx="12192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4572000" y="38100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glycolate</a:t>
            </a:r>
            <a:endParaRPr lang="en-US" sz="1600" dirty="0"/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3810000" y="4648200"/>
            <a:ext cx="1066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glycine</a:t>
            </a:r>
            <a:endParaRPr lang="en-US" sz="1600" dirty="0"/>
          </a:p>
        </p:txBody>
      </p:sp>
      <p:sp>
        <p:nvSpPr>
          <p:cNvPr id="23" name="TextBox 17"/>
          <p:cNvSpPr txBox="1">
            <a:spLocks noChangeArrowheads="1"/>
          </p:cNvSpPr>
          <p:nvPr/>
        </p:nvSpPr>
        <p:spPr bwMode="auto">
          <a:xfrm>
            <a:off x="6019800" y="5867400"/>
            <a:ext cx="3106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Dual role routing carbon to glycine biosynthesis or biomass accumulation from acids.</a:t>
            </a:r>
            <a:endParaRPr lang="en-US" sz="16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800600" y="41148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67200" y="45720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10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3200400"/>
            <a:ext cx="4645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419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SAR11 Genomics: Sulfur Requirement</a:t>
            </a:r>
          </a:p>
        </p:txBody>
      </p:sp>
      <p:sp>
        <p:nvSpPr>
          <p:cNvPr id="64514" name="Text Box 10"/>
          <p:cNvSpPr txBox="1">
            <a:spLocks noChangeArrowheads="1"/>
          </p:cNvSpPr>
          <p:nvPr/>
        </p:nvSpPr>
        <p:spPr bwMode="auto">
          <a:xfrm>
            <a:off x="0" y="297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Red = </a:t>
            </a:r>
            <a:r>
              <a:rPr lang="en-US" i="1">
                <a:solidFill>
                  <a:srgbClr val="FF3300"/>
                </a:solidFill>
                <a:latin typeface="Times New Roman" pitchFamily="18" charset="0"/>
              </a:rPr>
              <a:t>E. coli</a:t>
            </a:r>
            <a:endParaRPr lang="en-US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4515" name="Text Box 11"/>
          <p:cNvSpPr txBox="1">
            <a:spLocks noChangeArrowheads="1"/>
          </p:cNvSpPr>
          <p:nvPr/>
        </p:nvSpPr>
        <p:spPr bwMode="auto">
          <a:xfrm>
            <a:off x="7162800" y="2971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Blue = SAR11</a:t>
            </a:r>
          </a:p>
        </p:txBody>
      </p:sp>
      <p:sp>
        <p:nvSpPr>
          <p:cNvPr id="64516" name="Text Box 13"/>
          <p:cNvSpPr txBox="1">
            <a:spLocks noChangeArrowheads="1"/>
          </p:cNvSpPr>
          <p:nvPr/>
        </p:nvSpPr>
        <p:spPr bwMode="auto">
          <a:xfrm>
            <a:off x="152400" y="4495800"/>
            <a:ext cx="8839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Environmental fragments containing assimilatory sulfate reduction genes do not have genes with best hits to SAR11 cultured representative</a:t>
            </a:r>
          </a:p>
        </p:txBody>
      </p:sp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219200"/>
            <a:ext cx="74009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8077200" y="19812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8382000" y="1600200"/>
            <a:ext cx="76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Cys</a:t>
            </a:r>
          </a:p>
          <a:p>
            <a:r>
              <a:rPr lang="en-US"/>
              <a:t>Met</a:t>
            </a:r>
          </a:p>
        </p:txBody>
      </p:sp>
    </p:spTree>
    <p:extLst>
      <p:ext uri="{BB962C8B-B14F-4D97-AF65-F5344CB8AC3E}">
        <p14:creationId xmlns:p14="http://schemas.microsoft.com/office/powerpoint/2010/main" val="277835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8"/>
          <p:cNvSpPr>
            <a:spLocks noChangeArrowheads="1"/>
          </p:cNvSpPr>
          <p:nvPr/>
        </p:nvSpPr>
        <p:spPr bwMode="auto">
          <a:xfrm>
            <a:off x="222885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4" name="Rectangle 1029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5" name="Rectangle 1030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6" name="Rectangle 103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Results: Pyruvate, Glycine, Methionine Give 10X Improvement in Natural Seawater</a:t>
            </a:r>
          </a:p>
        </p:txBody>
      </p:sp>
      <p:pic>
        <p:nvPicPr>
          <p:cNvPr id="1617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76462"/>
            <a:ext cx="85820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95400" y="1643062"/>
            <a:ext cx="2209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Coastal Pacific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1631950"/>
            <a:ext cx="3276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Open </a:t>
            </a:r>
            <a:r>
              <a:rPr lang="en-US" dirty="0" smtClean="0"/>
              <a:t>Ocean Atlantic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14400" y="4157662"/>
            <a:ext cx="7467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801" name="TextBox 16"/>
          <p:cNvSpPr txBox="1">
            <a:spLocks noChangeArrowheads="1"/>
          </p:cNvSpPr>
          <p:nvPr/>
        </p:nvSpPr>
        <p:spPr bwMode="auto">
          <a:xfrm>
            <a:off x="7032625" y="3863975"/>
            <a:ext cx="104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Old limit</a:t>
            </a:r>
          </a:p>
        </p:txBody>
      </p:sp>
      <p:sp>
        <p:nvSpPr>
          <p:cNvPr id="161802" name="TextBox 17"/>
          <p:cNvSpPr txBox="1">
            <a:spLocks noChangeArrowheads="1"/>
          </p:cNvSpPr>
          <p:nvPr/>
        </p:nvSpPr>
        <p:spPr bwMode="auto">
          <a:xfrm>
            <a:off x="5334000" y="6443662"/>
            <a:ext cx="320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/>
              <a:t>Schwalbach</a:t>
            </a:r>
            <a:r>
              <a:rPr lang="en-US" sz="1600" dirty="0"/>
              <a:t>, Tripp et al. 2010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8"/>
          <p:cNvSpPr>
            <a:spLocks noChangeArrowheads="1"/>
          </p:cNvSpPr>
          <p:nvPr/>
        </p:nvSpPr>
        <p:spPr bwMode="auto">
          <a:xfrm>
            <a:off x="222885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4" name="Rectangle 1029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5" name="Rectangle 1030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6" name="Rectangle 103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100X Max Density in Artificial Seawater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8219930" cy="4813300"/>
          </a:xfrm>
          <a:prstGeom prst="rect">
            <a:avLst/>
          </a:prstGeom>
        </p:spPr>
      </p:pic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6629400" y="6443662"/>
            <a:ext cx="1905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Carini et </a:t>
            </a:r>
            <a:r>
              <a:rPr lang="en-US" sz="1600" dirty="0"/>
              <a:t>al. </a:t>
            </a:r>
            <a:r>
              <a:rPr lang="en-US" sz="1600" dirty="0" smtClean="0"/>
              <a:t>2012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065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8"/>
          <p:cNvSpPr>
            <a:spLocks noChangeArrowheads="1"/>
          </p:cNvSpPr>
          <p:nvPr/>
        </p:nvSpPr>
        <p:spPr bwMode="auto">
          <a:xfrm>
            <a:off x="222885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4" name="Rectangle 1029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5" name="Rectangle 1030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6" name="Rectangle 103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Glycolate Gives Some Glycine</a:t>
            </a:r>
          </a:p>
        </p:txBody>
      </p:sp>
      <p:sp>
        <p:nvSpPr>
          <p:cNvPr id="12" name="TextBox 17"/>
          <p:cNvSpPr txBox="1">
            <a:spLocks noChangeArrowheads="1"/>
          </p:cNvSpPr>
          <p:nvPr/>
        </p:nvSpPr>
        <p:spPr bwMode="auto">
          <a:xfrm>
            <a:off x="7391400" y="6477000"/>
            <a:ext cx="17732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Carini et </a:t>
            </a:r>
            <a:r>
              <a:rPr lang="en-US" sz="1600" dirty="0"/>
              <a:t>al. </a:t>
            </a:r>
            <a:r>
              <a:rPr lang="en-US" sz="1600" dirty="0" smtClean="0"/>
              <a:t>2012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80264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105400"/>
            <a:ext cx="6007100" cy="1308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47" y="6400800"/>
            <a:ext cx="5956300" cy="215900"/>
          </a:xfrm>
          <a:prstGeom prst="rect">
            <a:avLst/>
          </a:prstGeom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553200" y="5757446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Other new effects as well.</a:t>
            </a:r>
            <a:endParaRPr lang="en-US" sz="1600" dirty="0"/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6553200" y="5105400"/>
            <a:ext cx="2667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Effect seen only in artificial seawater so far.</a:t>
            </a:r>
          </a:p>
        </p:txBody>
      </p:sp>
    </p:spTree>
    <p:extLst>
      <p:ext uri="{BB962C8B-B14F-4D97-AF65-F5344CB8AC3E}">
        <p14:creationId xmlns:p14="http://schemas.microsoft.com/office/powerpoint/2010/main" val="91017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SAR11 Metabolism: </a:t>
            </a:r>
            <a:r>
              <a:rPr lang="en-US" dirty="0" err="1" smtClean="0"/>
              <a:t>Wholistic</a:t>
            </a:r>
            <a:r>
              <a:rPr lang="en-US" dirty="0" smtClean="0"/>
              <a:t> 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81355"/>
            <a:ext cx="8610600" cy="5976645"/>
          </a:xfrm>
          <a:prstGeom prst="rect">
            <a:avLst/>
          </a:prstGeom>
        </p:spPr>
      </p:pic>
      <p:sp>
        <p:nvSpPr>
          <p:cNvPr id="99" name="TextBox 17"/>
          <p:cNvSpPr txBox="1">
            <a:spLocks noChangeArrowheads="1"/>
          </p:cNvSpPr>
          <p:nvPr/>
        </p:nvSpPr>
        <p:spPr bwMode="auto">
          <a:xfrm>
            <a:off x="381000" y="6505922"/>
            <a:ext cx="2971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Tripp, review article in press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0619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8"/>
          <p:cNvSpPr>
            <a:spLocks noChangeArrowheads="1"/>
          </p:cNvSpPr>
          <p:nvPr/>
        </p:nvSpPr>
        <p:spPr bwMode="auto">
          <a:xfrm>
            <a:off x="222885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4" name="Rectangle 1029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5" name="Rectangle 1030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6" name="Rectangle 103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Still Unanswered</a:t>
            </a: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457200" y="1524000"/>
            <a:ext cx="8153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smtClean="0"/>
              <a:t>Why is SAR11 strategy so successful?</a:t>
            </a:r>
          </a:p>
          <a:p>
            <a:endParaRPr lang="en-US" sz="3200" dirty="0"/>
          </a:p>
          <a:p>
            <a:r>
              <a:rPr lang="en-US" sz="3200" dirty="0" smtClean="0"/>
              <a:t>Why are some phenomena only observable in artificial seawater?</a:t>
            </a:r>
          </a:p>
          <a:p>
            <a:endParaRPr lang="en-US" sz="3200" dirty="0"/>
          </a:p>
          <a:p>
            <a:r>
              <a:rPr lang="en-US" sz="3200" dirty="0" smtClean="0"/>
              <a:t>What is it in rich media that inhibits growth?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731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8"/>
          <p:cNvSpPr>
            <a:spLocks noChangeArrowheads="1"/>
          </p:cNvSpPr>
          <p:nvPr/>
        </p:nvSpPr>
        <p:spPr bwMode="auto">
          <a:xfrm>
            <a:off x="222885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4" name="Rectangle 1029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5" name="Rectangle 1030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6" name="Rectangle 1036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9906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Postscript: Improve Annotation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8600"/>
            <a:ext cx="9144000" cy="3845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638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rRNA </a:t>
            </a:r>
            <a:r>
              <a:rPr lang="en-US" dirty="0" err="1" smtClean="0"/>
              <a:t>misannotation</a:t>
            </a:r>
            <a:r>
              <a:rPr lang="en-US" dirty="0" smtClean="0"/>
              <a:t> as protein so widespread that </a:t>
            </a:r>
            <a:r>
              <a:rPr lang="en-US" dirty="0" err="1" smtClean="0"/>
              <a:t>pfam</a:t>
            </a:r>
            <a:r>
              <a:rPr lang="en-US" dirty="0" smtClean="0"/>
              <a:t> started a family: </a:t>
            </a:r>
            <a:r>
              <a:rPr lang="en-US" dirty="0" err="1" smtClean="0"/>
              <a:t>pfam</a:t>
            </a:r>
            <a:r>
              <a:rPr lang="en-US" dirty="0" smtClean="0"/>
              <a:t> now maintains “Anti-</a:t>
            </a:r>
            <a:r>
              <a:rPr lang="en-US" dirty="0" err="1" smtClean="0"/>
              <a:t>fam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6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666633"/>
                </a:solidFill>
                <a:latin typeface="+mn-lt"/>
              </a:rPr>
              <a:t>Overview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5638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charset="2"/>
              <a:buChar char="q"/>
            </a:pPr>
            <a:r>
              <a:rPr lang="en-US" sz="2800" dirty="0" smtClean="0">
                <a:solidFill>
                  <a:schemeClr val="tx2"/>
                </a:solidFill>
              </a:rPr>
              <a:t>SAR11 biomass equals that of fish</a:t>
            </a:r>
          </a:p>
          <a:p>
            <a:pPr eaLnBrk="1" hangingPunct="1">
              <a:spcAft>
                <a:spcPts val="600"/>
              </a:spcAft>
              <a:buFont typeface="Wingdings" charset="2"/>
              <a:buChar char="q"/>
            </a:pPr>
            <a:r>
              <a:rPr lang="en-US" sz="2800" dirty="0" smtClean="0">
                <a:solidFill>
                  <a:srgbClr val="820082"/>
                </a:solidFill>
              </a:rPr>
              <a:t>SAR11 cultured poorly in natural seawater only</a:t>
            </a:r>
          </a:p>
          <a:p>
            <a:pPr eaLnBrk="1" hangingPunct="1">
              <a:spcAft>
                <a:spcPts val="600"/>
              </a:spcAft>
              <a:buFont typeface="Wingdings" charset="2"/>
              <a:buChar char="q"/>
            </a:pPr>
            <a:r>
              <a:rPr lang="en-US" sz="2800" dirty="0" smtClean="0">
                <a:solidFill>
                  <a:srgbClr val="820082"/>
                </a:solidFill>
              </a:rPr>
              <a:t>Genome revealed major surprises</a:t>
            </a:r>
          </a:p>
          <a:p>
            <a:pPr lvl="1"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666633"/>
                </a:solidFill>
              </a:rPr>
              <a:t>No ability to reduce sulfur</a:t>
            </a:r>
          </a:p>
          <a:p>
            <a:pPr lvl="1"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666633"/>
                </a:solidFill>
              </a:rPr>
              <a:t>Some strains non-glycolytic; </a:t>
            </a:r>
            <a:r>
              <a:rPr lang="en-US" sz="2400" dirty="0" err="1" smtClean="0">
                <a:solidFill>
                  <a:srgbClr val="666633"/>
                </a:solidFill>
              </a:rPr>
              <a:t>gluconeogenic</a:t>
            </a:r>
            <a:r>
              <a:rPr lang="en-US" sz="2400" dirty="0" smtClean="0">
                <a:solidFill>
                  <a:srgbClr val="666633"/>
                </a:solidFill>
              </a:rPr>
              <a:t> only</a:t>
            </a:r>
          </a:p>
          <a:p>
            <a:pPr lvl="1"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666633"/>
                </a:solidFill>
              </a:rPr>
              <a:t>Serine made from glycine, not reverse</a:t>
            </a:r>
          </a:p>
          <a:p>
            <a:pPr lvl="1"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666633"/>
                </a:solidFill>
              </a:rPr>
              <a:t>Glycine riboswitch controls central carbon flow</a:t>
            </a:r>
          </a:p>
          <a:p>
            <a:pPr eaLnBrk="1" hangingPunct="1">
              <a:spcAft>
                <a:spcPts val="600"/>
              </a:spcAft>
              <a:buFont typeface="Wingdings" charset="2"/>
              <a:buChar char="q"/>
            </a:pPr>
            <a:r>
              <a:rPr lang="en-US" sz="2800" dirty="0" smtClean="0">
                <a:solidFill>
                  <a:srgbClr val="820082"/>
                </a:solidFill>
              </a:rPr>
              <a:t>SAR11 can now be cultured in artificial seawater</a:t>
            </a:r>
          </a:p>
          <a:p>
            <a:pPr lvl="1"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666633"/>
                </a:solidFill>
              </a:rPr>
              <a:t>Maximum cell density improved by 100X</a:t>
            </a:r>
          </a:p>
          <a:p>
            <a:pPr lvl="1"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666633"/>
                </a:solidFill>
              </a:rPr>
              <a:t>New effects observable</a:t>
            </a:r>
            <a:endParaRPr lang="en-US" dirty="0">
              <a:solidFill>
                <a:srgbClr val="820082"/>
              </a:solidFill>
            </a:endParaRPr>
          </a:p>
          <a:p>
            <a:pPr eaLnBrk="1" hangingPunct="1">
              <a:spcAft>
                <a:spcPts val="600"/>
              </a:spcAft>
              <a:buFont typeface="Wingdings" charset="2"/>
              <a:buChar char="q"/>
            </a:pPr>
            <a:endParaRPr lang="en-US" sz="2800" dirty="0" smtClean="0">
              <a:solidFill>
                <a:srgbClr val="82008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8"/>
          <p:cNvSpPr>
            <a:spLocks noChangeArrowheads="1"/>
          </p:cNvSpPr>
          <p:nvPr/>
        </p:nvSpPr>
        <p:spPr bwMode="auto">
          <a:xfrm>
            <a:off x="222885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4" name="Rectangle 1029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5" name="Rectangle 1030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6" name="Rectangle 103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Beta Test, rRNA Finder SPARTAN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1699"/>
            <a:ext cx="9144000" cy="570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3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028"/>
          <p:cNvSpPr>
            <a:spLocks noChangeArrowheads="1"/>
          </p:cNvSpPr>
          <p:nvPr/>
        </p:nvSpPr>
        <p:spPr bwMode="auto">
          <a:xfrm>
            <a:off x="222885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4" name="Rectangle 1029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5" name="Rectangle 1030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6" name="Rectangle 103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pPr eaLnBrk="1" hangingPunct="1"/>
            <a:r>
              <a:rPr lang="en-US" sz="4800" dirty="0" err="1" smtClean="0"/>
              <a:t>Proteogenomic</a:t>
            </a:r>
            <a:r>
              <a:rPr lang="en-US" sz="4800" dirty="0" smtClean="0"/>
              <a:t> Comparison of </a:t>
            </a:r>
            <a:r>
              <a:rPr lang="en-US" sz="4800" i="1" dirty="0" err="1" smtClean="0"/>
              <a:t>ab</a:t>
            </a:r>
            <a:r>
              <a:rPr lang="en-US" sz="4800" i="1" dirty="0" smtClean="0"/>
              <a:t> initio </a:t>
            </a:r>
            <a:r>
              <a:rPr lang="en-US" sz="4800" dirty="0" smtClean="0"/>
              <a:t>Gene Callers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0200"/>
            <a:ext cx="7368346" cy="4432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1722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Preliminary, meeting in progress (today!)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9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PacificOcean_GoogleEarth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7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91400" cy="990600"/>
          </a:xfrm>
        </p:spPr>
        <p:txBody>
          <a:bodyPr/>
          <a:lstStyle/>
          <a:p>
            <a:pPr eaLnBrk="1" hangingPunct="1"/>
            <a:r>
              <a:rPr lang="en-US" b="1" dirty="0" smtClean="0"/>
              <a:t>Acknowledgements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905000" y="1524000"/>
            <a:ext cx="5562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Giovannoni </a:t>
            </a: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Lab, Oregon State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0470" name="Text Box 8"/>
          <p:cNvSpPr txBox="1">
            <a:spLocks noChangeArrowheads="1"/>
          </p:cNvSpPr>
          <p:nvPr/>
        </p:nvSpPr>
        <p:spPr bwMode="auto">
          <a:xfrm>
            <a:off x="990600" y="213360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339933"/>
                </a:solidFill>
                <a:latin typeface="Times New Roman" pitchFamily="18" charset="0"/>
              </a:rPr>
              <a:t>Mike </a:t>
            </a:r>
            <a:r>
              <a:rPr lang="en-US" dirty="0" err="1">
                <a:solidFill>
                  <a:srgbClr val="339933"/>
                </a:solidFill>
                <a:latin typeface="Times New Roman" pitchFamily="18" charset="0"/>
              </a:rPr>
              <a:t>Schwalbach</a:t>
            </a:r>
            <a:r>
              <a:rPr lang="en-US" dirty="0">
                <a:solidFill>
                  <a:srgbClr val="339933"/>
                </a:solidFill>
                <a:latin typeface="Times New Roman" pitchFamily="18" charset="0"/>
              </a:rPr>
              <a:t>, Joshua </a:t>
            </a:r>
            <a:r>
              <a:rPr lang="en-US" dirty="0" err="1">
                <a:solidFill>
                  <a:srgbClr val="339933"/>
                </a:solidFill>
                <a:latin typeface="Times New Roman" pitchFamily="18" charset="0"/>
              </a:rPr>
              <a:t>Kitner</a:t>
            </a:r>
            <a:r>
              <a:rPr lang="en-US" dirty="0">
                <a:solidFill>
                  <a:srgbClr val="339933"/>
                </a:solidFill>
                <a:latin typeface="Times New Roman" pitchFamily="18" charset="0"/>
              </a:rPr>
              <a:t>, Larry </a:t>
            </a:r>
            <a:r>
              <a:rPr lang="en-US" dirty="0" smtClean="0">
                <a:solidFill>
                  <a:srgbClr val="339933"/>
                </a:solidFill>
                <a:latin typeface="Times New Roman" pitchFamily="18" charset="0"/>
              </a:rPr>
              <a:t>Wilhelm, Paul </a:t>
            </a:r>
            <a:r>
              <a:rPr lang="en-US" dirty="0" err="1" smtClean="0">
                <a:solidFill>
                  <a:srgbClr val="339933"/>
                </a:solidFill>
                <a:latin typeface="Times New Roman" pitchFamily="18" charset="0"/>
              </a:rPr>
              <a:t>Carini</a:t>
            </a:r>
            <a:endParaRPr lang="en-US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0471" name="Text Box 17"/>
          <p:cNvSpPr txBox="1">
            <a:spLocks noChangeArrowheads="1"/>
          </p:cNvSpPr>
          <p:nvPr/>
        </p:nvSpPr>
        <p:spPr bwMode="auto">
          <a:xfrm>
            <a:off x="2133600" y="4191000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6666"/>
                </a:solidFill>
                <a:latin typeface="Times New Roman" pitchFamily="18" charset="0"/>
              </a:rPr>
              <a:t>Breaker Lab, Yale University</a:t>
            </a:r>
            <a:endParaRPr lang="en-US" sz="3200" dirty="0">
              <a:solidFill>
                <a:srgbClr val="FF6666"/>
              </a:solidFill>
              <a:latin typeface="Times New Roman" pitchFamily="18" charset="0"/>
            </a:endParaRPr>
          </a:p>
        </p:txBody>
      </p:sp>
      <p:sp>
        <p:nvSpPr>
          <p:cNvPr id="190472" name="Text Box 20"/>
          <p:cNvSpPr txBox="1">
            <a:spLocks noChangeArrowheads="1"/>
          </p:cNvSpPr>
          <p:nvPr/>
        </p:nvSpPr>
        <p:spPr bwMode="auto">
          <a:xfrm>
            <a:off x="2514600" y="4846638"/>
            <a:ext cx="464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1"/>
                </a:solidFill>
                <a:latin typeface="Times New Roman" pitchFamily="18" charset="0"/>
              </a:rPr>
              <a:t>Ronald Breaker, Michelle 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</a:rPr>
              <a:t>Meyer</a:t>
            </a:r>
            <a:endParaRPr lang="en-US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190475" name="Picture 7" descr="MarineMicroLogo_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992813"/>
            <a:ext cx="10668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6" name="Picture 6" descr="National Science Foundatio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6210300"/>
            <a:ext cx="3352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90800" y="2967335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</a:rPr>
              <a:t>Joint Genome Institute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81000" y="3500735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339933"/>
                </a:solidFill>
                <a:latin typeface="Times New Roman" pitchFamily="18" charset="0"/>
              </a:rPr>
              <a:t>Amrita </a:t>
            </a:r>
            <a:r>
              <a:rPr lang="en-US" dirty="0" err="1" smtClean="0">
                <a:solidFill>
                  <a:srgbClr val="339933"/>
                </a:solidFill>
                <a:latin typeface="Times New Roman" pitchFamily="18" charset="0"/>
              </a:rPr>
              <a:t>Pati</a:t>
            </a:r>
            <a:r>
              <a:rPr lang="en-US" dirty="0" smtClean="0">
                <a:solidFill>
                  <a:srgbClr val="339933"/>
                </a:solidFill>
                <a:latin typeface="Times New Roman" pitchFamily="18" charset="0"/>
              </a:rPr>
              <a:t>, Natalia </a:t>
            </a:r>
            <a:r>
              <a:rPr lang="en-US" dirty="0" err="1" smtClean="0">
                <a:solidFill>
                  <a:srgbClr val="339933"/>
                </a:solidFill>
                <a:latin typeface="Times New Roman" pitchFamily="18" charset="0"/>
              </a:rPr>
              <a:t>Ivanova</a:t>
            </a:r>
            <a:r>
              <a:rPr lang="en-US" dirty="0" smtClean="0">
                <a:solidFill>
                  <a:srgbClr val="339933"/>
                </a:solidFill>
                <a:latin typeface="Times New Roman" pitchFamily="18" charset="0"/>
              </a:rPr>
              <a:t>, Kostas </a:t>
            </a:r>
            <a:r>
              <a:rPr lang="en-US" dirty="0" err="1" smtClean="0">
                <a:solidFill>
                  <a:srgbClr val="339933"/>
                </a:solidFill>
                <a:latin typeface="Times New Roman" pitchFamily="18" charset="0"/>
              </a:rPr>
              <a:t>Mavrommatis</a:t>
            </a:r>
            <a:r>
              <a:rPr lang="en-US" dirty="0" smtClean="0">
                <a:solidFill>
                  <a:srgbClr val="339933"/>
                </a:solidFill>
                <a:latin typeface="Times New Roman" pitchFamily="18" charset="0"/>
              </a:rPr>
              <a:t>, Nikos </a:t>
            </a:r>
            <a:r>
              <a:rPr lang="en-US" dirty="0" err="1" smtClean="0">
                <a:solidFill>
                  <a:srgbClr val="339933"/>
                </a:solidFill>
                <a:latin typeface="Times New Roman" pitchFamily="18" charset="0"/>
              </a:rPr>
              <a:t>Kyrpides</a:t>
            </a:r>
            <a:endParaRPr lang="en-US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SAR11: Ubiquitous, Abundant, Tiny</a:t>
            </a:r>
          </a:p>
        </p:txBody>
      </p:sp>
      <p:sp>
        <p:nvSpPr>
          <p:cNvPr id="56329" name="Text Box 5"/>
          <p:cNvSpPr txBox="1">
            <a:spLocks noChangeArrowheads="1"/>
          </p:cNvSpPr>
          <p:nvPr/>
        </p:nvSpPr>
        <p:spPr bwMode="auto">
          <a:xfrm>
            <a:off x="152400" y="1295400"/>
            <a:ext cx="182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Morris et al. 2002</a:t>
            </a:r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7259638" y="1828800"/>
          <a:ext cx="178752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5" name="Bitmap Image" r:id="rId4" imgW="1457143" imgH="2734057" progId="PBrush">
                  <p:embed/>
                </p:oleObj>
              </mc:Choice>
              <mc:Fallback>
                <p:oleObj name="Bitmap Image" r:id="rId4" imgW="1457143" imgH="2734057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9638" y="1828800"/>
                        <a:ext cx="178752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7391400" y="5530850"/>
            <a:ext cx="160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Nicastro, 2006</a:t>
            </a:r>
          </a:p>
        </p:txBody>
      </p:sp>
      <p:sp>
        <p:nvSpPr>
          <p:cNvPr id="56331" name="Line 9"/>
          <p:cNvSpPr>
            <a:spLocks noChangeShapeType="1"/>
          </p:cNvSpPr>
          <p:nvPr/>
        </p:nvSpPr>
        <p:spPr bwMode="auto">
          <a:xfrm>
            <a:off x="8534400" y="52578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Rectangle 10"/>
          <p:cNvSpPr>
            <a:spLocks noChangeArrowheads="1"/>
          </p:cNvSpPr>
          <p:nvPr/>
        </p:nvSpPr>
        <p:spPr bwMode="auto">
          <a:xfrm>
            <a:off x="8378825" y="5257800"/>
            <a:ext cx="688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100 nm</a:t>
            </a:r>
          </a:p>
        </p:txBody>
      </p:sp>
      <p:pic>
        <p:nvPicPr>
          <p:cNvPr id="56333" name="Picture 11" descr="http://www.nature.com/nature/journal/v420/n6917/images/nature01240-f1.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1600200"/>
            <a:ext cx="52578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4241800"/>
            <a:ext cx="4953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5" name="Text Box 5"/>
          <p:cNvSpPr txBox="1">
            <a:spLocks noChangeArrowheads="1"/>
          </p:cNvSpPr>
          <p:nvPr/>
        </p:nvSpPr>
        <p:spPr bwMode="auto">
          <a:xfrm>
            <a:off x="76200" y="6443663"/>
            <a:ext cx="198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2"/>
                </a:solidFill>
              </a:rPr>
              <a:t>Carlson et al.</a:t>
            </a:r>
            <a:r>
              <a:rPr lang="en-US" sz="1600" i="1">
                <a:solidFill>
                  <a:schemeClr val="accent2"/>
                </a:solidFill>
              </a:rPr>
              <a:t> </a:t>
            </a:r>
            <a:r>
              <a:rPr lang="en-US" sz="1600">
                <a:solidFill>
                  <a:schemeClr val="accent2"/>
                </a:solidFill>
              </a:rPr>
              <a:t>2009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SAR11</a:t>
            </a:r>
            <a:r>
              <a:rPr lang="en-US" dirty="0"/>
              <a:t> </a:t>
            </a:r>
            <a:r>
              <a:rPr lang="en-US" dirty="0" smtClean="0"/>
              <a:t>Isolation: Natural Medium</a:t>
            </a:r>
          </a:p>
        </p:txBody>
      </p:sp>
      <p:pic>
        <p:nvPicPr>
          <p:cNvPr id="62466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51054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22"/>
          <p:cNvSpPr txBox="1">
            <a:spLocks noChangeArrowheads="1"/>
          </p:cNvSpPr>
          <p:nvPr/>
        </p:nvSpPr>
        <p:spPr bwMode="auto">
          <a:xfrm>
            <a:off x="152400" y="51816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Rapp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é et al., Nature 2002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62470" name="Text Box 24"/>
          <p:cNvSpPr txBox="1">
            <a:spLocks noChangeArrowheads="1"/>
          </p:cNvSpPr>
          <p:nvPr/>
        </p:nvSpPr>
        <p:spPr bwMode="auto">
          <a:xfrm>
            <a:off x="5715000" y="2581275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/>
              <a:t>Can’t get more cells with </a:t>
            </a:r>
            <a:r>
              <a:rPr lang="en-US" sz="1800" dirty="0"/>
              <a:t>“typical” </a:t>
            </a:r>
            <a:r>
              <a:rPr lang="en-US" sz="1800" dirty="0" smtClean="0"/>
              <a:t>added nutrient sources.</a:t>
            </a:r>
            <a:endParaRPr lang="en-US" sz="1800" dirty="0"/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5900738" y="1411069"/>
            <a:ext cx="3090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Oligotrophic seawater plus ammonium and </a:t>
            </a:r>
            <a:r>
              <a:rPr lang="en-US" sz="1800" dirty="0" smtClean="0"/>
              <a:t>phosphate.</a:t>
            </a:r>
            <a:endParaRPr lang="en-US" sz="18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628901" y="1943100"/>
            <a:ext cx="3810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2743200" y="1524000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715000" y="1600200"/>
            <a:ext cx="152400" cy="152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754210" y="3544669"/>
            <a:ext cx="342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/>
              <a:t>Biomass for genome sequencing can be obtains from large scale culturing in 20 L carboys.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5943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572000" y="14478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6019800" y="1143000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Step 1: PTS Import Missing </a:t>
            </a:r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-76200" y="0"/>
            <a:ext cx="922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latin typeface="Calibri" charset="0"/>
              </a:rPr>
              <a:t>Common </a:t>
            </a:r>
            <a:r>
              <a:rPr lang="en-US" sz="2800" dirty="0" err="1">
                <a:latin typeface="Calibri" charset="0"/>
              </a:rPr>
              <a:t>Embden-</a:t>
            </a:r>
            <a:r>
              <a:rPr lang="en-US" sz="2800" dirty="0" err="1" smtClean="0">
                <a:latin typeface="Calibri" charset="0"/>
              </a:rPr>
              <a:t>Meyerhoff</a:t>
            </a:r>
            <a:r>
              <a:rPr lang="en-US" sz="2800" dirty="0" err="1">
                <a:latin typeface="Calibri" charset="0"/>
              </a:rPr>
              <a:t>-Parnas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Deficiencies in SAR11</a:t>
            </a:r>
            <a:endParaRPr lang="en-US" sz="2800" dirty="0">
              <a:latin typeface="Calibri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267200" y="31242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6019800" y="2743200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Step 3: 6-</a:t>
            </a:r>
            <a:r>
              <a:rPr lang="en-US" sz="1800" dirty="0" smtClean="0">
                <a:latin typeface="Calibri" charset="0"/>
              </a:rPr>
              <a:t>phosphofructokinase</a:t>
            </a:r>
            <a:endParaRPr lang="en-US" sz="1800" dirty="0">
              <a:latin typeface="Calibri" charset="0"/>
            </a:endParaRPr>
          </a:p>
          <a:p>
            <a:pPr eaLnBrk="1" hangingPunct="1"/>
            <a:endParaRPr lang="en-US" sz="1800" dirty="0">
              <a:latin typeface="Calibri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962400" y="6096000"/>
            <a:ext cx="2133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Box 14"/>
          <p:cNvSpPr txBox="1">
            <a:spLocks noChangeArrowheads="1"/>
          </p:cNvSpPr>
          <p:nvPr/>
        </p:nvSpPr>
        <p:spPr bwMode="auto">
          <a:xfrm>
            <a:off x="6019800" y="5791200"/>
            <a:ext cx="2971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Step 10: pyruvate </a:t>
            </a:r>
            <a:r>
              <a:rPr lang="en-US" sz="1800" dirty="0" smtClean="0">
                <a:latin typeface="Calibri" charset="0"/>
              </a:rPr>
              <a:t>kinase</a:t>
            </a:r>
            <a:endParaRPr lang="en-US" sz="1800" dirty="0">
              <a:latin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762000"/>
            <a:ext cx="457200" cy="4183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48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rot="10800000" flipV="1">
            <a:off x="4267200" y="3124200"/>
            <a:ext cx="1752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8372324" cy="357981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 smtClean="0"/>
              <a:t>No Oxidative Portion of Pentose P Path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762000" y="5943600"/>
            <a:ext cx="7696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Calibri" charset="0"/>
              </a:rPr>
              <a:t>Perhaps run non-oxidative portion backwards from gluconeogenesis.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28"/>
          <p:cNvSpPr>
            <a:spLocks noChangeArrowheads="1"/>
          </p:cNvSpPr>
          <p:nvPr/>
        </p:nvSpPr>
        <p:spPr bwMode="auto">
          <a:xfrm>
            <a:off x="222885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2" name="Rectangle 1029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3" name="Rectangle 1030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4" name="Rectangle 1036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Putative </a:t>
            </a:r>
            <a:r>
              <a:rPr lang="en-US" sz="3600" dirty="0" err="1" smtClean="0"/>
              <a:t>Entner</a:t>
            </a:r>
            <a:r>
              <a:rPr lang="en-US" sz="3600" dirty="0" smtClean="0"/>
              <a:t> Doudoroff Path, Some SAR11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936625" y="233045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ight Arrow 11"/>
          <p:cNvSpPr/>
          <p:nvPr/>
        </p:nvSpPr>
        <p:spPr>
          <a:xfrm>
            <a:off x="1546225" y="2330450"/>
            <a:ext cx="304800" cy="228600"/>
          </a:xfrm>
          <a:prstGeom prst="rightArrow">
            <a:avLst/>
          </a:prstGeom>
          <a:solidFill>
            <a:srgbClr val="D0D0D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ight Arrow 12"/>
          <p:cNvSpPr/>
          <p:nvPr/>
        </p:nvSpPr>
        <p:spPr>
          <a:xfrm>
            <a:off x="1851025" y="2330450"/>
            <a:ext cx="5334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ight Arrow 13"/>
          <p:cNvSpPr/>
          <p:nvPr/>
        </p:nvSpPr>
        <p:spPr>
          <a:xfrm>
            <a:off x="2384425" y="2330450"/>
            <a:ext cx="6096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ight Arrow 14"/>
          <p:cNvSpPr/>
          <p:nvPr/>
        </p:nvSpPr>
        <p:spPr>
          <a:xfrm>
            <a:off x="2994025" y="2330450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Right Arrow 15"/>
          <p:cNvSpPr/>
          <p:nvPr/>
        </p:nvSpPr>
        <p:spPr>
          <a:xfrm>
            <a:off x="3375025" y="233045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ight Arrow 16"/>
          <p:cNvSpPr/>
          <p:nvPr/>
        </p:nvSpPr>
        <p:spPr>
          <a:xfrm>
            <a:off x="3832225" y="233045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ight Arrow 17"/>
          <p:cNvSpPr/>
          <p:nvPr/>
        </p:nvSpPr>
        <p:spPr>
          <a:xfrm>
            <a:off x="4289425" y="2330450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ight Arrow 18"/>
          <p:cNvSpPr/>
          <p:nvPr/>
        </p:nvSpPr>
        <p:spPr>
          <a:xfrm>
            <a:off x="4670425" y="2330450"/>
            <a:ext cx="838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0" name="Right Arrow 19"/>
          <p:cNvSpPr/>
          <p:nvPr/>
        </p:nvSpPr>
        <p:spPr>
          <a:xfrm>
            <a:off x="5508625" y="2330450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1" name="Right Arrow 20"/>
          <p:cNvSpPr/>
          <p:nvPr/>
        </p:nvSpPr>
        <p:spPr>
          <a:xfrm>
            <a:off x="5889625" y="233045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2" name="Right Arrow 21"/>
          <p:cNvSpPr/>
          <p:nvPr/>
        </p:nvSpPr>
        <p:spPr>
          <a:xfrm>
            <a:off x="6346825" y="233045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Right Arrow 22"/>
          <p:cNvSpPr/>
          <p:nvPr/>
        </p:nvSpPr>
        <p:spPr>
          <a:xfrm>
            <a:off x="6804025" y="2330450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4" name="Right Arrow 23"/>
          <p:cNvSpPr/>
          <p:nvPr/>
        </p:nvSpPr>
        <p:spPr>
          <a:xfrm>
            <a:off x="7185025" y="2330450"/>
            <a:ext cx="3810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4822825" y="25320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edd</a:t>
            </a:r>
          </a:p>
        </p:txBody>
      </p:sp>
      <p:sp>
        <p:nvSpPr>
          <p:cNvPr id="29" name="TextBox 22"/>
          <p:cNvSpPr txBox="1">
            <a:spLocks noChangeArrowheads="1"/>
          </p:cNvSpPr>
          <p:nvPr/>
        </p:nvSpPr>
        <p:spPr bwMode="auto">
          <a:xfrm>
            <a:off x="4137025" y="25320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gdh</a:t>
            </a: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5432425" y="25320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gdh</a:t>
            </a: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5834063" y="25320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FAA</a:t>
            </a:r>
          </a:p>
        </p:txBody>
      </p: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6270625" y="25320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gnl</a:t>
            </a:r>
          </a:p>
        </p:txBody>
      </p:sp>
      <p:sp>
        <p:nvSpPr>
          <p:cNvPr id="33" name="TextBox 26"/>
          <p:cNvSpPr txBox="1">
            <a:spLocks noChangeArrowheads="1"/>
          </p:cNvSpPr>
          <p:nvPr/>
        </p:nvSpPr>
        <p:spPr bwMode="auto">
          <a:xfrm>
            <a:off x="6694488" y="25320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Calibri" charset="0"/>
              </a:rPr>
              <a:t>gnd</a:t>
            </a:r>
            <a:endParaRPr lang="en-US" sz="1800" dirty="0">
              <a:latin typeface="Calibri" charset="0"/>
            </a:endParaRP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1851025" y="25320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ROK</a:t>
            </a:r>
          </a:p>
        </p:txBody>
      </p:sp>
      <p:sp>
        <p:nvSpPr>
          <p:cNvPr id="35" name="TextBox 28"/>
          <p:cNvSpPr txBox="1">
            <a:spLocks noChangeArrowheads="1"/>
          </p:cNvSpPr>
          <p:nvPr/>
        </p:nvSpPr>
        <p:spPr bwMode="auto">
          <a:xfrm>
            <a:off x="2384425" y="2532063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ABC sugar transp.</a:t>
            </a:r>
          </a:p>
        </p:txBody>
      </p:sp>
      <p:sp>
        <p:nvSpPr>
          <p:cNvPr id="36" name="TextBox 29"/>
          <p:cNvSpPr txBox="1">
            <a:spLocks noChangeArrowheads="1"/>
          </p:cNvSpPr>
          <p:nvPr/>
        </p:nvSpPr>
        <p:spPr bwMode="auto">
          <a:xfrm>
            <a:off x="914400" y="4953000"/>
            <a:ext cx="7620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ROK = repressor, ORF, kinase		FAA = </a:t>
            </a:r>
            <a:r>
              <a:rPr lang="en-US" sz="1600" dirty="0" err="1">
                <a:latin typeface="Calibri" charset="0"/>
              </a:rPr>
              <a:t>fumarylacetoacetate</a:t>
            </a:r>
            <a:r>
              <a:rPr lang="en-US" sz="1600" dirty="0">
                <a:latin typeface="Calibri" charset="0"/>
              </a:rPr>
              <a:t> hydrolase</a:t>
            </a:r>
          </a:p>
          <a:p>
            <a:pPr eaLnBrk="1" hangingPunct="1"/>
            <a:r>
              <a:rPr lang="en-US" sz="1600" dirty="0" err="1">
                <a:latin typeface="Calibri" charset="0"/>
              </a:rPr>
              <a:t>gdh</a:t>
            </a:r>
            <a:r>
              <a:rPr lang="en-US" sz="1600" dirty="0">
                <a:latin typeface="Calibri" charset="0"/>
              </a:rPr>
              <a:t> = glucose dehydrogenase		</a:t>
            </a:r>
            <a:r>
              <a:rPr lang="en-US" sz="1600" dirty="0" err="1">
                <a:latin typeface="Calibri" charset="0"/>
              </a:rPr>
              <a:t>gnl</a:t>
            </a:r>
            <a:r>
              <a:rPr lang="en-US" sz="1600" dirty="0">
                <a:latin typeface="Calibri" charset="0"/>
              </a:rPr>
              <a:t> = </a:t>
            </a:r>
            <a:r>
              <a:rPr lang="en-US" sz="1600" dirty="0" err="1">
                <a:latin typeface="Calibri" charset="0"/>
              </a:rPr>
              <a:t>gluconolactonase</a:t>
            </a:r>
            <a:endParaRPr lang="en-US" sz="1600" dirty="0">
              <a:latin typeface="Calibri" charset="0"/>
            </a:endParaRPr>
          </a:p>
          <a:p>
            <a:pPr eaLnBrk="1" hangingPunct="1"/>
            <a:r>
              <a:rPr lang="en-US" sz="1600" dirty="0" err="1">
                <a:latin typeface="Calibri" charset="0"/>
              </a:rPr>
              <a:t>edd</a:t>
            </a:r>
            <a:r>
              <a:rPr lang="en-US" sz="1600" dirty="0">
                <a:latin typeface="Calibri" charset="0"/>
              </a:rPr>
              <a:t> = 6-phosphogluconate </a:t>
            </a:r>
            <a:r>
              <a:rPr lang="en-US" sz="1600" dirty="0" err="1">
                <a:latin typeface="Calibri" charset="0"/>
              </a:rPr>
              <a:t>dehydratase</a:t>
            </a:r>
            <a:r>
              <a:rPr lang="en-US" sz="1600" dirty="0">
                <a:latin typeface="Calibri" charset="0"/>
              </a:rPr>
              <a:t> 	</a:t>
            </a:r>
            <a:r>
              <a:rPr lang="en-US" sz="1600" dirty="0" err="1">
                <a:latin typeface="Calibri" charset="0"/>
              </a:rPr>
              <a:t>gnd</a:t>
            </a:r>
            <a:r>
              <a:rPr lang="en-US" sz="1600" dirty="0">
                <a:latin typeface="Calibri" charset="0"/>
              </a:rPr>
              <a:t> = 6-phosphogluconate dehydrogenase</a:t>
            </a:r>
          </a:p>
          <a:p>
            <a:pPr eaLnBrk="1" hangingPunct="1"/>
            <a:endParaRPr lang="en-US" sz="1600" dirty="0">
              <a:latin typeface="Calibri" charset="0"/>
            </a:endParaRPr>
          </a:p>
          <a:p>
            <a:pPr eaLnBrk="1" hangingPunct="1"/>
            <a:r>
              <a:rPr lang="en-US" sz="1600" dirty="0" err="1" smtClean="0">
                <a:latin typeface="Calibri" charset="0"/>
              </a:rPr>
              <a:t>gabD</a:t>
            </a:r>
            <a:r>
              <a:rPr lang="en-US" sz="1600" dirty="0" smtClean="0">
                <a:latin typeface="Calibri" charset="0"/>
              </a:rPr>
              <a:t> </a:t>
            </a:r>
            <a:r>
              <a:rPr lang="en-US" sz="1600" dirty="0">
                <a:latin typeface="Calibri" charset="0"/>
              </a:rPr>
              <a:t>= succinate-</a:t>
            </a:r>
            <a:r>
              <a:rPr lang="en-US" sz="1600" dirty="0" err="1">
                <a:latin typeface="Calibri" charset="0"/>
              </a:rPr>
              <a:t>semialdehyde</a:t>
            </a:r>
            <a:r>
              <a:rPr lang="en-US" sz="1600" dirty="0">
                <a:latin typeface="Calibri" charset="0"/>
              </a:rPr>
              <a:t> </a:t>
            </a:r>
            <a:r>
              <a:rPr lang="en-US" sz="1600" dirty="0" err="1">
                <a:latin typeface="Calibri" charset="0"/>
              </a:rPr>
              <a:t>dehyrog</a:t>
            </a:r>
            <a:r>
              <a:rPr lang="en-US" sz="1600" dirty="0">
                <a:latin typeface="Calibri" charset="0"/>
              </a:rPr>
              <a:t>.	</a:t>
            </a:r>
            <a:r>
              <a:rPr lang="en-US" sz="1600" dirty="0" err="1">
                <a:latin typeface="Calibri" charset="0"/>
              </a:rPr>
              <a:t>fabG</a:t>
            </a:r>
            <a:r>
              <a:rPr lang="en-US" sz="1600" dirty="0">
                <a:latin typeface="Calibri" charset="0"/>
              </a:rPr>
              <a:t> = short chain fatty acid dehydrogenase</a:t>
            </a:r>
          </a:p>
        </p:txBody>
      </p: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7097713" y="25320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FAA</a:t>
            </a:r>
          </a:p>
        </p:txBody>
      </p:sp>
      <p:sp>
        <p:nvSpPr>
          <p:cNvPr id="39" name="TextBox 32"/>
          <p:cNvSpPr txBox="1">
            <a:spLocks noChangeArrowheads="1"/>
          </p:cNvSpPr>
          <p:nvPr/>
        </p:nvSpPr>
        <p:spPr bwMode="auto">
          <a:xfrm>
            <a:off x="838200" y="2532063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gabD</a:t>
            </a:r>
          </a:p>
        </p:txBody>
      </p:sp>
      <p:sp>
        <p:nvSpPr>
          <p:cNvPr id="40" name="TextBox 33"/>
          <p:cNvSpPr txBox="1">
            <a:spLocks noChangeArrowheads="1"/>
          </p:cNvSpPr>
          <p:nvPr/>
        </p:nvSpPr>
        <p:spPr bwMode="auto">
          <a:xfrm>
            <a:off x="1349375" y="2532063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fabG</a:t>
            </a:r>
          </a:p>
        </p:txBody>
      </p:sp>
      <p:sp>
        <p:nvSpPr>
          <p:cNvPr id="43" name="Right Arrow 42"/>
          <p:cNvSpPr/>
          <p:nvPr/>
        </p:nvSpPr>
        <p:spPr>
          <a:xfrm>
            <a:off x="947738" y="3251200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4" name="Right Arrow 43"/>
          <p:cNvSpPr/>
          <p:nvPr/>
        </p:nvSpPr>
        <p:spPr>
          <a:xfrm>
            <a:off x="1557338" y="3251200"/>
            <a:ext cx="304800" cy="228600"/>
          </a:xfrm>
          <a:prstGeom prst="rightArrow">
            <a:avLst/>
          </a:prstGeom>
          <a:solidFill>
            <a:srgbClr val="D0D0D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5" name="Right Arrow 44"/>
          <p:cNvSpPr/>
          <p:nvPr/>
        </p:nvSpPr>
        <p:spPr>
          <a:xfrm>
            <a:off x="1862138" y="3251200"/>
            <a:ext cx="5334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6" name="Right Arrow 45"/>
          <p:cNvSpPr/>
          <p:nvPr/>
        </p:nvSpPr>
        <p:spPr>
          <a:xfrm>
            <a:off x="2395538" y="3251200"/>
            <a:ext cx="6096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7" name="Right Arrow 46"/>
          <p:cNvSpPr/>
          <p:nvPr/>
        </p:nvSpPr>
        <p:spPr>
          <a:xfrm>
            <a:off x="3005138" y="3251200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8" name="Right Arrow 47"/>
          <p:cNvSpPr/>
          <p:nvPr/>
        </p:nvSpPr>
        <p:spPr>
          <a:xfrm>
            <a:off x="3386138" y="325120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9" name="Right Arrow 48"/>
          <p:cNvSpPr/>
          <p:nvPr/>
        </p:nvSpPr>
        <p:spPr>
          <a:xfrm>
            <a:off x="3843338" y="325120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0" name="Right Arrow 49"/>
          <p:cNvSpPr/>
          <p:nvPr/>
        </p:nvSpPr>
        <p:spPr>
          <a:xfrm>
            <a:off x="4300538" y="3251200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" name="Right Arrow 50"/>
          <p:cNvSpPr/>
          <p:nvPr/>
        </p:nvSpPr>
        <p:spPr>
          <a:xfrm>
            <a:off x="4681538" y="3251200"/>
            <a:ext cx="838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2" name="Right Arrow 51"/>
          <p:cNvSpPr/>
          <p:nvPr/>
        </p:nvSpPr>
        <p:spPr>
          <a:xfrm>
            <a:off x="5519738" y="3251200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3" name="Right Arrow 52"/>
          <p:cNvSpPr/>
          <p:nvPr/>
        </p:nvSpPr>
        <p:spPr>
          <a:xfrm>
            <a:off x="5900738" y="325120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4" name="Right Arrow 53"/>
          <p:cNvSpPr/>
          <p:nvPr/>
        </p:nvSpPr>
        <p:spPr>
          <a:xfrm>
            <a:off x="6357938" y="325120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5" name="Right Arrow 54"/>
          <p:cNvSpPr/>
          <p:nvPr/>
        </p:nvSpPr>
        <p:spPr>
          <a:xfrm>
            <a:off x="6815138" y="3251200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6" name="Right Arrow 55"/>
          <p:cNvSpPr/>
          <p:nvPr/>
        </p:nvSpPr>
        <p:spPr>
          <a:xfrm>
            <a:off x="7196138" y="3251200"/>
            <a:ext cx="3810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7" name="TextBox 77"/>
          <p:cNvSpPr txBox="1">
            <a:spLocks noChangeArrowheads="1"/>
          </p:cNvSpPr>
          <p:nvPr/>
        </p:nvSpPr>
        <p:spPr bwMode="auto">
          <a:xfrm>
            <a:off x="4833938" y="3463925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edd</a:t>
            </a:r>
          </a:p>
        </p:txBody>
      </p:sp>
      <p:sp>
        <p:nvSpPr>
          <p:cNvPr id="58" name="TextBox 78"/>
          <p:cNvSpPr txBox="1">
            <a:spLocks noChangeArrowheads="1"/>
          </p:cNvSpPr>
          <p:nvPr/>
        </p:nvSpPr>
        <p:spPr bwMode="auto">
          <a:xfrm>
            <a:off x="4148138" y="3463925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gdh</a:t>
            </a:r>
          </a:p>
        </p:txBody>
      </p:sp>
      <p:sp>
        <p:nvSpPr>
          <p:cNvPr id="59" name="TextBox 79"/>
          <p:cNvSpPr txBox="1">
            <a:spLocks noChangeArrowheads="1"/>
          </p:cNvSpPr>
          <p:nvPr/>
        </p:nvSpPr>
        <p:spPr bwMode="auto">
          <a:xfrm>
            <a:off x="5443538" y="3463925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gdh</a:t>
            </a:r>
          </a:p>
        </p:txBody>
      </p:sp>
      <p:sp>
        <p:nvSpPr>
          <p:cNvPr id="60" name="TextBox 80"/>
          <p:cNvSpPr txBox="1">
            <a:spLocks noChangeArrowheads="1"/>
          </p:cNvSpPr>
          <p:nvPr/>
        </p:nvSpPr>
        <p:spPr bwMode="auto">
          <a:xfrm>
            <a:off x="5845175" y="3463925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FAA</a:t>
            </a:r>
          </a:p>
        </p:txBody>
      </p:sp>
      <p:sp>
        <p:nvSpPr>
          <p:cNvPr id="61" name="TextBox 81"/>
          <p:cNvSpPr txBox="1">
            <a:spLocks noChangeArrowheads="1"/>
          </p:cNvSpPr>
          <p:nvPr/>
        </p:nvSpPr>
        <p:spPr bwMode="auto">
          <a:xfrm>
            <a:off x="6281738" y="3463925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gnl</a:t>
            </a:r>
          </a:p>
        </p:txBody>
      </p:sp>
      <p:sp>
        <p:nvSpPr>
          <p:cNvPr id="62" name="TextBox 82"/>
          <p:cNvSpPr txBox="1">
            <a:spLocks noChangeArrowheads="1"/>
          </p:cNvSpPr>
          <p:nvPr/>
        </p:nvSpPr>
        <p:spPr bwMode="auto">
          <a:xfrm>
            <a:off x="6705600" y="3463925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gnd</a:t>
            </a:r>
          </a:p>
        </p:txBody>
      </p:sp>
      <p:sp>
        <p:nvSpPr>
          <p:cNvPr id="63" name="TextBox 83"/>
          <p:cNvSpPr txBox="1">
            <a:spLocks noChangeArrowheads="1"/>
          </p:cNvSpPr>
          <p:nvPr/>
        </p:nvSpPr>
        <p:spPr bwMode="auto">
          <a:xfrm>
            <a:off x="1862138" y="3463925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ROK</a:t>
            </a:r>
          </a:p>
        </p:txBody>
      </p:sp>
      <p:sp>
        <p:nvSpPr>
          <p:cNvPr id="64" name="TextBox 84"/>
          <p:cNvSpPr txBox="1">
            <a:spLocks noChangeArrowheads="1"/>
          </p:cNvSpPr>
          <p:nvPr/>
        </p:nvSpPr>
        <p:spPr bwMode="auto">
          <a:xfrm>
            <a:off x="2395538" y="3463925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ABC sugar transp.</a:t>
            </a:r>
          </a:p>
        </p:txBody>
      </p:sp>
      <p:sp>
        <p:nvSpPr>
          <p:cNvPr id="65" name="TextBox 85"/>
          <p:cNvSpPr txBox="1">
            <a:spLocks noChangeArrowheads="1"/>
          </p:cNvSpPr>
          <p:nvPr/>
        </p:nvSpPr>
        <p:spPr bwMode="auto">
          <a:xfrm>
            <a:off x="7108825" y="3463925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FAA</a:t>
            </a:r>
          </a:p>
        </p:txBody>
      </p:sp>
      <p:sp>
        <p:nvSpPr>
          <p:cNvPr id="66" name="TextBox 86"/>
          <p:cNvSpPr txBox="1">
            <a:spLocks noChangeArrowheads="1"/>
          </p:cNvSpPr>
          <p:nvPr/>
        </p:nvSpPr>
        <p:spPr bwMode="auto">
          <a:xfrm>
            <a:off x="849313" y="3463925"/>
            <a:ext cx="76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gabD</a:t>
            </a:r>
          </a:p>
        </p:txBody>
      </p:sp>
      <p:sp>
        <p:nvSpPr>
          <p:cNvPr id="67" name="TextBox 87"/>
          <p:cNvSpPr txBox="1">
            <a:spLocks noChangeArrowheads="1"/>
          </p:cNvSpPr>
          <p:nvPr/>
        </p:nvSpPr>
        <p:spPr bwMode="auto">
          <a:xfrm>
            <a:off x="1360488" y="3468688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fabG</a:t>
            </a:r>
          </a:p>
        </p:txBody>
      </p:sp>
      <p:sp>
        <p:nvSpPr>
          <p:cNvPr id="68" name="Right Arrow 67"/>
          <p:cNvSpPr/>
          <p:nvPr/>
        </p:nvSpPr>
        <p:spPr>
          <a:xfrm>
            <a:off x="936625" y="4143375"/>
            <a:ext cx="609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9" name="TextBox 89"/>
          <p:cNvSpPr txBox="1">
            <a:spLocks noChangeArrowheads="1"/>
          </p:cNvSpPr>
          <p:nvPr/>
        </p:nvSpPr>
        <p:spPr bwMode="auto">
          <a:xfrm>
            <a:off x="838200" y="434975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gabD</a:t>
            </a:r>
          </a:p>
        </p:txBody>
      </p:sp>
      <p:sp>
        <p:nvSpPr>
          <p:cNvPr id="70" name="TextBox 94"/>
          <p:cNvSpPr txBox="1">
            <a:spLocks noChangeArrowheads="1"/>
          </p:cNvSpPr>
          <p:nvPr/>
        </p:nvSpPr>
        <p:spPr bwMode="auto">
          <a:xfrm>
            <a:off x="152400" y="2390775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alibri" charset="0"/>
              </a:rPr>
              <a:t>1062</a:t>
            </a:r>
          </a:p>
        </p:txBody>
      </p:sp>
      <p:sp>
        <p:nvSpPr>
          <p:cNvPr id="71" name="TextBox 95"/>
          <p:cNvSpPr txBox="1">
            <a:spLocks noChangeArrowheads="1"/>
          </p:cNvSpPr>
          <p:nvPr/>
        </p:nvSpPr>
        <p:spPr bwMode="auto">
          <a:xfrm>
            <a:off x="152400" y="3228975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alibri" charset="0"/>
              </a:rPr>
              <a:t>1002</a:t>
            </a:r>
          </a:p>
        </p:txBody>
      </p:sp>
      <p:sp>
        <p:nvSpPr>
          <p:cNvPr id="72" name="TextBox 96"/>
          <p:cNvSpPr txBox="1">
            <a:spLocks noChangeArrowheads="1"/>
          </p:cNvSpPr>
          <p:nvPr/>
        </p:nvSpPr>
        <p:spPr bwMode="auto">
          <a:xfrm>
            <a:off x="152400" y="4067175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Calibri" charset="0"/>
              </a:rPr>
              <a:t>7211</a:t>
            </a:r>
          </a:p>
        </p:txBody>
      </p:sp>
      <p:sp>
        <p:nvSpPr>
          <p:cNvPr id="73" name="Right Brace 72"/>
          <p:cNvSpPr/>
          <p:nvPr/>
        </p:nvSpPr>
        <p:spPr>
          <a:xfrm rot="16200000">
            <a:off x="4343400" y="-533400"/>
            <a:ext cx="304800" cy="5181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4" name="TextBox 98"/>
          <p:cNvSpPr txBox="1">
            <a:spLocks noChangeArrowheads="1"/>
          </p:cNvSpPr>
          <p:nvPr/>
        </p:nvSpPr>
        <p:spPr bwMode="auto">
          <a:xfrm>
            <a:off x="2819400" y="14478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Putative glucose metabolism </a:t>
            </a:r>
            <a:r>
              <a:rPr lang="en-US" sz="1800" dirty="0" smtClean="0">
                <a:latin typeface="Calibri" charset="0"/>
              </a:rPr>
              <a:t>operon</a:t>
            </a:r>
            <a:endParaRPr lang="en-US" sz="1800" dirty="0">
              <a:latin typeface="Calibri" charset="0"/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1546225" y="4159250"/>
            <a:ext cx="381000" cy="2286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0" name="TextBox 105"/>
          <p:cNvSpPr txBox="1">
            <a:spLocks noChangeArrowheads="1"/>
          </p:cNvSpPr>
          <p:nvPr/>
        </p:nvSpPr>
        <p:spPr bwMode="auto">
          <a:xfrm>
            <a:off x="1447800" y="434975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FAA</a:t>
            </a:r>
          </a:p>
        </p:txBody>
      </p:sp>
      <p:grpSp>
        <p:nvGrpSpPr>
          <p:cNvPr id="81" name="Group 111"/>
          <p:cNvGrpSpPr>
            <a:grpSpLocks/>
          </p:cNvGrpSpPr>
          <p:nvPr/>
        </p:nvGrpSpPr>
        <p:grpSpPr bwMode="auto">
          <a:xfrm>
            <a:off x="6183313" y="4224338"/>
            <a:ext cx="457200" cy="152400"/>
            <a:chOff x="3810000" y="3886200"/>
            <a:chExt cx="457994" cy="153194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3810000" y="3962797"/>
              <a:ext cx="457994" cy="159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4190602" y="3962002"/>
              <a:ext cx="153194" cy="15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3734198" y="3962002"/>
              <a:ext cx="153194" cy="15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112"/>
          <p:cNvSpPr txBox="1">
            <a:spLocks noChangeArrowheads="1"/>
          </p:cNvSpPr>
          <p:nvPr/>
        </p:nvSpPr>
        <p:spPr bwMode="auto">
          <a:xfrm>
            <a:off x="6629400" y="4114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1kbp</a:t>
            </a:r>
          </a:p>
        </p:txBody>
      </p:sp>
    </p:spTree>
    <p:extLst>
      <p:ext uri="{BB962C8B-B14F-4D97-AF65-F5344CB8AC3E}">
        <p14:creationId xmlns:p14="http://schemas.microsoft.com/office/powerpoint/2010/main" val="185711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028"/>
          <p:cNvSpPr>
            <a:spLocks noChangeArrowheads="1"/>
          </p:cNvSpPr>
          <p:nvPr/>
        </p:nvSpPr>
        <p:spPr bwMode="auto">
          <a:xfrm>
            <a:off x="222885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2" name="Rectangle 1029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3" name="Rectangle 1030"/>
          <p:cNvSpPr>
            <a:spLocks noChangeArrowheads="1"/>
          </p:cNvSpPr>
          <p:nvPr/>
        </p:nvSpPr>
        <p:spPr bwMode="auto">
          <a:xfrm>
            <a:off x="2228850" y="2681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64" name="Rectangle 1036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990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Novel Step in </a:t>
            </a:r>
            <a:r>
              <a:rPr lang="en-US" sz="3600" dirty="0" err="1" smtClean="0"/>
              <a:t>Entner</a:t>
            </a:r>
            <a:r>
              <a:rPr lang="en-US" sz="3600" dirty="0" smtClean="0"/>
              <a:t> Doudoroff Path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429000"/>
            <a:ext cx="3301060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838200"/>
            <a:ext cx="3510314" cy="5943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3835227" y="1797050"/>
            <a:ext cx="5334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ight Arrow 12"/>
          <p:cNvSpPr/>
          <p:nvPr/>
        </p:nvSpPr>
        <p:spPr>
          <a:xfrm>
            <a:off x="4368627" y="1797050"/>
            <a:ext cx="6096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ight Arrow 13"/>
          <p:cNvSpPr/>
          <p:nvPr/>
        </p:nvSpPr>
        <p:spPr>
          <a:xfrm>
            <a:off x="4978227" y="1797050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ight Arrow 14"/>
          <p:cNvSpPr/>
          <p:nvPr/>
        </p:nvSpPr>
        <p:spPr>
          <a:xfrm>
            <a:off x="5359227" y="179705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6" name="Right Arrow 15"/>
          <p:cNvSpPr/>
          <p:nvPr/>
        </p:nvSpPr>
        <p:spPr>
          <a:xfrm>
            <a:off x="5816427" y="179705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ight Arrow 16"/>
          <p:cNvSpPr/>
          <p:nvPr/>
        </p:nvSpPr>
        <p:spPr>
          <a:xfrm>
            <a:off x="6273627" y="1797050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ight Arrow 17"/>
          <p:cNvSpPr/>
          <p:nvPr/>
        </p:nvSpPr>
        <p:spPr>
          <a:xfrm>
            <a:off x="6654627" y="1797050"/>
            <a:ext cx="838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ight Arrow 18"/>
          <p:cNvSpPr/>
          <p:nvPr/>
        </p:nvSpPr>
        <p:spPr>
          <a:xfrm>
            <a:off x="7492827" y="1797050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0" name="Right Arrow 19"/>
          <p:cNvSpPr/>
          <p:nvPr/>
        </p:nvSpPr>
        <p:spPr>
          <a:xfrm>
            <a:off x="7873827" y="179705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1" name="Right Arrow 20"/>
          <p:cNvSpPr/>
          <p:nvPr/>
        </p:nvSpPr>
        <p:spPr>
          <a:xfrm>
            <a:off x="8331027" y="179705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2" name="Right Arrow 21"/>
          <p:cNvSpPr/>
          <p:nvPr/>
        </p:nvSpPr>
        <p:spPr>
          <a:xfrm>
            <a:off x="8788227" y="1797050"/>
            <a:ext cx="3810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6807027" y="19986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edd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6121227" y="19986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gdh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7416627" y="19986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gdh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818265" y="19986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FAA</a:t>
            </a: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8305800" y="1981200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Calibri" charset="0"/>
              </a:rPr>
              <a:t>gnl</a:t>
            </a:r>
            <a:endParaRPr lang="en-US" sz="1800" dirty="0">
              <a:latin typeface="Calibri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35227" y="1998663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ROK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68627" y="1998663"/>
            <a:ext cx="1828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ABC sugar transp.</a:t>
            </a:r>
          </a:p>
        </p:txBody>
      </p:sp>
      <p:sp>
        <p:nvSpPr>
          <p:cNvPr id="30" name="Right Brace 29"/>
          <p:cNvSpPr/>
          <p:nvPr/>
        </p:nvSpPr>
        <p:spPr>
          <a:xfrm rot="16200000">
            <a:off x="6327602" y="-1066800"/>
            <a:ext cx="304800" cy="5181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TextBox 98"/>
          <p:cNvSpPr txBox="1">
            <a:spLocks noChangeArrowheads="1"/>
          </p:cNvSpPr>
          <p:nvPr/>
        </p:nvSpPr>
        <p:spPr bwMode="auto">
          <a:xfrm>
            <a:off x="4572000" y="9144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Putative glucose metabolism </a:t>
            </a:r>
            <a:r>
              <a:rPr lang="en-US" sz="1800" dirty="0" smtClean="0">
                <a:latin typeface="Calibri" charset="0"/>
              </a:rPr>
              <a:t>operon</a:t>
            </a:r>
            <a:endParaRPr lang="en-US" sz="1800" dirty="0">
              <a:latin typeface="Calibri" charset="0"/>
            </a:endParaRPr>
          </a:p>
        </p:txBody>
      </p:sp>
      <p:cxnSp>
        <p:nvCxnSpPr>
          <p:cNvPr id="8" name="Straight Arrow Connector 7"/>
          <p:cNvCxnSpPr>
            <a:stCxn id="26" idx="2"/>
          </p:cNvCxnSpPr>
          <p:nvPr/>
        </p:nvCxnSpPr>
        <p:spPr>
          <a:xfrm flipH="1">
            <a:off x="6934200" y="2366963"/>
            <a:ext cx="1188865" cy="106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200400" y="5029200"/>
            <a:ext cx="1188865" cy="1062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8685306" y="1981448"/>
            <a:ext cx="609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err="1">
                <a:latin typeface="Calibri" charset="0"/>
              </a:rPr>
              <a:t>gnd</a:t>
            </a:r>
            <a:endParaRPr lang="en-US" sz="1800" dirty="0">
              <a:latin typeface="Calibri" charset="0"/>
            </a:endParaRPr>
          </a:p>
        </p:txBody>
      </p:sp>
      <p:sp>
        <p:nvSpPr>
          <p:cNvPr id="38" name="TextBox 98"/>
          <p:cNvSpPr txBox="1">
            <a:spLocks noChangeArrowheads="1"/>
          </p:cNvSpPr>
          <p:nvPr/>
        </p:nvSpPr>
        <p:spPr bwMode="auto">
          <a:xfrm>
            <a:off x="4724400" y="6172200"/>
            <a:ext cx="2971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Calibri" charset="0"/>
              </a:rPr>
              <a:t>Speculative reconstruction</a:t>
            </a:r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1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475"/>
            <a:ext cx="8991600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533400" y="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 smtClean="0">
                <a:latin typeface="Calibri" charset="0"/>
              </a:rPr>
              <a:t>Possible Novel </a:t>
            </a:r>
            <a:r>
              <a:rPr lang="en-US" sz="2400" dirty="0" err="1" smtClean="0">
                <a:latin typeface="Calibri" charset="0"/>
              </a:rPr>
              <a:t>Entner</a:t>
            </a:r>
            <a:r>
              <a:rPr lang="en-US" sz="2400" dirty="0">
                <a:latin typeface="Calibri" charset="0"/>
              </a:rPr>
              <a:t>-Doudoroff </a:t>
            </a:r>
            <a:r>
              <a:rPr lang="en-US" sz="2400" dirty="0" smtClean="0">
                <a:latin typeface="Calibri" charset="0"/>
              </a:rPr>
              <a:t>in Some Not All SAR11 </a:t>
            </a:r>
            <a:r>
              <a:rPr lang="en-US" sz="2400" dirty="0">
                <a:latin typeface="Calibri" charset="0"/>
              </a:rPr>
              <a:t>Strains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3352800" y="2057400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92D050"/>
                </a:solidFill>
                <a:latin typeface="Calibri" charset="0"/>
              </a:rPr>
              <a:t>? ROK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953000" y="1905000"/>
            <a:ext cx="685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92D050"/>
                </a:solidFill>
                <a:latin typeface="Calibri" charset="0"/>
              </a:rPr>
              <a:t>? FAA</a:t>
            </a: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5638800" y="2830513"/>
            <a:ext cx="11430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solidFill>
                  <a:srgbClr val="92D050"/>
                </a:solidFill>
                <a:latin typeface="Calibri" charset="0"/>
              </a:rPr>
              <a:t>Glycerate-3P?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276600" y="914400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92D050"/>
                </a:solidFill>
                <a:latin typeface="Calibri" charset="0"/>
              </a:rPr>
              <a:t>Enzymes in green provided by putative glycolytic operon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813296"/>
            <a:ext cx="381000" cy="3297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99051" y="5145732"/>
            <a:ext cx="533400" cy="227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905000" y="3581400"/>
            <a:ext cx="297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FF0000"/>
                </a:solidFill>
                <a:latin typeface="Calibri" charset="0"/>
              </a:rPr>
              <a:t>Oxidation Steps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Missing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895600" y="3505200"/>
            <a:ext cx="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62400" y="3505200"/>
            <a:ext cx="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CC"/>
      </a:lt1>
      <a:dk2>
        <a:srgbClr val="820082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6189</TotalTime>
  <Words>625</Words>
  <Application>Microsoft Macintosh PowerPoint</Application>
  <PresentationFormat>On-screen Show (4:3)</PresentationFormat>
  <Paragraphs>163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Default Design</vt:lpstr>
      <vt:lpstr>ChemSketch</vt:lpstr>
      <vt:lpstr>Bitmap Image</vt:lpstr>
      <vt:lpstr>Functional Annotation of Formerly “Unculturable” SAR11 Bacteria</vt:lpstr>
      <vt:lpstr>Overview</vt:lpstr>
      <vt:lpstr>SAR11: Ubiquitous, Abundant, Tiny</vt:lpstr>
      <vt:lpstr>SAR11 Isolation: Natural Medium</vt:lpstr>
      <vt:lpstr>PowerPoint Presentation</vt:lpstr>
      <vt:lpstr>PowerPoint Presentation</vt:lpstr>
      <vt:lpstr>Putative Entner Doudoroff Path, Some SAR11</vt:lpstr>
      <vt:lpstr>Novel Step in Entner Doudoroff Path</vt:lpstr>
      <vt:lpstr>PowerPoint Presentation</vt:lpstr>
      <vt:lpstr>No Serine from 3-PGA: Methyl Consumer</vt:lpstr>
      <vt:lpstr>Glycine Riboswitch On Malate Synthase</vt:lpstr>
      <vt:lpstr>Malate Synthase Role in Central Metabolism</vt:lpstr>
      <vt:lpstr>SAR11 Genomics: Sulfur Requirement</vt:lpstr>
      <vt:lpstr>Results: Pyruvate, Glycine, Methionine Give 10X Improvement in Natural Seawater</vt:lpstr>
      <vt:lpstr>100X Max Density in Artificial Seawater</vt:lpstr>
      <vt:lpstr>Glycolate Gives Some Glycine</vt:lpstr>
      <vt:lpstr>PowerPoint Presentation</vt:lpstr>
      <vt:lpstr>Still Unanswered</vt:lpstr>
      <vt:lpstr>Postscript: Improve Annotation</vt:lpstr>
      <vt:lpstr>Beta Test, rRNA Finder SPARTAN</vt:lpstr>
      <vt:lpstr>Proteogenomic Comparison of ab initio Gene Callers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Tripp</dc:creator>
  <cp:lastModifiedBy>Jim Tripp</cp:lastModifiedBy>
  <cp:revision>237</cp:revision>
  <dcterms:created xsi:type="dcterms:W3CDTF">2011-04-07T14:32:24Z</dcterms:created>
  <dcterms:modified xsi:type="dcterms:W3CDTF">2013-03-04T19:56:17Z</dcterms:modified>
</cp:coreProperties>
</file>