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emf" ContentType="image/x-emf"/>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7"/>
  </p:notesMasterIdLst>
  <p:handoutMasterIdLst>
    <p:handoutMasterId r:id="rId38"/>
  </p:handoutMasterIdLst>
  <p:sldIdLst>
    <p:sldId id="367" r:id="rId2"/>
    <p:sldId id="380" r:id="rId3"/>
    <p:sldId id="270" r:id="rId4"/>
    <p:sldId id="271" r:id="rId5"/>
    <p:sldId id="272" r:id="rId6"/>
    <p:sldId id="273" r:id="rId7"/>
    <p:sldId id="371" r:id="rId8"/>
    <p:sldId id="274" r:id="rId9"/>
    <p:sldId id="361" r:id="rId10"/>
    <p:sldId id="377" r:id="rId11"/>
    <p:sldId id="373" r:id="rId12"/>
    <p:sldId id="374" r:id="rId13"/>
    <p:sldId id="375" r:id="rId14"/>
    <p:sldId id="404" r:id="rId15"/>
    <p:sldId id="378" r:id="rId16"/>
    <p:sldId id="379" r:id="rId17"/>
    <p:sldId id="381" r:id="rId18"/>
    <p:sldId id="382" r:id="rId19"/>
    <p:sldId id="395" r:id="rId20"/>
    <p:sldId id="387" r:id="rId21"/>
    <p:sldId id="383" r:id="rId22"/>
    <p:sldId id="384" r:id="rId23"/>
    <p:sldId id="385" r:id="rId24"/>
    <p:sldId id="396" r:id="rId25"/>
    <p:sldId id="386" r:id="rId26"/>
    <p:sldId id="391" r:id="rId27"/>
    <p:sldId id="398" r:id="rId28"/>
    <p:sldId id="402" r:id="rId29"/>
    <p:sldId id="397" r:id="rId30"/>
    <p:sldId id="400" r:id="rId31"/>
    <p:sldId id="399" r:id="rId32"/>
    <p:sldId id="403" r:id="rId33"/>
    <p:sldId id="390" r:id="rId34"/>
    <p:sldId id="346" r:id="rId35"/>
    <p:sldId id="394" r:id="rId3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6" frameSlides="1"/>
  <p:showPr showNarration="1"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0000"/>
    <a:srgbClr val="D7D0B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904" autoAdjust="0"/>
    <p:restoredTop sz="94700" autoAdjust="0"/>
  </p:normalViewPr>
  <p:slideViewPr>
    <p:cSldViewPr snapToGrid="0" showGuides="1">
      <p:cViewPr varScale="1">
        <p:scale>
          <a:sx n="97" d="100"/>
          <a:sy n="97" d="100"/>
        </p:scale>
        <p:origin x="-112" y="-128"/>
      </p:cViewPr>
      <p:guideLst>
        <p:guide orient="horz" pos="2160"/>
        <p:guide pos="2880"/>
      </p:guideLst>
    </p:cSldViewPr>
  </p:slideViewPr>
  <p:outlineViewPr>
    <p:cViewPr>
      <p:scale>
        <a:sx n="33" d="100"/>
        <a:sy n="33" d="100"/>
      </p:scale>
      <p:origin x="8"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notesMaster" Target="notesMasters/notesMaster1.xml"/><Relationship Id="rId38" Type="http://schemas.openxmlformats.org/officeDocument/2006/relationships/handoutMaster" Target="handoutMasters/handoutMaster1.xml"/><Relationship Id="rId39" Type="http://schemas.openxmlformats.org/officeDocument/2006/relationships/printerSettings" Target="printerSettings/printerSettings1.bin"/><Relationship Id="rId40" Type="http://schemas.openxmlformats.org/officeDocument/2006/relationships/presProps" Target="presProps.xml"/><Relationship Id="rId41" Type="http://schemas.openxmlformats.org/officeDocument/2006/relationships/viewProps" Target="viewProps.xml"/><Relationship Id="rId42" Type="http://schemas.openxmlformats.org/officeDocument/2006/relationships/theme" Target="theme/theme1.xml"/><Relationship Id="rId43"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A1EE1590-5B21-E140-B5BC-C0021AF96A4A}" type="datetimeFigureOut">
              <a:rPr lang="en-US" smtClean="0"/>
              <a:pPr/>
              <a:t>13-03-04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F959B015-C6EC-0A4A-B2DB-AFFC49CECA54}" type="slidenum">
              <a:rPr lang="en-US" smtClean="0"/>
              <a:pPr/>
              <a:t>‹#›</a:t>
            </a:fld>
            <a:endParaRPr lang="en-US"/>
          </a:p>
        </p:txBody>
      </p:sp>
    </p:spTree>
    <p:extLst>
      <p:ext uri="{BB962C8B-B14F-4D97-AF65-F5344CB8AC3E}">
        <p14:creationId xmlns:p14="http://schemas.microsoft.com/office/powerpoint/2010/main" val="127049950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288FF8E-9A99-8D49-A9ED-87DF865132AB}" type="datetimeFigureOut">
              <a:rPr lang="en-US" smtClean="0"/>
              <a:pPr/>
              <a:t>13-03-04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E4F8B98-D1ED-C940-84D7-A681707D21D2}" type="slidenum">
              <a:rPr lang="en-US" smtClean="0"/>
              <a:pPr/>
              <a:t>‹#›</a:t>
            </a:fld>
            <a:endParaRPr lang="en-US"/>
          </a:p>
        </p:txBody>
      </p:sp>
    </p:spTree>
    <p:extLst>
      <p:ext uri="{BB962C8B-B14F-4D97-AF65-F5344CB8AC3E}">
        <p14:creationId xmlns:p14="http://schemas.microsoft.com/office/powerpoint/2010/main" val="657738282"/>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E4F8B98-D1ED-C940-84D7-A681707D21D2}" type="slidenum">
              <a:rPr lang="en-US" smtClean="0"/>
              <a:pPr/>
              <a:t>1</a:t>
            </a:fld>
            <a:endParaRPr lang="en-US"/>
          </a:p>
        </p:txBody>
      </p:sp>
    </p:spTree>
    <p:extLst>
      <p:ext uri="{BB962C8B-B14F-4D97-AF65-F5344CB8AC3E}">
        <p14:creationId xmlns:p14="http://schemas.microsoft.com/office/powerpoint/2010/main" val="18863321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p:spPr>
        <p:txBody>
          <a:bodyPr/>
          <a:lstStyle/>
          <a:p>
            <a:fld id="{474ADDFA-D997-3843-85A6-C2D0102F1656}" type="slidenum">
              <a:rPr lang="en-US"/>
              <a:pPr/>
              <a:t>10</a:t>
            </a:fld>
            <a:endParaRPr lang="en-US"/>
          </a:p>
        </p:txBody>
      </p:sp>
      <p:sp>
        <p:nvSpPr>
          <p:cNvPr id="19459" name="Rectangle 1026"/>
          <p:cNvSpPr>
            <a:spLocks noGrp="1" noRot="1" noChangeAspect="1" noChangeArrowheads="1"/>
          </p:cNvSpPr>
          <p:nvPr>
            <p:ph type="sldImg"/>
          </p:nvPr>
        </p:nvSpPr>
        <p:spPr>
          <a:solidFill>
            <a:srgbClr val="FFFFFF"/>
          </a:solidFill>
          <a:ln/>
        </p:spPr>
      </p:sp>
      <p:sp>
        <p:nvSpPr>
          <p:cNvPr id="19460" name="Rectangle 1027"/>
          <p:cNvSpPr>
            <a:spLocks noGrp="1" noChangeArrowheads="1"/>
          </p:cNvSpPr>
          <p:nvPr>
            <p:ph type="body" idx="1"/>
          </p:nvPr>
        </p:nvSpPr>
        <p:spPr>
          <a:solidFill>
            <a:srgbClr val="FFFFFF"/>
          </a:solidFill>
          <a:ln>
            <a:solidFill>
              <a:srgbClr val="000000"/>
            </a:solidFill>
          </a:ln>
        </p:spPr>
        <p:txBody>
          <a:bodyPr/>
          <a:lstStyle/>
          <a:p>
            <a:pPr eaLnBrk="1" hangingPunct="1"/>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3991375-D36A-DA49-B09E-812D8A767B44}" type="slidenum">
              <a:rPr lang="en-US" sz="1200"/>
              <a:pPr/>
              <a:t>11</a:t>
            </a:fld>
            <a:endParaRPr lang="en-US" sz="1200"/>
          </a:p>
        </p:txBody>
      </p:sp>
      <p:sp>
        <p:nvSpPr>
          <p:cNvPr id="46082" name="Rectangle 1026"/>
          <p:cNvSpPr>
            <a:spLocks noGrp="1" noRot="1" noChangeAspect="1" noChangeArrowheads="1"/>
          </p:cNvSpPr>
          <p:nvPr>
            <p:ph type="sldImg"/>
          </p:nvPr>
        </p:nvSpPr>
        <p:spPr>
          <a:solidFill>
            <a:srgbClr val="FFFFFF"/>
          </a:solidFill>
          <a:ln/>
        </p:spPr>
      </p:sp>
      <p:sp>
        <p:nvSpPr>
          <p:cNvPr id="4608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6B71FE8-A684-BA4A-953A-E8F41B2C476B}" type="slidenum">
              <a:rPr lang="en-US" sz="1200"/>
              <a:pPr/>
              <a:t>13</a:t>
            </a:fld>
            <a:endParaRPr lang="en-US" sz="1200"/>
          </a:p>
        </p:txBody>
      </p:sp>
      <p:sp>
        <p:nvSpPr>
          <p:cNvPr id="49154" name="Rectangle 1026"/>
          <p:cNvSpPr>
            <a:spLocks noGrp="1" noRot="1" noChangeAspect="1" noChangeArrowheads="1"/>
          </p:cNvSpPr>
          <p:nvPr>
            <p:ph type="sldImg"/>
          </p:nvPr>
        </p:nvSpPr>
        <p:spPr>
          <a:solidFill>
            <a:srgbClr val="FFFFFF"/>
          </a:solidFill>
          <a:ln/>
        </p:spPr>
      </p:sp>
      <p:sp>
        <p:nvSpPr>
          <p:cNvPr id="4915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01C1706-EEEB-4042-A55B-A00EA0FB487A}" type="slidenum">
              <a:rPr lang="en-US" sz="1200"/>
              <a:pPr/>
              <a:t>14</a:t>
            </a:fld>
            <a:endParaRPr lang="en-US" sz="1200"/>
          </a:p>
        </p:txBody>
      </p:sp>
      <p:sp>
        <p:nvSpPr>
          <p:cNvPr id="57346" name="Rectangle 1026"/>
          <p:cNvSpPr>
            <a:spLocks noGrp="1" noRot="1" noChangeAspect="1" noChangeArrowheads="1"/>
          </p:cNvSpPr>
          <p:nvPr>
            <p:ph type="sldImg"/>
          </p:nvPr>
        </p:nvSpPr>
        <p:spPr>
          <a:solidFill>
            <a:srgbClr val="FFFFFF"/>
          </a:solidFill>
          <a:ln/>
        </p:spPr>
      </p:sp>
      <p:sp>
        <p:nvSpPr>
          <p:cNvPr id="57347" name="Rectangle 1027"/>
          <p:cNvSpPr>
            <a:spLocks noGrp="1" noChangeArrowheads="1"/>
          </p:cNvSpPr>
          <p:nvPr>
            <p:ph type="body" idx="1"/>
          </p:nvPr>
        </p:nvSpPr>
        <p:spPr>
          <a:solidFill>
            <a:srgbClr val="FFFFFF"/>
          </a:solidFill>
          <a:ln>
            <a:solidFill>
              <a:srgbClr val="000000"/>
            </a:solidFill>
          </a:ln>
        </p:spPr>
        <p:txBody>
          <a:bodyPr/>
          <a:lstStyle/>
          <a:p>
            <a:pPr eaLnBrk="1" hangingPunct="1"/>
            <a:r>
              <a:rPr lang="en-US" dirty="0">
                <a:ea typeface="ＭＳ Ｐゴシック" charset="0"/>
                <a:cs typeface="ＭＳ Ｐゴシック" charset="0"/>
              </a:rPr>
              <a:t>Pyramid figure describing the different levels of PGDB hosted by under the </a:t>
            </a:r>
            <a:r>
              <a:rPr lang="en-US" dirty="0" err="1">
                <a:ea typeface="ＭＳ Ｐゴシック" charset="0"/>
                <a:cs typeface="ＭＳ Ｐゴシック" charset="0"/>
              </a:rPr>
              <a:t>BioCyc</a:t>
            </a:r>
            <a:r>
              <a:rPr lang="en-US" dirty="0">
                <a:ea typeface="ＭＳ Ｐゴシック" charset="0"/>
                <a:cs typeface="ＭＳ Ｐゴシック" charset="0"/>
              </a:rPr>
              <a:t> umbrella and the subsequent analysis that we did at each level. </a:t>
            </a:r>
            <a:r>
              <a:rPr lang="en-US" dirty="0" err="1" smtClean="0">
                <a:ea typeface="ＭＳ Ｐゴシック" charset="0"/>
                <a:cs typeface="ＭＳ Ｐゴシック" charset="0"/>
              </a:rPr>
              <a:t>ePGDBs</a:t>
            </a:r>
            <a:r>
              <a:rPr lang="en-US" dirty="0" smtClean="0">
                <a:ea typeface="ＭＳ Ｐゴシック" charset="0"/>
                <a:cs typeface="ＭＳ Ｐゴシック" charset="0"/>
              </a:rPr>
              <a:t> </a:t>
            </a:r>
            <a:r>
              <a:rPr lang="en-US" dirty="0">
                <a:ea typeface="ＭＳ Ｐゴシック" charset="0"/>
                <a:cs typeface="ＭＳ Ｐゴシック" charset="0"/>
              </a:rPr>
              <a:t>are suggested as an </a:t>
            </a:r>
            <a:r>
              <a:rPr lang="en-US" dirty="0" smtClean="0">
                <a:ea typeface="ＭＳ Ｐゴシック" charset="0"/>
                <a:cs typeface="ＭＳ Ｐゴシック" charset="0"/>
              </a:rPr>
              <a:t>extension </a:t>
            </a:r>
            <a:r>
              <a:rPr lang="en-US" dirty="0">
                <a:ea typeface="ＭＳ Ｐゴシック" charset="0"/>
                <a:cs typeface="ＭＳ Ｐゴシック" charset="0"/>
              </a:rPr>
              <a:t>in level-4 of the pyramid.</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01C1706-EEEB-4042-A55B-A00EA0FB487A}" type="slidenum">
              <a:rPr lang="en-US" sz="1200"/>
              <a:pPr/>
              <a:t>15</a:t>
            </a:fld>
            <a:endParaRPr lang="en-US" sz="1200"/>
          </a:p>
        </p:txBody>
      </p:sp>
      <p:sp>
        <p:nvSpPr>
          <p:cNvPr id="57346" name="Rectangle 1026"/>
          <p:cNvSpPr>
            <a:spLocks noGrp="1" noRot="1" noChangeAspect="1" noChangeArrowheads="1"/>
          </p:cNvSpPr>
          <p:nvPr>
            <p:ph type="sldImg"/>
          </p:nvPr>
        </p:nvSpPr>
        <p:spPr>
          <a:solidFill>
            <a:srgbClr val="FFFFFF"/>
          </a:solidFill>
          <a:ln/>
        </p:spPr>
      </p:sp>
      <p:sp>
        <p:nvSpPr>
          <p:cNvPr id="57347" name="Rectangle 1027"/>
          <p:cNvSpPr>
            <a:spLocks noGrp="1" noChangeArrowheads="1"/>
          </p:cNvSpPr>
          <p:nvPr>
            <p:ph type="body" idx="1"/>
          </p:nvPr>
        </p:nvSpPr>
        <p:spPr>
          <a:solidFill>
            <a:srgbClr val="FFFFFF"/>
          </a:solidFill>
          <a:ln>
            <a:solidFill>
              <a:srgbClr val="000000"/>
            </a:solidFill>
          </a:ln>
        </p:spPr>
        <p:txBody>
          <a:bodyPr/>
          <a:lstStyle/>
          <a:p>
            <a:pPr eaLnBrk="1" hangingPunct="1"/>
            <a:r>
              <a:rPr lang="en-US" dirty="0">
                <a:ea typeface="ＭＳ Ｐゴシック" charset="0"/>
                <a:cs typeface="ＭＳ Ｐゴシック" charset="0"/>
              </a:rPr>
              <a:t>Pyramid figure describing the different levels of PGDB hosted by under the </a:t>
            </a:r>
            <a:r>
              <a:rPr lang="en-US" dirty="0" err="1">
                <a:ea typeface="ＭＳ Ｐゴシック" charset="0"/>
                <a:cs typeface="ＭＳ Ｐゴシック" charset="0"/>
              </a:rPr>
              <a:t>BioCyc</a:t>
            </a:r>
            <a:r>
              <a:rPr lang="en-US" dirty="0">
                <a:ea typeface="ＭＳ Ｐゴシック" charset="0"/>
                <a:cs typeface="ＭＳ Ｐゴシック" charset="0"/>
              </a:rPr>
              <a:t> umbrella and the subsequent analysis that we did at each level. </a:t>
            </a:r>
            <a:r>
              <a:rPr lang="en-US" dirty="0" err="1" smtClean="0">
                <a:ea typeface="ＭＳ Ｐゴシック" charset="0"/>
                <a:cs typeface="ＭＳ Ｐゴシック" charset="0"/>
              </a:rPr>
              <a:t>ePGDBs</a:t>
            </a:r>
            <a:r>
              <a:rPr lang="en-US" dirty="0" smtClean="0">
                <a:ea typeface="ＭＳ Ｐゴシック" charset="0"/>
                <a:cs typeface="ＭＳ Ｐゴシック" charset="0"/>
              </a:rPr>
              <a:t> </a:t>
            </a:r>
            <a:r>
              <a:rPr lang="en-US" dirty="0">
                <a:ea typeface="ＭＳ Ｐゴシック" charset="0"/>
                <a:cs typeface="ＭＳ Ｐゴシック" charset="0"/>
              </a:rPr>
              <a:t>are suggested as an </a:t>
            </a:r>
            <a:r>
              <a:rPr lang="en-US" dirty="0" smtClean="0">
                <a:ea typeface="ＭＳ Ｐゴシック" charset="0"/>
                <a:cs typeface="ＭＳ Ｐゴシック" charset="0"/>
              </a:rPr>
              <a:t>extension </a:t>
            </a:r>
            <a:r>
              <a:rPr lang="en-US" dirty="0">
                <a:ea typeface="ＭＳ Ｐゴシック" charset="0"/>
                <a:cs typeface="ＭＳ Ｐゴシック" charset="0"/>
              </a:rPr>
              <a:t>in level-4 of the pyramid.</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p:spPr>
        <p:txBody>
          <a:bodyPr/>
          <a:lstStyle/>
          <a:p>
            <a:fld id="{474ADDFA-D997-3843-85A6-C2D0102F1656}" type="slidenum">
              <a:rPr lang="en-US"/>
              <a:pPr/>
              <a:t>16</a:t>
            </a:fld>
            <a:endParaRPr lang="en-US"/>
          </a:p>
        </p:txBody>
      </p:sp>
      <p:sp>
        <p:nvSpPr>
          <p:cNvPr id="19459" name="Rectangle 1026"/>
          <p:cNvSpPr>
            <a:spLocks noGrp="1" noRot="1" noChangeAspect="1" noChangeArrowheads="1"/>
          </p:cNvSpPr>
          <p:nvPr>
            <p:ph type="sldImg"/>
          </p:nvPr>
        </p:nvSpPr>
        <p:spPr>
          <a:solidFill>
            <a:srgbClr val="FFFFFF"/>
          </a:solidFill>
          <a:ln/>
        </p:spPr>
      </p:sp>
      <p:sp>
        <p:nvSpPr>
          <p:cNvPr id="19460" name="Rectangle 1027"/>
          <p:cNvSpPr>
            <a:spLocks noGrp="1" noChangeArrowheads="1"/>
          </p:cNvSpPr>
          <p:nvPr>
            <p:ph type="body" idx="1"/>
          </p:nvPr>
        </p:nvSpPr>
        <p:spPr>
          <a:solidFill>
            <a:srgbClr val="FFFFFF"/>
          </a:solidFill>
          <a:ln>
            <a:solidFill>
              <a:srgbClr val="000000"/>
            </a:solidFill>
          </a:ln>
        </p:spPr>
        <p:txBody>
          <a:bodyPr/>
          <a:lstStyle/>
          <a:p>
            <a:pPr eaLnBrk="1" hangingPunct="1"/>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01C1706-EEEB-4042-A55B-A00EA0FB487A}" type="slidenum">
              <a:rPr lang="en-US" sz="1200"/>
              <a:pPr/>
              <a:t>17</a:t>
            </a:fld>
            <a:endParaRPr lang="en-US" sz="1200"/>
          </a:p>
        </p:txBody>
      </p:sp>
      <p:sp>
        <p:nvSpPr>
          <p:cNvPr id="57346" name="Rectangle 1026"/>
          <p:cNvSpPr>
            <a:spLocks noGrp="1" noRot="1" noChangeAspect="1" noChangeArrowheads="1"/>
          </p:cNvSpPr>
          <p:nvPr>
            <p:ph type="sldImg"/>
          </p:nvPr>
        </p:nvSpPr>
        <p:spPr>
          <a:solidFill>
            <a:srgbClr val="FFFFFF"/>
          </a:solidFill>
          <a:ln/>
        </p:spPr>
      </p:sp>
      <p:sp>
        <p:nvSpPr>
          <p:cNvPr id="57347" name="Rectangle 1027"/>
          <p:cNvSpPr>
            <a:spLocks noGrp="1" noChangeArrowheads="1"/>
          </p:cNvSpPr>
          <p:nvPr>
            <p:ph type="body" idx="1"/>
          </p:nvPr>
        </p:nvSpPr>
        <p:spPr>
          <a:solidFill>
            <a:srgbClr val="FFFFFF"/>
          </a:solidFill>
          <a:ln>
            <a:solidFill>
              <a:srgbClr val="000000"/>
            </a:solidFill>
          </a:ln>
        </p:spPr>
        <p:txBody>
          <a:bodyPr/>
          <a:lstStyle/>
          <a:p>
            <a:pPr eaLnBrk="1" hangingPunct="1"/>
            <a:r>
              <a:rPr lang="en-US" dirty="0" smtClean="0">
                <a:ea typeface="ＭＳ Ｐゴシック" charset="0"/>
                <a:cs typeface="ＭＳ Ｐゴシック" charset="0"/>
              </a:rPr>
              <a:t>Note:</a:t>
            </a:r>
            <a:r>
              <a:rPr lang="en-US" baseline="0" dirty="0" smtClean="0">
                <a:ea typeface="ＭＳ Ｐゴシック" charset="0"/>
                <a:cs typeface="ＭＳ Ｐゴシック" charset="0"/>
              </a:rPr>
              <a:t> created a </a:t>
            </a:r>
            <a:r>
              <a:rPr lang="en-US" baseline="0" dirty="0" err="1" smtClean="0">
                <a:ea typeface="ＭＳ Ｐゴシック" charset="0"/>
                <a:cs typeface="ＭＳ Ｐゴシック" charset="0"/>
              </a:rPr>
              <a:t>MetaCyc</a:t>
            </a:r>
            <a:r>
              <a:rPr lang="en-US" baseline="0" dirty="0" smtClean="0">
                <a:ea typeface="ＭＳ Ｐゴシック" charset="0"/>
                <a:cs typeface="ＭＳ Ｐゴシック" charset="0"/>
              </a:rPr>
              <a:t> BLAST database! This improves pathologic performance.</a:t>
            </a:r>
            <a:endParaRPr lang="en-US" dirty="0">
              <a:ea typeface="ＭＳ Ｐゴシック" charset="0"/>
              <a:cs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01C1706-EEEB-4042-A55B-A00EA0FB487A}" type="slidenum">
              <a:rPr lang="en-US" sz="1200"/>
              <a:pPr/>
              <a:t>18</a:t>
            </a:fld>
            <a:endParaRPr lang="en-US" sz="1200"/>
          </a:p>
        </p:txBody>
      </p:sp>
      <p:sp>
        <p:nvSpPr>
          <p:cNvPr id="57346" name="Rectangle 1026"/>
          <p:cNvSpPr>
            <a:spLocks noGrp="1" noRot="1" noChangeAspect="1" noChangeArrowheads="1"/>
          </p:cNvSpPr>
          <p:nvPr>
            <p:ph type="sldImg"/>
          </p:nvPr>
        </p:nvSpPr>
        <p:spPr>
          <a:solidFill>
            <a:srgbClr val="FFFFFF"/>
          </a:solidFill>
          <a:ln/>
        </p:spPr>
      </p:sp>
      <p:sp>
        <p:nvSpPr>
          <p:cNvPr id="57347" name="Rectangle 1027"/>
          <p:cNvSpPr>
            <a:spLocks noGrp="1" noChangeArrowheads="1"/>
          </p:cNvSpPr>
          <p:nvPr>
            <p:ph type="body" idx="1"/>
          </p:nvPr>
        </p:nvSpPr>
        <p:spPr>
          <a:solidFill>
            <a:srgbClr val="FFFFFF"/>
          </a:solidFill>
          <a:ln>
            <a:solidFill>
              <a:srgbClr val="000000"/>
            </a:solidFill>
          </a:ln>
        </p:spPr>
        <p:txBody>
          <a:bodyPr/>
          <a:lstStyle/>
          <a:p>
            <a:pPr eaLnBrk="1" hangingPunct="1"/>
            <a:r>
              <a:rPr lang="en-US" dirty="0">
                <a:ea typeface="ＭＳ Ｐゴシック" charset="0"/>
                <a:cs typeface="ＭＳ Ｐゴシック" charset="0"/>
              </a:rPr>
              <a:t>Pyramid figure describing the different levels of PGDB hosted by under the </a:t>
            </a:r>
            <a:r>
              <a:rPr lang="en-US" dirty="0" err="1">
                <a:ea typeface="ＭＳ Ｐゴシック" charset="0"/>
                <a:cs typeface="ＭＳ Ｐゴシック" charset="0"/>
              </a:rPr>
              <a:t>BioCyc</a:t>
            </a:r>
            <a:r>
              <a:rPr lang="en-US" dirty="0">
                <a:ea typeface="ＭＳ Ｐゴシック" charset="0"/>
                <a:cs typeface="ＭＳ Ｐゴシック" charset="0"/>
              </a:rPr>
              <a:t> umbrella and the subsequent analysis that we did at each level. </a:t>
            </a:r>
            <a:r>
              <a:rPr lang="en-US" dirty="0" err="1" smtClean="0">
                <a:ea typeface="ＭＳ Ｐゴシック" charset="0"/>
                <a:cs typeface="ＭＳ Ｐゴシック" charset="0"/>
              </a:rPr>
              <a:t>ePGDBs</a:t>
            </a:r>
            <a:r>
              <a:rPr lang="en-US" dirty="0" smtClean="0">
                <a:ea typeface="ＭＳ Ｐゴシック" charset="0"/>
                <a:cs typeface="ＭＳ Ｐゴシック" charset="0"/>
              </a:rPr>
              <a:t> </a:t>
            </a:r>
            <a:r>
              <a:rPr lang="en-US" dirty="0">
                <a:ea typeface="ＭＳ Ｐゴシック" charset="0"/>
                <a:cs typeface="ＭＳ Ｐゴシック" charset="0"/>
              </a:rPr>
              <a:t>are suggested as an </a:t>
            </a:r>
            <a:r>
              <a:rPr lang="en-US" dirty="0" smtClean="0">
                <a:ea typeface="ＭＳ Ｐゴシック" charset="0"/>
                <a:cs typeface="ＭＳ Ｐゴシック" charset="0"/>
              </a:rPr>
              <a:t>extension </a:t>
            </a:r>
            <a:r>
              <a:rPr lang="en-US" dirty="0">
                <a:ea typeface="ＭＳ Ｐゴシック" charset="0"/>
                <a:cs typeface="ＭＳ Ｐゴシック" charset="0"/>
              </a:rPr>
              <a:t>in level-4 of the pyramid.</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01C1706-EEEB-4042-A55B-A00EA0FB487A}" type="slidenum">
              <a:rPr lang="en-US" sz="1200"/>
              <a:pPr/>
              <a:t>19</a:t>
            </a:fld>
            <a:endParaRPr lang="en-US" sz="1200"/>
          </a:p>
        </p:txBody>
      </p:sp>
      <p:sp>
        <p:nvSpPr>
          <p:cNvPr id="57346" name="Rectangle 1026"/>
          <p:cNvSpPr>
            <a:spLocks noGrp="1" noRot="1" noChangeAspect="1" noChangeArrowheads="1"/>
          </p:cNvSpPr>
          <p:nvPr>
            <p:ph type="sldImg"/>
          </p:nvPr>
        </p:nvSpPr>
        <p:spPr>
          <a:solidFill>
            <a:srgbClr val="FFFFFF"/>
          </a:solidFill>
          <a:ln/>
        </p:spPr>
      </p:sp>
      <p:sp>
        <p:nvSpPr>
          <p:cNvPr id="57347" name="Rectangle 1027"/>
          <p:cNvSpPr>
            <a:spLocks noGrp="1" noChangeArrowheads="1"/>
          </p:cNvSpPr>
          <p:nvPr>
            <p:ph type="body" idx="1"/>
          </p:nvPr>
        </p:nvSpPr>
        <p:spPr>
          <a:solidFill>
            <a:srgbClr val="FFFFFF"/>
          </a:solidFill>
          <a:ln>
            <a:solidFill>
              <a:srgbClr val="000000"/>
            </a:solidFill>
          </a:ln>
        </p:spPr>
        <p:txBody>
          <a:bodyPr/>
          <a:lstStyle/>
          <a:p>
            <a:pPr eaLnBrk="1" hangingPunct="1"/>
            <a:r>
              <a:rPr lang="en-US" dirty="0">
                <a:ea typeface="ＭＳ Ｐゴシック" charset="0"/>
                <a:cs typeface="ＭＳ Ｐゴシック" charset="0"/>
              </a:rPr>
              <a:t>Pyramid figure describing the different levels of PGDB hosted by under the </a:t>
            </a:r>
            <a:r>
              <a:rPr lang="en-US" dirty="0" err="1">
                <a:ea typeface="ＭＳ Ｐゴシック" charset="0"/>
                <a:cs typeface="ＭＳ Ｐゴシック" charset="0"/>
              </a:rPr>
              <a:t>BioCyc</a:t>
            </a:r>
            <a:r>
              <a:rPr lang="en-US" dirty="0">
                <a:ea typeface="ＭＳ Ｐゴシック" charset="0"/>
                <a:cs typeface="ＭＳ Ｐゴシック" charset="0"/>
              </a:rPr>
              <a:t> umbrella and the subsequent analysis that we did at each level. </a:t>
            </a:r>
            <a:r>
              <a:rPr lang="en-US" dirty="0" err="1" smtClean="0">
                <a:ea typeface="ＭＳ Ｐゴシック" charset="0"/>
                <a:cs typeface="ＭＳ Ｐゴシック" charset="0"/>
              </a:rPr>
              <a:t>ePGDBs</a:t>
            </a:r>
            <a:r>
              <a:rPr lang="en-US" dirty="0" smtClean="0">
                <a:ea typeface="ＭＳ Ｐゴシック" charset="0"/>
                <a:cs typeface="ＭＳ Ｐゴシック" charset="0"/>
              </a:rPr>
              <a:t> </a:t>
            </a:r>
            <a:r>
              <a:rPr lang="en-US" dirty="0">
                <a:ea typeface="ＭＳ Ｐゴシック" charset="0"/>
                <a:cs typeface="ＭＳ Ｐゴシック" charset="0"/>
              </a:rPr>
              <a:t>are suggested as an </a:t>
            </a:r>
            <a:r>
              <a:rPr lang="en-US" dirty="0" smtClean="0">
                <a:ea typeface="ＭＳ Ｐゴシック" charset="0"/>
                <a:cs typeface="ＭＳ Ｐゴシック" charset="0"/>
              </a:rPr>
              <a:t>extension </a:t>
            </a:r>
            <a:r>
              <a:rPr lang="en-US" dirty="0">
                <a:ea typeface="ＭＳ Ｐゴシック" charset="0"/>
                <a:cs typeface="ＭＳ Ｐゴシック" charset="0"/>
              </a:rPr>
              <a:t>in level-4 of the pyramid.</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01C1706-EEEB-4042-A55B-A00EA0FB487A}" type="slidenum">
              <a:rPr lang="en-US" sz="1200"/>
              <a:pPr/>
              <a:t>20</a:t>
            </a:fld>
            <a:endParaRPr lang="en-US" sz="1200"/>
          </a:p>
        </p:txBody>
      </p:sp>
      <p:sp>
        <p:nvSpPr>
          <p:cNvPr id="57346" name="Rectangle 1026"/>
          <p:cNvSpPr>
            <a:spLocks noGrp="1" noRot="1" noChangeAspect="1" noChangeArrowheads="1"/>
          </p:cNvSpPr>
          <p:nvPr>
            <p:ph type="sldImg"/>
          </p:nvPr>
        </p:nvSpPr>
        <p:spPr>
          <a:solidFill>
            <a:srgbClr val="FFFFFF"/>
          </a:solidFill>
          <a:ln/>
        </p:spPr>
      </p:sp>
      <p:sp>
        <p:nvSpPr>
          <p:cNvPr id="57347" name="Rectangle 1027"/>
          <p:cNvSpPr>
            <a:spLocks noGrp="1" noChangeArrowheads="1"/>
          </p:cNvSpPr>
          <p:nvPr>
            <p:ph type="body" idx="1"/>
          </p:nvPr>
        </p:nvSpPr>
        <p:spPr>
          <a:solidFill>
            <a:srgbClr val="FFFFFF"/>
          </a:solidFill>
          <a:ln>
            <a:solidFill>
              <a:srgbClr val="000000"/>
            </a:solidFill>
          </a:ln>
        </p:spPr>
        <p:txBody>
          <a:bodyPr/>
          <a:lstStyle/>
          <a:p>
            <a:pPr eaLnBrk="1" hangingPunct="1"/>
            <a:r>
              <a:rPr lang="en-US" dirty="0">
                <a:ea typeface="ＭＳ Ｐゴシック" charset="0"/>
                <a:cs typeface="ＭＳ Ｐゴシック" charset="0"/>
              </a:rPr>
              <a:t>Pyramid figure describing the different levels of PGDB hosted by under the </a:t>
            </a:r>
            <a:r>
              <a:rPr lang="en-US" dirty="0" err="1">
                <a:ea typeface="ＭＳ Ｐゴシック" charset="0"/>
                <a:cs typeface="ＭＳ Ｐゴシック" charset="0"/>
              </a:rPr>
              <a:t>BioCyc</a:t>
            </a:r>
            <a:r>
              <a:rPr lang="en-US" dirty="0">
                <a:ea typeface="ＭＳ Ｐゴシック" charset="0"/>
                <a:cs typeface="ＭＳ Ｐゴシック" charset="0"/>
              </a:rPr>
              <a:t> umbrella and the subsequent analysis that we did at each level. </a:t>
            </a:r>
            <a:r>
              <a:rPr lang="en-US" dirty="0" err="1" smtClean="0">
                <a:ea typeface="ＭＳ Ｐゴシック" charset="0"/>
                <a:cs typeface="ＭＳ Ｐゴシック" charset="0"/>
              </a:rPr>
              <a:t>ePGDBs</a:t>
            </a:r>
            <a:r>
              <a:rPr lang="en-US" dirty="0" smtClean="0">
                <a:ea typeface="ＭＳ Ｐゴシック" charset="0"/>
                <a:cs typeface="ＭＳ Ｐゴシック" charset="0"/>
              </a:rPr>
              <a:t> </a:t>
            </a:r>
            <a:r>
              <a:rPr lang="en-US" dirty="0">
                <a:ea typeface="ＭＳ Ｐゴシック" charset="0"/>
                <a:cs typeface="ＭＳ Ｐゴシック" charset="0"/>
              </a:rPr>
              <a:t>are suggested as an </a:t>
            </a:r>
            <a:r>
              <a:rPr lang="en-US" dirty="0" smtClean="0">
                <a:ea typeface="ＭＳ Ｐゴシック" charset="0"/>
                <a:cs typeface="ＭＳ Ｐゴシック" charset="0"/>
              </a:rPr>
              <a:t>extension </a:t>
            </a:r>
            <a:r>
              <a:rPr lang="en-US" dirty="0">
                <a:ea typeface="ＭＳ Ｐゴシック" charset="0"/>
                <a:cs typeface="ＭＳ Ｐゴシック" charset="0"/>
              </a:rPr>
              <a:t>in level-4 of the pyramid.</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p:spPr>
        <p:txBody>
          <a:bodyPr/>
          <a:lstStyle/>
          <a:p>
            <a:fld id="{474ADDFA-D997-3843-85A6-C2D0102F1656}" type="slidenum">
              <a:rPr lang="en-US"/>
              <a:pPr/>
              <a:t>2</a:t>
            </a:fld>
            <a:endParaRPr lang="en-US"/>
          </a:p>
        </p:txBody>
      </p:sp>
      <p:sp>
        <p:nvSpPr>
          <p:cNvPr id="19459" name="Rectangle 1026"/>
          <p:cNvSpPr>
            <a:spLocks noGrp="1" noRot="1" noChangeAspect="1" noChangeArrowheads="1"/>
          </p:cNvSpPr>
          <p:nvPr>
            <p:ph type="sldImg"/>
          </p:nvPr>
        </p:nvSpPr>
        <p:spPr>
          <a:solidFill>
            <a:srgbClr val="FFFFFF"/>
          </a:solidFill>
          <a:ln/>
        </p:spPr>
      </p:sp>
      <p:sp>
        <p:nvSpPr>
          <p:cNvPr id="19460" name="Rectangle 1027"/>
          <p:cNvSpPr>
            <a:spLocks noGrp="1" noChangeArrowheads="1"/>
          </p:cNvSpPr>
          <p:nvPr>
            <p:ph type="body" idx="1"/>
          </p:nvPr>
        </p:nvSpPr>
        <p:spPr>
          <a:solidFill>
            <a:srgbClr val="FFFFFF"/>
          </a:solidFill>
          <a:ln>
            <a:solidFill>
              <a:srgbClr val="000000"/>
            </a:solidFill>
          </a:ln>
        </p:spPr>
        <p:txBody>
          <a:bodyPr/>
          <a:lstStyle/>
          <a:p>
            <a:pPr eaLnBrk="1" hangingPunct="1"/>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4E1DF77-ADD7-F742-804A-9EED96151978}" type="slidenum">
              <a:rPr lang="en-US" sz="1200"/>
              <a:pPr/>
              <a:t>21</a:t>
            </a:fld>
            <a:endParaRPr lang="en-US" sz="1200"/>
          </a:p>
        </p:txBody>
      </p:sp>
      <p:sp>
        <p:nvSpPr>
          <p:cNvPr id="59394" name="Rectangle 1026"/>
          <p:cNvSpPr>
            <a:spLocks noGrp="1" noRot="1" noChangeAspect="1" noChangeArrowheads="1"/>
          </p:cNvSpPr>
          <p:nvPr>
            <p:ph type="sldImg"/>
          </p:nvPr>
        </p:nvSpPr>
        <p:spPr>
          <a:solidFill>
            <a:srgbClr val="FFFFFF"/>
          </a:solidFill>
          <a:ln/>
        </p:spPr>
      </p:sp>
      <p:sp>
        <p:nvSpPr>
          <p:cNvPr id="5939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r>
              <a:rPr lang="en-US" dirty="0" smtClean="0">
                <a:ea typeface="ＭＳ Ｐゴシック" charset="0"/>
                <a:cs typeface="ＭＳ Ｐゴシック" charset="0"/>
              </a:rPr>
              <a:t>Note: there are currently 300 base Pathways in the </a:t>
            </a:r>
            <a:r>
              <a:rPr lang="en-US" dirty="0" err="1" smtClean="0">
                <a:ea typeface="ＭＳ Ｐゴシック" charset="0"/>
                <a:cs typeface="ＭＳ Ｐゴシック" charset="0"/>
              </a:rPr>
              <a:t>EcoCyc</a:t>
            </a:r>
            <a:r>
              <a:rPr lang="en-US" baseline="0" dirty="0" smtClean="0">
                <a:ea typeface="ＭＳ Ｐゴシック" charset="0"/>
                <a:cs typeface="ＭＳ Ｐゴシック" charset="0"/>
              </a:rPr>
              <a:t> database as of March 3, 2013 (http://</a:t>
            </a:r>
            <a:r>
              <a:rPr lang="en-US" baseline="0" dirty="0" err="1" smtClean="0">
                <a:ea typeface="ＭＳ Ｐゴシック" charset="0"/>
                <a:cs typeface="ＭＳ Ｐゴシック" charset="0"/>
              </a:rPr>
              <a:t>ecocyc.org</a:t>
            </a:r>
            <a:r>
              <a:rPr lang="en-US" baseline="0" dirty="0" smtClean="0">
                <a:ea typeface="ＭＳ Ｐゴシック" charset="0"/>
                <a:cs typeface="ＭＳ Ｐゴシック" charset="0"/>
              </a:rPr>
              <a:t>/ECOLI/</a:t>
            </a:r>
            <a:r>
              <a:rPr lang="en-US" baseline="0" dirty="0" err="1" smtClean="0">
                <a:ea typeface="ＭＳ Ｐゴシック" charset="0"/>
                <a:cs typeface="ＭＳ Ｐゴシック" charset="0"/>
              </a:rPr>
              <a:t>organism-summary?object</a:t>
            </a:r>
            <a:r>
              <a:rPr lang="en-US" baseline="0" dirty="0" smtClean="0">
                <a:ea typeface="ＭＳ Ｐゴシック" charset="0"/>
                <a:cs typeface="ＭＳ Ｐゴシック" charset="0"/>
              </a:rPr>
              <a:t>=ECOLI)</a:t>
            </a:r>
            <a:endParaRPr lang="en-US" dirty="0">
              <a:ea typeface="ＭＳ Ｐゴシック" charset="0"/>
              <a:cs typeface="ＭＳ Ｐゴシック"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7C32641-BEAA-1540-ADC1-18692490B052}" type="slidenum">
              <a:rPr lang="en-US" sz="1200"/>
              <a:pPr/>
              <a:t>22</a:t>
            </a:fld>
            <a:endParaRPr lang="en-US" sz="1200"/>
          </a:p>
        </p:txBody>
      </p:sp>
      <p:sp>
        <p:nvSpPr>
          <p:cNvPr id="61442" name="Rectangle 1026"/>
          <p:cNvSpPr>
            <a:spLocks noGrp="1" noRot="1" noChangeAspect="1" noChangeArrowheads="1"/>
          </p:cNvSpPr>
          <p:nvPr>
            <p:ph type="sldImg"/>
          </p:nvPr>
        </p:nvSpPr>
        <p:spPr>
          <a:solidFill>
            <a:srgbClr val="FFFFFF"/>
          </a:solidFill>
          <a:ln/>
        </p:spPr>
      </p:sp>
      <p:sp>
        <p:nvSpPr>
          <p:cNvPr id="61443" name="Rectangle 1027"/>
          <p:cNvSpPr>
            <a:spLocks noGrp="1" noChangeArrowheads="1"/>
          </p:cNvSpPr>
          <p:nvPr>
            <p:ph type="body" idx="1"/>
          </p:nvPr>
        </p:nvSpPr>
        <p:spPr>
          <a:solidFill>
            <a:srgbClr val="FFFFFF"/>
          </a:solidFill>
          <a:ln>
            <a:solidFill>
              <a:srgbClr val="000000"/>
            </a:solidFill>
          </a:ln>
        </p:spPr>
        <p:txBody>
          <a:bodyPr/>
          <a:lstStyle/>
          <a:p>
            <a:pPr eaLnBrk="1" hangingPunct="1"/>
            <a:r>
              <a:rPr lang="en-US">
                <a:ea typeface="ＭＳ Ｐゴシック" charset="0"/>
                <a:cs typeface="ＭＳ Ｐゴシック" charset="0"/>
              </a:rPr>
              <a:t>Summary of MetaSim analysis using Tier-2 PGDBs. Created two simulated metagenomes sim1 and sim2, sim2 having one taxa with a copy number much higher than the others. Total number of pathways suffers as a function of coverage and taxonomic distribution. Fortunately, specificity (type-1 errors) doesn't suffer much with different annotation schemes. At the same time sensitivity (type-2 errors) increases as a function of coverage and taxon distribution.</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F10845D-0D2C-BD4C-A00C-081E9429E95F}" type="slidenum">
              <a:rPr lang="en-US" sz="1200"/>
              <a:pPr/>
              <a:t>23</a:t>
            </a:fld>
            <a:endParaRPr lang="en-US" sz="1200"/>
          </a:p>
        </p:txBody>
      </p:sp>
      <p:sp>
        <p:nvSpPr>
          <p:cNvPr id="63490" name="Rectangle 1026"/>
          <p:cNvSpPr>
            <a:spLocks noGrp="1" noRot="1" noChangeAspect="1" noChangeArrowheads="1"/>
          </p:cNvSpPr>
          <p:nvPr>
            <p:ph type="sldImg"/>
          </p:nvPr>
        </p:nvSpPr>
        <p:spPr>
          <a:solidFill>
            <a:srgbClr val="FFFFFF"/>
          </a:solidFill>
          <a:ln/>
        </p:spPr>
      </p:sp>
      <p:sp>
        <p:nvSpPr>
          <p:cNvPr id="63491" name="Rectangle 1027"/>
          <p:cNvSpPr>
            <a:spLocks noGrp="1" noChangeArrowheads="1"/>
          </p:cNvSpPr>
          <p:nvPr>
            <p:ph type="body" idx="1"/>
          </p:nvPr>
        </p:nvSpPr>
        <p:spPr>
          <a:solidFill>
            <a:srgbClr val="FFFFFF"/>
          </a:solidFill>
          <a:ln>
            <a:solidFill>
              <a:srgbClr val="000000"/>
            </a:solidFill>
          </a:ln>
        </p:spPr>
        <p:txBody>
          <a:bodyPr/>
          <a:lstStyle/>
          <a:p>
            <a:pPr eaLnBrk="1" hangingPunct="1"/>
            <a:r>
              <a:rPr lang="en-US">
                <a:ea typeface="ＭＳ Ｐゴシック" charset="0"/>
                <a:cs typeface="ＭＳ Ｐゴシック" charset="0"/>
              </a:rPr>
              <a:t>An illustration of distributed metabolism using the concatenated genome method with genomes from the tier-2 pgdbs. </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F10845D-0D2C-BD4C-A00C-081E9429E95F}" type="slidenum">
              <a:rPr lang="en-US" sz="1200"/>
              <a:pPr/>
              <a:t>24</a:t>
            </a:fld>
            <a:endParaRPr lang="en-US" sz="1200"/>
          </a:p>
        </p:txBody>
      </p:sp>
      <p:sp>
        <p:nvSpPr>
          <p:cNvPr id="63490" name="Rectangle 1026"/>
          <p:cNvSpPr>
            <a:spLocks noGrp="1" noRot="1" noChangeAspect="1" noChangeArrowheads="1"/>
          </p:cNvSpPr>
          <p:nvPr>
            <p:ph type="sldImg"/>
          </p:nvPr>
        </p:nvSpPr>
        <p:spPr>
          <a:solidFill>
            <a:srgbClr val="FFFFFF"/>
          </a:solidFill>
          <a:ln/>
        </p:spPr>
      </p:sp>
      <p:sp>
        <p:nvSpPr>
          <p:cNvPr id="63491" name="Rectangle 1027"/>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3F4473F-06E1-2748-9481-574A20759CB7}" type="slidenum">
              <a:rPr lang="en-US" sz="1200"/>
              <a:pPr/>
              <a:t>25</a:t>
            </a:fld>
            <a:endParaRPr lang="en-US" sz="1200"/>
          </a:p>
        </p:txBody>
      </p:sp>
      <p:sp>
        <p:nvSpPr>
          <p:cNvPr id="65538" name="Rectangle 1026"/>
          <p:cNvSpPr>
            <a:spLocks noGrp="1" noRot="1" noChangeAspect="1" noChangeArrowheads="1"/>
          </p:cNvSpPr>
          <p:nvPr>
            <p:ph type="sldImg"/>
          </p:nvPr>
        </p:nvSpPr>
        <p:spPr>
          <a:solidFill>
            <a:srgbClr val="FFFFFF"/>
          </a:solidFill>
          <a:ln/>
        </p:spPr>
      </p:sp>
      <p:sp>
        <p:nvSpPr>
          <p:cNvPr id="65539" name="Rectangle 1027"/>
          <p:cNvSpPr>
            <a:spLocks noGrp="1" noChangeArrowheads="1"/>
          </p:cNvSpPr>
          <p:nvPr>
            <p:ph type="body" idx="1"/>
          </p:nvPr>
        </p:nvSpPr>
        <p:spPr>
          <a:solidFill>
            <a:srgbClr val="FFFFFF"/>
          </a:solidFill>
          <a:ln>
            <a:solidFill>
              <a:srgbClr val="000000"/>
            </a:solidFill>
          </a:ln>
        </p:spPr>
        <p:txBody>
          <a:bodyPr/>
          <a:lstStyle/>
          <a:p>
            <a:pPr eaLnBrk="1" hangingPunct="1"/>
            <a:r>
              <a:rPr lang="en-US">
                <a:ea typeface="ＭＳ Ｐゴシック" charset="0"/>
                <a:cs typeface="ＭＳ Ｐゴシック" charset="0"/>
              </a:rPr>
              <a:t>Temperature versus salinity (T-S) relations for the North Pacific Subtropical Gyre at station ALOHA (22-45</a:t>
            </a:r>
            <a:r>
              <a:rPr lang="ja-JP" altLang="en-US">
                <a:ea typeface="ＭＳ Ｐゴシック" charset="0"/>
                <a:cs typeface="ＭＳ Ｐゴシック" charset="0"/>
              </a:rPr>
              <a:t>’</a:t>
            </a:r>
            <a:r>
              <a:rPr lang="en-US" altLang="ja-JP">
                <a:ea typeface="ＭＳ Ｐゴシック" charset="0"/>
                <a:cs typeface="ＭＳ Ｐゴシック" charset="0"/>
              </a:rPr>
              <a:t>N, 158-W). The blue circles indicate the positions, in T-S </a:t>
            </a:r>
            <a:r>
              <a:rPr lang="ja-JP" altLang="en-US">
                <a:ea typeface="ＭＳ Ｐゴシック" charset="0"/>
                <a:cs typeface="ＭＳ Ｐゴシック" charset="0"/>
              </a:rPr>
              <a:t>‘‘</a:t>
            </a:r>
            <a:r>
              <a:rPr lang="en-US" altLang="ja-JP">
                <a:ea typeface="ＭＳ Ｐゴシック" charset="0"/>
                <a:cs typeface="ＭＳ Ｐゴシック" charset="0"/>
              </a:rPr>
              <a:t>hydrospace</a:t>
            </a:r>
            <a:r>
              <a:rPr lang="ja-JP" altLang="en-US">
                <a:ea typeface="ＭＳ Ｐゴシック" charset="0"/>
                <a:cs typeface="ＭＳ Ｐゴシック" charset="0"/>
              </a:rPr>
              <a:t>’’</a:t>
            </a:r>
            <a:r>
              <a:rPr lang="en-US" altLang="ja-JP">
                <a:ea typeface="ＭＳ Ｐゴシック" charset="0"/>
                <a:cs typeface="ＭＳ Ｐゴシック" charset="0"/>
              </a:rPr>
              <a:t> of the seven water samples analyzed in this study. The data envelope shows the temperature and salinity conditions observed during the period October 1988 to December 2004 emphasizing both the temporal variability of near-surface waters and the relative constancy of deep waters.</a:t>
            </a:r>
            <a:endParaRPr lang="en-US">
              <a:ea typeface="ＭＳ Ｐゴシック" charset="0"/>
              <a:cs typeface="ＭＳ Ｐゴシック"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A614947-F6A4-244F-826B-6E59AB41BAF1}" type="slidenum">
              <a:rPr lang="en-US" sz="1200"/>
              <a:pPr/>
              <a:t>26</a:t>
            </a:fld>
            <a:endParaRPr lang="en-US" sz="1200"/>
          </a:p>
        </p:txBody>
      </p:sp>
      <p:sp>
        <p:nvSpPr>
          <p:cNvPr id="89090" name="Rectangle 1026"/>
          <p:cNvSpPr>
            <a:spLocks noGrp="1" noRot="1" noChangeAspect="1" noChangeArrowheads="1"/>
          </p:cNvSpPr>
          <p:nvPr>
            <p:ph type="sldImg"/>
          </p:nvPr>
        </p:nvSpPr>
        <p:spPr>
          <a:solidFill>
            <a:srgbClr val="FFFFFF"/>
          </a:solidFill>
          <a:ln/>
        </p:spPr>
      </p:sp>
      <p:sp>
        <p:nvSpPr>
          <p:cNvPr id="89091"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7F526D0-4912-B241-81BF-C776C5DD25F2}" type="slidenum">
              <a:rPr lang="en-US" sz="1200"/>
              <a:pPr/>
              <a:t>27</a:t>
            </a:fld>
            <a:endParaRPr lang="en-US" sz="1200"/>
          </a:p>
        </p:txBody>
      </p:sp>
      <p:sp>
        <p:nvSpPr>
          <p:cNvPr id="67586" name="Rectangle 1026"/>
          <p:cNvSpPr>
            <a:spLocks noGrp="1" noRot="1" noChangeAspect="1" noChangeArrowheads="1"/>
          </p:cNvSpPr>
          <p:nvPr>
            <p:ph type="sldImg"/>
          </p:nvPr>
        </p:nvSpPr>
        <p:spPr>
          <a:solidFill>
            <a:srgbClr val="FFFFFF"/>
          </a:solidFill>
          <a:ln/>
        </p:spPr>
      </p:sp>
      <p:sp>
        <p:nvSpPr>
          <p:cNvPr id="67587" name="Rectangle 1027"/>
          <p:cNvSpPr>
            <a:spLocks noGrp="1" noChangeArrowheads="1"/>
          </p:cNvSpPr>
          <p:nvPr>
            <p:ph type="body" idx="1"/>
          </p:nvPr>
        </p:nvSpPr>
        <p:spPr>
          <a:solidFill>
            <a:srgbClr val="FFFFFF"/>
          </a:solidFill>
          <a:ln>
            <a:solidFill>
              <a:srgbClr val="000000"/>
            </a:solidFill>
          </a:ln>
        </p:spPr>
        <p:txBody>
          <a:bodyPr/>
          <a:lstStyle/>
          <a:p>
            <a:pPr eaLnBrk="1" hangingPunct="1"/>
            <a:r>
              <a:rPr lang="en-US" sz="1200" kern="1200" dirty="0" smtClean="0">
                <a:solidFill>
                  <a:schemeClr val="tx1"/>
                </a:solidFill>
                <a:latin typeface="+mn-lt"/>
                <a:ea typeface="+mn-ea"/>
                <a:cs typeface="+mn-cs"/>
              </a:rPr>
              <a:t>The top 50 pathways by abundance from each the DNA and RNA samples and mapped them all together on the original dataset. ORF counts shown as a two way bar plot for each of the depths. The order of the pathways is based on the pathway hierarchy and then by abundance of the samples.  </a:t>
            </a:r>
            <a:endParaRPr lang="en-US" dirty="0">
              <a:ea typeface="ＭＳ Ｐゴシック" charset="0"/>
              <a:cs typeface="ＭＳ Ｐゴシック"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7F526D0-4912-B241-81BF-C776C5DD25F2}" type="slidenum">
              <a:rPr lang="en-US" sz="1200"/>
              <a:pPr/>
              <a:t>28</a:t>
            </a:fld>
            <a:endParaRPr lang="en-US" sz="1200"/>
          </a:p>
        </p:txBody>
      </p:sp>
      <p:sp>
        <p:nvSpPr>
          <p:cNvPr id="67586" name="Rectangle 1026"/>
          <p:cNvSpPr>
            <a:spLocks noGrp="1" noRot="1" noChangeAspect="1" noChangeArrowheads="1"/>
          </p:cNvSpPr>
          <p:nvPr>
            <p:ph type="sldImg"/>
          </p:nvPr>
        </p:nvSpPr>
        <p:spPr>
          <a:solidFill>
            <a:srgbClr val="FFFFFF"/>
          </a:solidFill>
          <a:ln/>
        </p:spPr>
      </p:sp>
      <p:sp>
        <p:nvSpPr>
          <p:cNvPr id="67587" name="Rectangle 1027"/>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7F526D0-4912-B241-81BF-C776C5DD25F2}" type="slidenum">
              <a:rPr lang="en-US" sz="1200"/>
              <a:pPr/>
              <a:t>29</a:t>
            </a:fld>
            <a:endParaRPr lang="en-US" sz="1200"/>
          </a:p>
        </p:txBody>
      </p:sp>
      <p:sp>
        <p:nvSpPr>
          <p:cNvPr id="67586" name="Rectangle 1026"/>
          <p:cNvSpPr>
            <a:spLocks noGrp="1" noRot="1" noChangeAspect="1" noChangeArrowheads="1"/>
          </p:cNvSpPr>
          <p:nvPr>
            <p:ph type="sldImg"/>
          </p:nvPr>
        </p:nvSpPr>
        <p:spPr>
          <a:solidFill>
            <a:srgbClr val="FFFFFF"/>
          </a:solidFill>
          <a:ln/>
        </p:spPr>
      </p:sp>
      <p:sp>
        <p:nvSpPr>
          <p:cNvPr id="67587" name="Rectangle 1027"/>
          <p:cNvSpPr>
            <a:spLocks noGrp="1" noChangeArrowheads="1"/>
          </p:cNvSpPr>
          <p:nvPr>
            <p:ph type="body" idx="1"/>
          </p:nvPr>
        </p:nvSpPr>
        <p:spPr>
          <a:solidFill>
            <a:srgbClr val="FFFFFF"/>
          </a:solidFill>
          <a:ln>
            <a:solidFill>
              <a:srgbClr val="000000"/>
            </a:solidFill>
          </a:ln>
        </p:spPr>
        <p:txBody>
          <a:bodyPr/>
          <a:lstStyle/>
          <a:p>
            <a:pPr eaLnBrk="1" hangingPunct="1"/>
            <a:r>
              <a:rPr lang="en-US" dirty="0" smtClean="0">
                <a:ea typeface="ＭＳ Ｐゴシック" charset="0"/>
                <a:cs typeface="ＭＳ Ｐゴシック" charset="0"/>
              </a:rPr>
              <a:t>An alternative analysis of the sets of pathways isolates these distinct pathways in a more principled way. </a:t>
            </a:r>
            <a:r>
              <a:rPr lang="en-US" sz="1200" kern="1200" dirty="0" err="1" smtClean="0">
                <a:solidFill>
                  <a:schemeClr val="tx1"/>
                </a:solidFill>
                <a:latin typeface="+mn-lt"/>
                <a:ea typeface="+mn-ea"/>
                <a:cs typeface="+mn-cs"/>
              </a:rPr>
              <a:t>Niels</a:t>
            </a:r>
            <a:r>
              <a:rPr lang="en-US" sz="1200" kern="1200" dirty="0" smtClean="0">
                <a:solidFill>
                  <a:schemeClr val="tx1"/>
                </a:solidFill>
                <a:latin typeface="+mn-lt"/>
                <a:ea typeface="+mn-ea"/>
                <a:cs typeface="+mn-cs"/>
              </a:rPr>
              <a:t> Does R package for Venn Diagrams used to separate the sets. Union of this set determined and overlaid on the original RNA dataset sorting by the same way as before (pathway class and then overall abundance across all datasets shown). </a:t>
            </a:r>
            <a:endParaRPr lang="en-US" dirty="0">
              <a:ea typeface="ＭＳ Ｐゴシック" charset="0"/>
              <a:cs typeface="ＭＳ Ｐゴシック"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7F526D0-4912-B241-81BF-C776C5DD25F2}" type="slidenum">
              <a:rPr lang="en-US" sz="1200"/>
              <a:pPr/>
              <a:t>30</a:t>
            </a:fld>
            <a:endParaRPr lang="en-US" sz="1200"/>
          </a:p>
        </p:txBody>
      </p:sp>
      <p:sp>
        <p:nvSpPr>
          <p:cNvPr id="67586" name="Rectangle 1026"/>
          <p:cNvSpPr>
            <a:spLocks noGrp="1" noRot="1" noChangeAspect="1" noChangeArrowheads="1"/>
          </p:cNvSpPr>
          <p:nvPr>
            <p:ph type="sldImg"/>
          </p:nvPr>
        </p:nvSpPr>
        <p:spPr>
          <a:solidFill>
            <a:srgbClr val="FFFFFF"/>
          </a:solidFill>
          <a:ln/>
        </p:spPr>
      </p:sp>
      <p:sp>
        <p:nvSpPr>
          <p:cNvPr id="67587" name="Rectangle 1027"/>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p:spPr>
        <p:txBody>
          <a:bodyPr/>
          <a:lstStyle/>
          <a:p>
            <a:fld id="{99FF9782-37B5-7B4C-83C6-7E44A6E897D3}" type="slidenum">
              <a:rPr lang="en-US"/>
              <a:pPr/>
              <a:t>3</a:t>
            </a:fld>
            <a:endParaRPr lang="en-US"/>
          </a:p>
        </p:txBody>
      </p:sp>
      <p:sp>
        <p:nvSpPr>
          <p:cNvPr id="25603" name="Rectangle 1026"/>
          <p:cNvSpPr>
            <a:spLocks noGrp="1" noRot="1" noChangeAspect="1" noChangeArrowheads="1"/>
          </p:cNvSpPr>
          <p:nvPr>
            <p:ph type="sldImg"/>
          </p:nvPr>
        </p:nvSpPr>
        <p:spPr>
          <a:solidFill>
            <a:srgbClr val="FFFFFF"/>
          </a:solidFill>
          <a:ln/>
        </p:spPr>
      </p:sp>
      <p:sp>
        <p:nvSpPr>
          <p:cNvPr id="25604" name="Rectangle 1027"/>
          <p:cNvSpPr>
            <a:spLocks noGrp="1" noChangeArrowheads="1"/>
          </p:cNvSpPr>
          <p:nvPr>
            <p:ph type="body" idx="1"/>
          </p:nvPr>
        </p:nvSpPr>
        <p:spPr>
          <a:solidFill>
            <a:srgbClr val="FFFFFF"/>
          </a:solidFill>
          <a:ln>
            <a:solidFill>
              <a:srgbClr val="000000"/>
            </a:solidFill>
          </a:ln>
        </p:spPr>
        <p:txBody>
          <a:bodyPr/>
          <a:lstStyle/>
          <a:p>
            <a:pPr eaLnBrk="1" hangingPunct="1"/>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7F526D0-4912-B241-81BF-C776C5DD25F2}" type="slidenum">
              <a:rPr lang="en-US" sz="1200"/>
              <a:pPr/>
              <a:t>31</a:t>
            </a:fld>
            <a:endParaRPr lang="en-US" sz="1200"/>
          </a:p>
        </p:txBody>
      </p:sp>
      <p:sp>
        <p:nvSpPr>
          <p:cNvPr id="67586" name="Rectangle 1026"/>
          <p:cNvSpPr>
            <a:spLocks noGrp="1" noRot="1" noChangeAspect="1" noChangeArrowheads="1"/>
          </p:cNvSpPr>
          <p:nvPr>
            <p:ph type="sldImg"/>
          </p:nvPr>
        </p:nvSpPr>
        <p:spPr>
          <a:solidFill>
            <a:srgbClr val="FFFFFF"/>
          </a:solidFill>
          <a:ln/>
        </p:spPr>
      </p:sp>
      <p:sp>
        <p:nvSpPr>
          <p:cNvPr id="67587" name="Rectangle 1027"/>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7F526D0-4912-B241-81BF-C776C5DD25F2}" type="slidenum">
              <a:rPr lang="en-US" sz="1200"/>
              <a:pPr/>
              <a:t>32</a:t>
            </a:fld>
            <a:endParaRPr lang="en-US" sz="1200"/>
          </a:p>
        </p:txBody>
      </p:sp>
      <p:sp>
        <p:nvSpPr>
          <p:cNvPr id="67586" name="Rectangle 1026"/>
          <p:cNvSpPr>
            <a:spLocks noGrp="1" noRot="1" noChangeAspect="1" noChangeArrowheads="1"/>
          </p:cNvSpPr>
          <p:nvPr>
            <p:ph type="sldImg"/>
          </p:nvPr>
        </p:nvSpPr>
        <p:spPr>
          <a:solidFill>
            <a:srgbClr val="FFFFFF"/>
          </a:solidFill>
          <a:ln/>
        </p:spPr>
      </p:sp>
      <p:sp>
        <p:nvSpPr>
          <p:cNvPr id="67587" name="Rectangle 1027"/>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bwMode="auto">
          <a:noFill/>
          <a:ln>
            <a:miter lim="800000"/>
            <a:headEnd/>
            <a:tailEnd/>
          </a:ln>
        </p:spPr>
        <p:txBody>
          <a:bodyPr/>
          <a:lstStyle/>
          <a:p>
            <a:fld id="{7F49E464-6BC6-D64A-90C2-6BCD3A6A6033}" type="slidenum">
              <a:rPr lang="en-US"/>
              <a:pPr/>
              <a:t>34</a:t>
            </a:fld>
            <a:endParaRPr lang="en-US"/>
          </a:p>
        </p:txBody>
      </p:sp>
      <p:sp>
        <p:nvSpPr>
          <p:cNvPr id="55299" name="Rectangle 2"/>
          <p:cNvSpPr>
            <a:spLocks noGrp="1" noRot="1" noChangeAspect="1" noChangeArrowheads="1"/>
          </p:cNvSpPr>
          <p:nvPr>
            <p:ph type="sldImg"/>
          </p:nvPr>
        </p:nvSpPr>
        <p:spPr bwMode="auto">
          <a:solidFill>
            <a:srgbClr val="FFFFFF"/>
          </a:solidFill>
          <a:ln>
            <a:solidFill>
              <a:srgbClr val="000000"/>
            </a:solidFill>
            <a:miter lim="800000"/>
            <a:headEnd/>
            <a:tailEnd/>
          </a:ln>
        </p:spPr>
      </p:sp>
      <p:sp>
        <p:nvSpPr>
          <p:cNvPr id="55300" name="Rectangle 3"/>
          <p:cNvSpPr>
            <a:spLocks noGrp="1" noChangeArrowheads="1"/>
          </p:cNvSpPr>
          <p:nvPr>
            <p:ph type="body" idx="1"/>
          </p:nvPr>
        </p:nvSpPr>
        <p:spPr bwMode="auto">
          <a:xfrm>
            <a:off x="914400" y="4343400"/>
            <a:ext cx="5029200" cy="4114800"/>
          </a:xfrm>
          <a:solidFill>
            <a:srgbClr val="FFFFFF"/>
          </a:solidFill>
          <a:ln>
            <a:solidFill>
              <a:srgbClr val="000000"/>
            </a:solidFill>
            <a:miter lim="800000"/>
            <a:headEnd/>
            <a:tailEnd/>
          </a:ln>
        </p:spPr>
        <p:txBody>
          <a:bodyPr/>
          <a:lstStyle/>
          <a:p>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99B592E-2F96-9F46-98EB-1D871C03CD9B}" type="slidenum">
              <a:rPr lang="en-US" sz="1200"/>
              <a:pPr/>
              <a:t>35</a:t>
            </a:fld>
            <a:endParaRPr lang="en-US" sz="1200"/>
          </a:p>
        </p:txBody>
      </p:sp>
      <p:sp>
        <p:nvSpPr>
          <p:cNvPr id="124930" name="Rectangle 1026"/>
          <p:cNvSpPr>
            <a:spLocks noGrp="1" noRot="1" noChangeAspect="1" noChangeArrowheads="1"/>
          </p:cNvSpPr>
          <p:nvPr>
            <p:ph type="sldImg"/>
          </p:nvPr>
        </p:nvSpPr>
        <p:spPr>
          <a:solidFill>
            <a:srgbClr val="FFFFFF"/>
          </a:solidFill>
          <a:ln/>
        </p:spPr>
      </p:sp>
      <p:sp>
        <p:nvSpPr>
          <p:cNvPr id="124931"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GB">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p:spPr>
        <p:txBody>
          <a:bodyPr/>
          <a:lstStyle/>
          <a:p>
            <a:fld id="{913BE4CE-D565-2C4F-9CC5-18FE0E86C8B3}" type="slidenum">
              <a:rPr lang="en-US"/>
              <a:pPr/>
              <a:t>4</a:t>
            </a:fld>
            <a:endParaRPr lang="en-US"/>
          </a:p>
        </p:txBody>
      </p:sp>
      <p:sp>
        <p:nvSpPr>
          <p:cNvPr id="27651" name="Rectangle 1026"/>
          <p:cNvSpPr>
            <a:spLocks noGrp="1" noRot="1" noChangeAspect="1" noChangeArrowheads="1"/>
          </p:cNvSpPr>
          <p:nvPr>
            <p:ph type="sldImg"/>
          </p:nvPr>
        </p:nvSpPr>
        <p:spPr>
          <a:solidFill>
            <a:srgbClr val="FFFFFF"/>
          </a:solidFill>
          <a:ln/>
        </p:spPr>
      </p:sp>
      <p:sp>
        <p:nvSpPr>
          <p:cNvPr id="27652" name="Rectangle 1027"/>
          <p:cNvSpPr>
            <a:spLocks noGrp="1" noChangeArrowheads="1"/>
          </p:cNvSpPr>
          <p:nvPr>
            <p:ph type="body" idx="1"/>
          </p:nvPr>
        </p:nvSpPr>
        <p:spPr>
          <a:solidFill>
            <a:srgbClr val="FFFFFF"/>
          </a:solidFill>
          <a:ln>
            <a:solidFill>
              <a:srgbClr val="000000"/>
            </a:solidFill>
          </a:ln>
        </p:spPr>
        <p:txBody>
          <a:bodyPr/>
          <a:lstStyle/>
          <a:p>
            <a:pPr eaLnBrk="1" hangingPunct="1"/>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p:spPr>
        <p:txBody>
          <a:bodyPr/>
          <a:lstStyle/>
          <a:p>
            <a:fld id="{253C223E-C6C7-EE4E-A510-11F8FE375FB6}" type="slidenum">
              <a:rPr lang="en-US"/>
              <a:pPr/>
              <a:t>5</a:t>
            </a:fld>
            <a:endParaRPr lang="en-US"/>
          </a:p>
        </p:txBody>
      </p:sp>
      <p:sp>
        <p:nvSpPr>
          <p:cNvPr id="29699" name="Rectangle 1026"/>
          <p:cNvSpPr>
            <a:spLocks noGrp="1" noRot="1" noChangeAspect="1" noChangeArrowheads="1"/>
          </p:cNvSpPr>
          <p:nvPr>
            <p:ph type="sldImg"/>
          </p:nvPr>
        </p:nvSpPr>
        <p:spPr>
          <a:solidFill>
            <a:srgbClr val="FFFFFF"/>
          </a:solidFill>
          <a:ln/>
        </p:spPr>
      </p:sp>
      <p:sp>
        <p:nvSpPr>
          <p:cNvPr id="29700" name="Rectangle 1027"/>
          <p:cNvSpPr>
            <a:spLocks noGrp="1" noChangeArrowheads="1"/>
          </p:cNvSpPr>
          <p:nvPr>
            <p:ph type="body" idx="1"/>
          </p:nvPr>
        </p:nvSpPr>
        <p:spPr>
          <a:solidFill>
            <a:srgbClr val="FFFFFF"/>
          </a:solidFill>
          <a:ln>
            <a:solidFill>
              <a:srgbClr val="000000"/>
            </a:solidFill>
          </a:ln>
        </p:spPr>
        <p:txBody>
          <a:bodyPr/>
          <a:lstStyle/>
          <a:p>
            <a:pPr eaLnBrk="1" hangingPunct="1"/>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p>
            <a:fld id="{8692CCC0-7D8A-7040-A4FB-D597907AED91}" type="slidenum">
              <a:rPr lang="en-US"/>
              <a:pPr/>
              <a:t>6</a:t>
            </a:fld>
            <a:endParaRPr lang="en-US"/>
          </a:p>
        </p:txBody>
      </p:sp>
      <p:sp>
        <p:nvSpPr>
          <p:cNvPr id="31747" name="Rectangle 1026"/>
          <p:cNvSpPr>
            <a:spLocks noGrp="1" noRot="1" noChangeAspect="1" noChangeArrowheads="1"/>
          </p:cNvSpPr>
          <p:nvPr>
            <p:ph type="sldImg"/>
          </p:nvPr>
        </p:nvSpPr>
        <p:spPr>
          <a:solidFill>
            <a:srgbClr val="FFFFFF"/>
          </a:solidFill>
          <a:ln/>
        </p:spPr>
      </p:sp>
      <p:sp>
        <p:nvSpPr>
          <p:cNvPr id="31748" name="Rectangle 1027"/>
          <p:cNvSpPr>
            <a:spLocks noGrp="1" noChangeArrowheads="1"/>
          </p:cNvSpPr>
          <p:nvPr>
            <p:ph type="body" idx="1"/>
          </p:nvPr>
        </p:nvSpPr>
        <p:spPr>
          <a:solidFill>
            <a:srgbClr val="FFFFFF"/>
          </a:solidFill>
          <a:ln>
            <a:solidFill>
              <a:srgbClr val="000000"/>
            </a:solidFill>
          </a:ln>
        </p:spPr>
        <p:txBody>
          <a:bodyPr/>
          <a:lstStyle/>
          <a:p>
            <a:pPr eaLnBrk="1" hangingPunct="1"/>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F252FCC-6D7A-B643-9D38-073C6C1CEEF6}" type="slidenum">
              <a:rPr lang="en-US" sz="1200"/>
              <a:pPr/>
              <a:t>7</a:t>
            </a:fld>
            <a:endParaRPr lang="en-US" sz="1200"/>
          </a:p>
        </p:txBody>
      </p:sp>
      <p:sp>
        <p:nvSpPr>
          <p:cNvPr id="43010" name="Rectangle 1026"/>
          <p:cNvSpPr>
            <a:spLocks noGrp="1" noRot="1" noChangeAspect="1" noChangeArrowheads="1"/>
          </p:cNvSpPr>
          <p:nvPr>
            <p:ph type="sldImg"/>
          </p:nvPr>
        </p:nvSpPr>
        <p:spPr>
          <a:solidFill>
            <a:srgbClr val="FFFFFF"/>
          </a:solidFill>
          <a:ln/>
        </p:spPr>
      </p:sp>
      <p:sp>
        <p:nvSpPr>
          <p:cNvPr id="43011"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p:spPr>
        <p:txBody>
          <a:bodyPr/>
          <a:lstStyle/>
          <a:p>
            <a:fld id="{32A9D94C-9A11-3D49-B73E-66C5754BCDC9}" type="slidenum">
              <a:rPr lang="en-US" smtClean="0"/>
              <a:pPr/>
              <a:t>8</a:t>
            </a:fld>
            <a:endParaRPr lang="en-US" smtClean="0"/>
          </a:p>
        </p:txBody>
      </p:sp>
      <p:sp>
        <p:nvSpPr>
          <p:cNvPr id="33795" name="Rectangle 2"/>
          <p:cNvSpPr>
            <a:spLocks noGrp="1" noRot="1" noChangeAspect="1" noChangeArrowheads="1"/>
          </p:cNvSpPr>
          <p:nvPr>
            <p:ph type="sldImg"/>
          </p:nvPr>
        </p:nvSpPr>
        <p:spPr>
          <a:solidFill>
            <a:srgbClr val="FFFFFF"/>
          </a:solidFill>
          <a:ln/>
        </p:spPr>
      </p:sp>
      <p:sp>
        <p:nvSpPr>
          <p:cNvPr id="33796" name="Rectangle 3"/>
          <p:cNvSpPr>
            <a:spLocks noGrp="1" noChangeArrowheads="1"/>
          </p:cNvSpPr>
          <p:nvPr>
            <p:ph type="body" idx="1"/>
          </p:nvPr>
        </p:nvSpPr>
        <p:spPr>
          <a:solidFill>
            <a:srgbClr val="FFFFFF"/>
          </a:solidFill>
          <a:ln>
            <a:solidFill>
              <a:srgbClr val="000000"/>
            </a:solidFill>
          </a:ln>
        </p:spPr>
        <p:txBody>
          <a:bodyPr/>
          <a:lstStyle/>
          <a:p>
            <a:pPr eaLnBrk="1" hangingPunct="1">
              <a:spcBef>
                <a:spcPct val="0"/>
              </a:spcBef>
            </a:pPr>
            <a:r>
              <a:rPr lang="en-US" dirty="0" smtClean="0"/>
              <a:t>Quoting </a:t>
            </a:r>
            <a:r>
              <a:rPr lang="en-US" dirty="0" err="1" smtClean="0"/>
              <a:t>chisholm</a:t>
            </a:r>
            <a:r>
              <a:rPr lang="en-US" dirty="0" smtClean="0"/>
              <a:t>, </a:t>
            </a:r>
            <a:r>
              <a:rPr lang="en-US" dirty="0" err="1" smtClean="0"/>
              <a:t>carey</a:t>
            </a:r>
            <a:r>
              <a:rPr lang="en-US" dirty="0" smtClean="0"/>
              <a:t> NSF draft report, “The regulation of the pools and fluxes in biogeochemical cycles have their origins in the genetic inventory of individual microbes, and the regulation of these genes within the organism is determined by the environment. As such, one can look at the microbial food web as a collection of genomes whose expression and replication is coordinated 3/4 through complex feedback loops 3/4 at the organismal, population, and ecosystem level. As individual microbial genomes are mosaics of genes of mixed heritage, a microbial community is a collection of gene functions distributed amongst its individual members. No single organism contains all the genes necessary to perform the diverse biogeochemical reactions that make up ecological community function. Yet, distributed amongst the community, are all the functions necessary to define that community’s interaction with its environment. One of the novel disciplines that may arise from environmental genomics efforts is “genome ecology”. Conceptually, one can view the collective genomes from a given environment as a single unit, which can be compared directly with that derived from another habitat, or from the same environment at a different time. Is there a defined family of genomes (or genome contents) that defines the biome of a given environment (regardless of species composition)? As sequence sample size increases, does the quantity of genome contents increase proportionally? At what sample size is ‘genome content saturation’ reached for any given habitat? In a related sense, one might model the minimal collective ‘environmental genome’, in analogy to recent efforts to define the minimal genome of a free living microbe. Would this be the definition of the ‘minimum ecological unit’? These are profound questions, which until recently were completely outside our grasp.”</a:t>
            </a:r>
          </a:p>
          <a:p>
            <a:pPr eaLnBrk="1" hangingPunct="1">
              <a:spcBef>
                <a:spcPct val="0"/>
              </a:spcBef>
            </a:pPr>
            <a:endParaRPr lang="en-US" dirty="0"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C409CCB-6246-574A-99C5-09F091C01DAC}" type="slidenum">
              <a:rPr lang="en-US" sz="1200"/>
              <a:pPr/>
              <a:t>9</a:t>
            </a:fld>
            <a:endParaRPr lang="en-US" sz="1200"/>
          </a:p>
        </p:txBody>
      </p:sp>
      <p:sp>
        <p:nvSpPr>
          <p:cNvPr id="47106" name="Rectangle 1026"/>
          <p:cNvSpPr>
            <a:spLocks noGrp="1" noRot="1" noChangeAspect="1" noChangeArrowheads="1" noTextEdit="1"/>
          </p:cNvSpPr>
          <p:nvPr>
            <p:ph type="sldImg"/>
          </p:nvPr>
        </p:nvSpPr>
        <p:spPr>
          <a:solidFill>
            <a:srgbClr val="FFFFFF"/>
          </a:solidFill>
          <a:ln/>
        </p:spPr>
      </p:sp>
      <p:sp>
        <p:nvSpPr>
          <p:cNvPr id="4710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A2B11EB-DF00-3A46-8B85-C5128743700A}" type="datetime1">
              <a:rPr lang="en-US" smtClean="0"/>
              <a:pPr/>
              <a:t>13-03-04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C27ECD-4F31-1841-B8AB-CC8C3EE38158}"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B0C0218-1C69-1648-84B4-751BAF0AAC20}" type="datetime1">
              <a:rPr lang="en-US" smtClean="0"/>
              <a:pPr/>
              <a:t>13-03-04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C27ECD-4F31-1841-B8AB-CC8C3EE38158}"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3D99785-2812-2845-87F0-94DBE955C467}" type="datetime1">
              <a:rPr lang="en-US" smtClean="0"/>
              <a:pPr/>
              <a:t>13-03-04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C27ECD-4F31-1841-B8AB-CC8C3EE38158}"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2312F4F-7D79-9E45-B900-32C73DF9A375}" type="datetime1">
              <a:rPr lang="en-US" smtClean="0"/>
              <a:pPr/>
              <a:t>13-03-04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C27ECD-4F31-1841-B8AB-CC8C3EE38158}"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6232777-5D85-1E44-B04A-6DD749019EB7}" type="datetime1">
              <a:rPr lang="en-US" smtClean="0"/>
              <a:pPr/>
              <a:t>13-03-04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C27ECD-4F31-1841-B8AB-CC8C3EE38158}"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E84AE36-EDBF-354B-BA5B-CC11713F58B3}" type="datetime1">
              <a:rPr lang="en-US" smtClean="0"/>
              <a:pPr/>
              <a:t>13-03-04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9C27ECD-4F31-1841-B8AB-CC8C3EE38158}"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573022D-04D0-5F4B-A064-3B4F9A76B0A5}" type="datetime1">
              <a:rPr lang="en-US" smtClean="0"/>
              <a:pPr/>
              <a:t>13-03-04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9C27ECD-4F31-1841-B8AB-CC8C3EE38158}"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9F38858-2462-814C-95BE-5A04ECFAEB7A}" type="datetime1">
              <a:rPr lang="en-US" smtClean="0"/>
              <a:pPr/>
              <a:t>13-03-04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9C27ECD-4F31-1841-B8AB-CC8C3EE38158}"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F894A5E-538B-CF4D-BD5F-767ABD2F8EE8}" type="datetime1">
              <a:rPr lang="en-US" smtClean="0"/>
              <a:pPr/>
              <a:t>13-03-04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9C27ECD-4F31-1841-B8AB-CC8C3EE38158}"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F426C80-5965-B843-A028-6D2A6417FD18}" type="datetime1">
              <a:rPr lang="en-US" smtClean="0"/>
              <a:pPr/>
              <a:t>13-03-04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9C27ECD-4F31-1841-B8AB-CC8C3EE38158}"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54368B7-EDCE-1C45-826B-673E97476000}" type="datetime1">
              <a:rPr lang="en-US" smtClean="0"/>
              <a:pPr/>
              <a:t>13-03-04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9C27ECD-4F31-1841-B8AB-CC8C3EE38158}"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EE31EA8-87CC-434E-BA77-8AEA28E91A66}" type="datetime1">
              <a:rPr lang="en-US" smtClean="0"/>
              <a:pPr/>
              <a:t>13-03-04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9C27ECD-4F31-1841-B8AB-CC8C3EE38158}"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4" Type="http://schemas.microsoft.com/office/2007/relationships/hdphoto" Target="../media/hdphoto1.wdp"/><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4" Type="http://schemas.openxmlformats.org/officeDocument/2006/relationships/image" Target="../media/image10.jpeg"/><Relationship Id="rId5" Type="http://schemas.openxmlformats.org/officeDocument/2006/relationships/image" Target="../media/image11.jpeg"/><Relationship Id="rId6" Type="http://schemas.openxmlformats.org/officeDocument/2006/relationships/image" Target="../media/image12.png"/><Relationship Id="rId7" Type="http://schemas.openxmlformats.org/officeDocument/2006/relationships/image" Target="../media/image13.png"/><Relationship Id="rId8" Type="http://schemas.openxmlformats.org/officeDocument/2006/relationships/image" Target="../media/image14.png"/><Relationship Id="rId9" Type="http://schemas.openxmlformats.org/officeDocument/2006/relationships/image" Target="../media/image15.png"/><Relationship Id="rId10" Type="http://schemas.openxmlformats.org/officeDocument/2006/relationships/image" Target="../media/image16.png"/><Relationship Id="rId11" Type="http://schemas.openxmlformats.org/officeDocument/2006/relationships/image" Target="../media/image17.pn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png"/><Relationship Id="rId5" Type="http://schemas.openxmlformats.org/officeDocument/2006/relationships/image" Target="../media/image16.png"/><Relationship Id="rId6" Type="http://schemas.openxmlformats.org/officeDocument/2006/relationships/image" Target="../media/image17.png"/><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18.emf"/><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9.em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20.em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hyperlink" Target="http://www.github.com/hallamlab/MetaPathways" TargetMode="External"/><Relationship Id="rId5" Type="http://schemas.openxmlformats.org/officeDocument/2006/relationships/hyperlink" Target="http://hallam.microbiology.ubc.ca/MetaPathways" TargetMode="External"/><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22.e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2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24.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25.em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26.em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27.em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28.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29.emf"/></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30.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31.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2.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32.emf"/></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33.jpeg"/></Relationships>
</file>

<file path=ppt/slides/_rels/slide32.xml.rels><?xml version="1.0" encoding="UTF-8" standalone="yes"?>
<Relationships xmlns="http://schemas.openxmlformats.org/package/2006/relationships"><Relationship Id="rId3" Type="http://schemas.openxmlformats.org/officeDocument/2006/relationships/image" Target="../media/image34.jpeg"/><Relationship Id="rId4" Type="http://schemas.microsoft.com/office/2007/relationships/hdphoto" Target="../media/hdphoto2.wdp"/><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s>
</file>

<file path=ppt/slides/_rels/slide35.xml.rels><?xml version="1.0" encoding="UTF-8" standalone="yes"?>
<Relationships xmlns="http://schemas.openxmlformats.org/package/2006/relationships"><Relationship Id="rId3" Type="http://schemas.openxmlformats.org/officeDocument/2006/relationships/image" Target="../media/image35.jpeg"/><Relationship Id="rId4" Type="http://schemas.openxmlformats.org/officeDocument/2006/relationships/image" Target="../media/image36.jpeg"/><Relationship Id="rId5" Type="http://schemas.openxmlformats.org/officeDocument/2006/relationships/image" Target="../media/image37.jpeg"/><Relationship Id="rId6" Type="http://schemas.openxmlformats.org/officeDocument/2006/relationships/image" Target="../media/image38.png"/><Relationship Id="rId7" Type="http://schemas.openxmlformats.org/officeDocument/2006/relationships/image" Target="../media/image39.jpeg"/><Relationship Id="rId8" Type="http://schemas.openxmlformats.org/officeDocument/2006/relationships/image" Target="../media/image40.png"/><Relationship Id="rId9" Type="http://schemas.openxmlformats.org/officeDocument/2006/relationships/image" Target="../media/image41.jpeg"/><Relationship Id="rId10" Type="http://schemas.openxmlformats.org/officeDocument/2006/relationships/image" Target="../media/image42.png"/><Relationship Id="rId1" Type="http://schemas.openxmlformats.org/officeDocument/2006/relationships/slideLayout" Target="../slideLayouts/slideLayout7.xml"/><Relationship Id="rId2" Type="http://schemas.openxmlformats.org/officeDocument/2006/relationships/notesSlide" Target="../notesSlides/notesSlide33.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jpe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4.jpe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4.jpe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4.jpe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4" Type="http://schemas.openxmlformats.org/officeDocument/2006/relationships/image" Target="../media/image3.jpeg"/><Relationship Id="rId5" Type="http://schemas.openxmlformats.org/officeDocument/2006/relationships/image" Target="../media/image8.png"/><Relationship Id="rId1" Type="http://schemas.openxmlformats.org/officeDocument/2006/relationships/slideLayout" Target="../slideLayouts/slideLayout7.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872858_f520.jpg"/>
          <p:cNvPicPr>
            <a:picLocks noChangeAspect="1"/>
          </p:cNvPicPr>
          <p:nvPr/>
        </p:nvPicPr>
        <p:blipFill>
          <a:blip r:embed="rId3">
            <a:grayscl/>
            <a:alphaModFix amt="40000"/>
            <a:extLst>
              <a:ext uri="{BEBA8EAE-BF5A-486C-A8C5-ECC9F3942E4B}">
                <a14:imgProps xmlns:a14="http://schemas.microsoft.com/office/drawing/2010/main">
                  <a14:imgLayer r:embed="rId4">
                    <a14:imgEffect>
                      <a14:sharpenSoften amount="50000"/>
                    </a14:imgEffect>
                  </a14:imgLayer>
                </a14:imgProps>
              </a:ext>
            </a:extLst>
          </a:blip>
          <a:srcRect/>
          <a:stretch>
            <a:fillRect/>
          </a:stretch>
        </p:blipFill>
        <p:spPr bwMode="auto">
          <a:xfrm>
            <a:off x="0" y="0"/>
            <a:ext cx="9170988" cy="6858000"/>
          </a:xfrm>
          <a:prstGeom prst="rect">
            <a:avLst/>
          </a:prstGeom>
          <a:noFill/>
          <a:ln w="9525">
            <a:noFill/>
            <a:miter lim="800000"/>
            <a:headEnd/>
            <a:tailEnd/>
          </a:ln>
        </p:spPr>
      </p:pic>
      <p:sp>
        <p:nvSpPr>
          <p:cNvPr id="7" name="Rectangle 2"/>
          <p:cNvSpPr txBox="1">
            <a:spLocks noChangeArrowheads="1"/>
          </p:cNvSpPr>
          <p:nvPr/>
        </p:nvSpPr>
        <p:spPr>
          <a:xfrm>
            <a:off x="147415" y="1636661"/>
            <a:ext cx="8767985" cy="4236834"/>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4000" dirty="0" smtClean="0">
                <a:latin typeface="Calibri(Body)"/>
                <a:cs typeface="Calibri(Body)"/>
              </a:rPr>
              <a:t>Analysis of environmental genomes using Pathway Tools</a:t>
            </a:r>
            <a:endParaRPr lang="en-US" sz="1800" dirty="0" smtClean="0">
              <a:latin typeface="Calibri(Body)"/>
              <a:cs typeface="Calibri(Body)"/>
            </a:endParaRPr>
          </a:p>
          <a:p>
            <a:endParaRPr lang="en-US" sz="4000" dirty="0" smtClean="0">
              <a:latin typeface="Calibri(Body)"/>
              <a:cs typeface="Calibri(Body)"/>
            </a:endParaRPr>
          </a:p>
          <a:p>
            <a:endParaRPr lang="en-US" sz="4000" dirty="0">
              <a:latin typeface="Calibri(Body)"/>
              <a:cs typeface="Calibri(Body)"/>
            </a:endParaRPr>
          </a:p>
          <a:p>
            <a:r>
              <a:rPr lang="en-US" sz="2800" dirty="0" smtClean="0">
                <a:latin typeface="Calibri(Body)"/>
                <a:cs typeface="Calibri(Body)"/>
              </a:rPr>
              <a:t>Steven Hallam | University of British Columbia</a:t>
            </a:r>
          </a:p>
          <a:p>
            <a:r>
              <a:rPr lang="en-US" sz="2800" dirty="0" smtClean="0">
                <a:latin typeface="Calibri(Body)"/>
                <a:cs typeface="Calibri(Body)"/>
              </a:rPr>
              <a:t>SRI International, 2013</a:t>
            </a:r>
            <a:endParaRPr lang="en-US" sz="2800" dirty="0">
              <a:latin typeface="Calibri(Body)"/>
              <a:cs typeface="Calibri(Body)"/>
            </a:endParaRPr>
          </a:p>
        </p:txBody>
      </p:sp>
    </p:spTree>
    <p:extLst>
      <p:ext uri="{BB962C8B-B14F-4D97-AF65-F5344CB8AC3E}">
        <p14:creationId xmlns:p14="http://schemas.microsoft.com/office/powerpoint/2010/main" val="2597314592"/>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1026"/>
          <p:cNvSpPr>
            <a:spLocks noGrp="1" noChangeArrowheads="1"/>
          </p:cNvSpPr>
          <p:nvPr>
            <p:ph type="title"/>
          </p:nvPr>
        </p:nvSpPr>
        <p:spPr>
          <a:xfrm>
            <a:off x="685800" y="152400"/>
            <a:ext cx="7772400" cy="1143000"/>
          </a:xfrm>
        </p:spPr>
        <p:txBody>
          <a:bodyPr/>
          <a:lstStyle/>
          <a:p>
            <a:pPr eaLnBrk="1" hangingPunct="1"/>
            <a:r>
              <a:rPr lang="en-US" dirty="0">
                <a:latin typeface="Calibri" charset="0"/>
                <a:ea typeface="Calibri" charset="0"/>
                <a:cs typeface="Calibri" charset="0"/>
              </a:rPr>
              <a:t>Overview</a:t>
            </a:r>
          </a:p>
        </p:txBody>
      </p:sp>
      <p:sp>
        <p:nvSpPr>
          <p:cNvPr id="18435" name="Rectangle 1027"/>
          <p:cNvSpPr>
            <a:spLocks noGrp="1" noChangeArrowheads="1"/>
          </p:cNvSpPr>
          <p:nvPr>
            <p:ph type="body" idx="1"/>
          </p:nvPr>
        </p:nvSpPr>
        <p:spPr/>
        <p:txBody>
          <a:bodyPr/>
          <a:lstStyle/>
          <a:p>
            <a:pPr eaLnBrk="1" hangingPunct="1"/>
            <a:endParaRPr lang="en-US" dirty="0">
              <a:latin typeface="Calibri" charset="0"/>
              <a:ea typeface="Calibri" charset="0"/>
              <a:cs typeface="Calibri" charset="0"/>
            </a:endParaRPr>
          </a:p>
          <a:p>
            <a:pPr eaLnBrk="1" hangingPunct="1"/>
            <a:endParaRPr lang="en-US" dirty="0">
              <a:latin typeface="Calibri" charset="0"/>
              <a:ea typeface="Calibri" charset="0"/>
              <a:cs typeface="Calibri" charset="0"/>
            </a:endParaRPr>
          </a:p>
        </p:txBody>
      </p:sp>
      <p:sp>
        <p:nvSpPr>
          <p:cNvPr id="18436" name="Rectangle 1028"/>
          <p:cNvSpPr>
            <a:spLocks noChangeArrowheads="1"/>
          </p:cNvSpPr>
          <p:nvPr/>
        </p:nvSpPr>
        <p:spPr bwMode="auto">
          <a:xfrm>
            <a:off x="215900" y="1382713"/>
            <a:ext cx="8610600" cy="5029200"/>
          </a:xfrm>
          <a:prstGeom prst="rect">
            <a:avLst/>
          </a:prstGeom>
          <a:noFill/>
          <a:ln w="9525">
            <a:noFill/>
            <a:miter lim="800000"/>
            <a:headEnd/>
            <a:tailEnd/>
          </a:ln>
        </p:spPr>
        <p:txBody>
          <a:bodyPr>
            <a:prstTxWarp prst="textNoShape">
              <a:avLst/>
            </a:prstTxWarp>
          </a:bodyPr>
          <a:lstStyle/>
          <a:p>
            <a:pPr>
              <a:spcBef>
                <a:spcPct val="20000"/>
              </a:spcBef>
            </a:pPr>
            <a:endParaRPr lang="en-US" sz="3200" dirty="0" smtClean="0">
              <a:solidFill>
                <a:srgbClr val="BFBFBF"/>
              </a:solidFill>
              <a:latin typeface="Calibri" charset="0"/>
              <a:ea typeface="Calibri" charset="0"/>
              <a:cs typeface="Calibri" charset="0"/>
            </a:endParaRPr>
          </a:p>
          <a:p>
            <a:pPr marL="342900" indent="-342900">
              <a:spcBef>
                <a:spcPct val="20000"/>
              </a:spcBef>
              <a:buFontTx/>
              <a:buChar char="•"/>
            </a:pPr>
            <a:r>
              <a:rPr lang="en-US" sz="3200" dirty="0" smtClean="0">
                <a:solidFill>
                  <a:srgbClr val="BFBFBF"/>
                </a:solidFill>
                <a:latin typeface="Calibri" charset="0"/>
                <a:ea typeface="Calibri" charset="0"/>
                <a:cs typeface="Calibri" charset="0"/>
              </a:rPr>
              <a:t>Through the looking glass…</a:t>
            </a:r>
          </a:p>
          <a:p>
            <a:pPr marL="342900" indent="-342900">
              <a:spcBef>
                <a:spcPct val="20000"/>
              </a:spcBef>
              <a:buFontTx/>
              <a:buChar char="•"/>
            </a:pPr>
            <a:endParaRPr lang="en-US" sz="3200" dirty="0" smtClean="0">
              <a:latin typeface="Calibri" charset="0"/>
              <a:ea typeface="Calibri" charset="0"/>
              <a:cs typeface="Calibri" charset="0"/>
            </a:endParaRPr>
          </a:p>
          <a:p>
            <a:pPr marL="342900" indent="-342900">
              <a:spcBef>
                <a:spcPct val="20000"/>
              </a:spcBef>
              <a:buFontTx/>
              <a:buChar char="•"/>
            </a:pPr>
            <a:r>
              <a:rPr lang="en-US" sz="3200" dirty="0">
                <a:latin typeface="Calibri" charset="0"/>
                <a:cs typeface="Calibri" charset="0"/>
              </a:rPr>
              <a:t>Environmental Pathway/Genome Databases</a:t>
            </a:r>
          </a:p>
          <a:p>
            <a:pPr marL="342900" indent="-342900">
              <a:spcBef>
                <a:spcPct val="20000"/>
              </a:spcBef>
              <a:buFontTx/>
              <a:buChar char="•"/>
            </a:pPr>
            <a:endParaRPr lang="en-US" sz="3200" dirty="0">
              <a:solidFill>
                <a:srgbClr val="BFBFBF"/>
              </a:solidFill>
              <a:latin typeface="Calibri" charset="0"/>
              <a:cs typeface="Calibri" charset="0"/>
            </a:endParaRPr>
          </a:p>
          <a:p>
            <a:pPr marL="342900" indent="-342900">
              <a:spcBef>
                <a:spcPct val="20000"/>
              </a:spcBef>
              <a:buFontTx/>
              <a:buChar char="•"/>
            </a:pPr>
            <a:r>
              <a:rPr lang="en-US" sz="3200" dirty="0" err="1" smtClean="0">
                <a:solidFill>
                  <a:srgbClr val="BFBFBF"/>
                </a:solidFill>
                <a:latin typeface="Calibri" charset="0"/>
                <a:cs typeface="Calibri" charset="0"/>
              </a:rPr>
              <a:t>MetaPathways</a:t>
            </a:r>
            <a:r>
              <a:rPr lang="en-US" sz="3200" dirty="0" smtClean="0">
                <a:solidFill>
                  <a:srgbClr val="BFBFBF"/>
                </a:solidFill>
                <a:latin typeface="Calibri" charset="0"/>
                <a:cs typeface="Calibri" charset="0"/>
              </a:rPr>
              <a:t> Pipeline Development</a:t>
            </a:r>
            <a:endParaRPr lang="en-US" sz="3200" dirty="0" smtClean="0">
              <a:solidFill>
                <a:srgbClr val="BFBFBF"/>
              </a:solidFill>
              <a:latin typeface="Calibri" charset="0"/>
              <a:ea typeface="Calibri" charset="0"/>
              <a:cs typeface="Calibri" charset="0"/>
            </a:endParaRPr>
          </a:p>
          <a:p>
            <a:pPr marL="342900" indent="-342900" eaLnBrk="1" hangingPunct="1">
              <a:spcBef>
                <a:spcPct val="20000"/>
              </a:spcBef>
              <a:buFontTx/>
              <a:buChar char="•"/>
            </a:pPr>
            <a:endParaRPr lang="en-US" sz="3200" dirty="0" smtClean="0">
              <a:latin typeface="Calibri" charset="0"/>
              <a:ea typeface="Calibri" charset="0"/>
              <a:cs typeface="Calibri" charset="0"/>
            </a:endParaRPr>
          </a:p>
          <a:p>
            <a:pPr marL="342900" indent="-342900" eaLnBrk="1" hangingPunct="1">
              <a:spcBef>
                <a:spcPct val="20000"/>
              </a:spcBef>
              <a:buFontTx/>
              <a:buChar char="•"/>
            </a:pPr>
            <a:endParaRPr lang="en-US" sz="3200" dirty="0">
              <a:latin typeface="Calibri" charset="0"/>
              <a:ea typeface="Calibri" charset="0"/>
              <a:cs typeface="Calibri" charset="0"/>
            </a:endParaRPr>
          </a:p>
          <a:p>
            <a:pPr marL="342900" indent="-342900" eaLnBrk="1" hangingPunct="1">
              <a:spcBef>
                <a:spcPct val="20000"/>
              </a:spcBef>
              <a:buFontTx/>
              <a:buChar char="•"/>
            </a:pPr>
            <a:endParaRPr lang="en-US" sz="3200" dirty="0">
              <a:latin typeface="Calibri" charset="0"/>
              <a:ea typeface="Calibri" charset="0"/>
              <a:cs typeface="Calibri" charset="0"/>
            </a:endParaRPr>
          </a:p>
        </p:txBody>
      </p:sp>
      <p:sp>
        <p:nvSpPr>
          <p:cNvPr id="18437" name="Slide Number Placeholder 5"/>
          <p:cNvSpPr>
            <a:spLocks noGrp="1"/>
          </p:cNvSpPr>
          <p:nvPr>
            <p:ph type="sldNum" sz="quarter" idx="12"/>
          </p:nvPr>
        </p:nvSpPr>
        <p:spPr>
          <a:noFill/>
        </p:spPr>
        <p:txBody>
          <a:bodyPr/>
          <a:lstStyle/>
          <a:p>
            <a:fld id="{3939EB87-CFFF-824A-B010-BDBE788B5D31}" type="slidenum">
              <a:rPr lang="en-US" smtClean="0">
                <a:latin typeface="Calibri" charset="0"/>
                <a:ea typeface="Calibri" charset="0"/>
                <a:cs typeface="Calibri" charset="0"/>
              </a:rPr>
              <a:pPr/>
              <a:t>10</a:t>
            </a:fld>
            <a:endParaRPr lang="en-US" smtClean="0">
              <a:latin typeface="Calibri" charset="0"/>
              <a:ea typeface="Calibri" charset="0"/>
              <a:cs typeface="Calibri" charset="0"/>
            </a:endParaRPr>
          </a:p>
        </p:txBody>
      </p:sp>
    </p:spTree>
    <p:extLst>
      <p:ext uri="{BB962C8B-B14F-4D97-AF65-F5344CB8AC3E}">
        <p14:creationId xmlns:p14="http://schemas.microsoft.com/office/powerpoint/2010/main" val="140720956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1033"/>
          <p:cNvSpPr>
            <a:spLocks noChangeArrowheads="1"/>
          </p:cNvSpPr>
          <p:nvPr/>
        </p:nvSpPr>
        <p:spPr bwMode="auto">
          <a:xfrm rot="-5400000">
            <a:off x="1297782" y="2853531"/>
            <a:ext cx="1884362" cy="1470025"/>
          </a:xfrm>
          <a:prstGeom prst="rect">
            <a:avLst/>
          </a:prstGeom>
          <a:solidFill>
            <a:schemeClr val="bg1"/>
          </a:solidFill>
          <a:ln w="19050">
            <a:solidFill>
              <a:schemeClr val="tx1"/>
            </a:solidFill>
            <a:miter lim="800000"/>
            <a:headEnd/>
            <a:tailEnd/>
          </a:ln>
        </p:spPr>
        <p:txBody>
          <a:bodyPr wrap="none" anchor="ctr"/>
          <a:lstStyle/>
          <a:p>
            <a:endParaRPr lang="en-US" sz="1100">
              <a:latin typeface="Calibri" charset="0"/>
              <a:cs typeface="Calibri" charset="0"/>
            </a:endParaRPr>
          </a:p>
        </p:txBody>
      </p:sp>
      <p:sp>
        <p:nvSpPr>
          <p:cNvPr id="45058" name="Rectangle 1033"/>
          <p:cNvSpPr>
            <a:spLocks noChangeArrowheads="1"/>
          </p:cNvSpPr>
          <p:nvPr/>
        </p:nvSpPr>
        <p:spPr bwMode="auto">
          <a:xfrm rot="-5400000">
            <a:off x="1215232" y="2770981"/>
            <a:ext cx="1885950" cy="1471613"/>
          </a:xfrm>
          <a:prstGeom prst="rect">
            <a:avLst/>
          </a:prstGeom>
          <a:solidFill>
            <a:schemeClr val="bg1"/>
          </a:solidFill>
          <a:ln w="19050">
            <a:solidFill>
              <a:schemeClr val="tx1"/>
            </a:solidFill>
            <a:miter lim="800000"/>
            <a:headEnd/>
            <a:tailEnd/>
          </a:ln>
        </p:spPr>
        <p:txBody>
          <a:bodyPr wrap="none" anchor="ctr"/>
          <a:lstStyle/>
          <a:p>
            <a:endParaRPr lang="en-US" sz="1100">
              <a:latin typeface="Calibri" charset="0"/>
              <a:cs typeface="Calibri" charset="0"/>
            </a:endParaRPr>
          </a:p>
        </p:txBody>
      </p:sp>
      <p:grpSp>
        <p:nvGrpSpPr>
          <p:cNvPr id="45059" name="Group 74"/>
          <p:cNvGrpSpPr>
            <a:grpSpLocks/>
          </p:cNvGrpSpPr>
          <p:nvPr/>
        </p:nvGrpSpPr>
        <p:grpSpPr bwMode="auto">
          <a:xfrm>
            <a:off x="1341438" y="2492375"/>
            <a:ext cx="1470025" cy="1885950"/>
            <a:chOff x="1401809" y="2531658"/>
            <a:chExt cx="1470392" cy="1885712"/>
          </a:xfrm>
        </p:grpSpPr>
        <p:sp>
          <p:nvSpPr>
            <p:cNvPr id="45139" name="Rectangle 1033"/>
            <p:cNvSpPr>
              <a:spLocks noChangeArrowheads="1"/>
            </p:cNvSpPr>
            <p:nvPr/>
          </p:nvSpPr>
          <p:spPr bwMode="auto">
            <a:xfrm rot="-5400000">
              <a:off x="1194149" y="2739318"/>
              <a:ext cx="1885712" cy="1470392"/>
            </a:xfrm>
            <a:prstGeom prst="rect">
              <a:avLst/>
            </a:prstGeom>
            <a:solidFill>
              <a:schemeClr val="bg1"/>
            </a:solidFill>
            <a:ln w="19050">
              <a:solidFill>
                <a:schemeClr val="tx1"/>
              </a:solidFill>
              <a:miter lim="800000"/>
              <a:headEnd/>
              <a:tailEnd/>
            </a:ln>
          </p:spPr>
          <p:txBody>
            <a:bodyPr wrap="none" anchor="ctr"/>
            <a:lstStyle/>
            <a:p>
              <a:endParaRPr lang="en-US" sz="1100">
                <a:latin typeface="Calibri" charset="0"/>
                <a:cs typeface="Calibri" charset="0"/>
              </a:endParaRPr>
            </a:p>
          </p:txBody>
        </p:sp>
        <p:sp>
          <p:nvSpPr>
            <p:cNvPr id="45140" name="Rectangle 69"/>
            <p:cNvSpPr>
              <a:spLocks noChangeArrowheads="1"/>
            </p:cNvSpPr>
            <p:nvPr/>
          </p:nvSpPr>
          <p:spPr bwMode="auto">
            <a:xfrm>
              <a:off x="1541831" y="3801085"/>
              <a:ext cx="1174020" cy="453002"/>
            </a:xfrm>
            <a:prstGeom prst="rect">
              <a:avLst/>
            </a:prstGeom>
            <a:solidFill>
              <a:srgbClr val="FFFFFF"/>
            </a:solidFill>
            <a:ln w="19050">
              <a:solidFill>
                <a:schemeClr val="tx1"/>
              </a:solidFill>
              <a:round/>
              <a:headEnd/>
              <a:tailEnd/>
            </a:ln>
          </p:spPr>
          <p:txBody>
            <a:bodyPr/>
            <a:lstStyle/>
            <a:p>
              <a:endParaRPr lang="en-US" sz="1100">
                <a:latin typeface="Calibri" charset="0"/>
                <a:cs typeface="Calibri" charset="0"/>
              </a:endParaRPr>
            </a:p>
          </p:txBody>
        </p:sp>
        <p:sp>
          <p:nvSpPr>
            <p:cNvPr id="45141" name="TextBox 70"/>
            <p:cNvSpPr txBox="1">
              <a:spLocks noChangeArrowheads="1"/>
            </p:cNvSpPr>
            <p:nvPr/>
          </p:nvSpPr>
          <p:spPr bwMode="auto">
            <a:xfrm>
              <a:off x="1620524" y="3900134"/>
              <a:ext cx="1016634"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100">
                  <a:latin typeface="Calibri" charset="0"/>
                  <a:cs typeface="Calibri" charset="0"/>
                </a:rPr>
                <a:t>Gene Products</a:t>
              </a:r>
            </a:p>
          </p:txBody>
        </p:sp>
        <p:sp>
          <p:nvSpPr>
            <p:cNvPr id="45142" name="Rectangle 69"/>
            <p:cNvSpPr>
              <a:spLocks noChangeArrowheads="1"/>
            </p:cNvSpPr>
            <p:nvPr/>
          </p:nvSpPr>
          <p:spPr bwMode="auto">
            <a:xfrm>
              <a:off x="1541831" y="3247273"/>
              <a:ext cx="1174020" cy="453002"/>
            </a:xfrm>
            <a:prstGeom prst="rect">
              <a:avLst/>
            </a:prstGeom>
            <a:solidFill>
              <a:srgbClr val="FFFFFF"/>
            </a:solidFill>
            <a:ln w="19050">
              <a:solidFill>
                <a:schemeClr val="tx1"/>
              </a:solidFill>
              <a:round/>
              <a:headEnd/>
              <a:tailEnd/>
            </a:ln>
          </p:spPr>
          <p:txBody>
            <a:bodyPr/>
            <a:lstStyle/>
            <a:p>
              <a:endParaRPr lang="en-US" sz="1100">
                <a:latin typeface="Calibri" charset="0"/>
                <a:cs typeface="Calibri" charset="0"/>
              </a:endParaRPr>
            </a:p>
          </p:txBody>
        </p:sp>
        <p:sp>
          <p:nvSpPr>
            <p:cNvPr id="45143" name="TextBox 70"/>
            <p:cNvSpPr txBox="1">
              <a:spLocks noChangeArrowheads="1"/>
            </p:cNvSpPr>
            <p:nvPr/>
          </p:nvSpPr>
          <p:spPr bwMode="auto">
            <a:xfrm>
              <a:off x="1691126" y="3346322"/>
              <a:ext cx="875434"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100">
                  <a:latin typeface="Calibri" charset="0"/>
                  <a:cs typeface="Calibri" charset="0"/>
                </a:rPr>
                <a:t>Genes/ORFs</a:t>
              </a:r>
            </a:p>
          </p:txBody>
        </p:sp>
        <p:cxnSp>
          <p:nvCxnSpPr>
            <p:cNvPr id="72" name="Straight Connector 71"/>
            <p:cNvCxnSpPr/>
            <p:nvPr/>
          </p:nvCxnSpPr>
          <p:spPr>
            <a:xfrm rot="5400000">
              <a:off x="2069540" y="3749911"/>
              <a:ext cx="111111" cy="1588"/>
            </a:xfrm>
            <a:prstGeom prst="line">
              <a:avLst/>
            </a:prstGeom>
            <a:ln w="19050" cap="flat" cmpd="sng" algn="ctr">
              <a:solidFill>
                <a:srgbClr val="00000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45145" name="TextBox 70"/>
            <p:cNvSpPr txBox="1">
              <a:spLocks noChangeArrowheads="1"/>
            </p:cNvSpPr>
            <p:nvPr/>
          </p:nvSpPr>
          <p:spPr bwMode="auto">
            <a:xfrm>
              <a:off x="1644601" y="2787575"/>
              <a:ext cx="976784"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100">
                  <a:latin typeface="Calibri" charset="0"/>
                  <a:cs typeface="Calibri" charset="0"/>
                </a:rPr>
                <a:t>Genomic Map</a:t>
              </a:r>
            </a:p>
          </p:txBody>
        </p:sp>
        <p:cxnSp>
          <p:nvCxnSpPr>
            <p:cNvPr id="74" name="Straight Connector 73"/>
            <p:cNvCxnSpPr/>
            <p:nvPr/>
          </p:nvCxnSpPr>
          <p:spPr>
            <a:xfrm rot="5400000">
              <a:off x="2074304" y="3191181"/>
              <a:ext cx="111111" cy="1587"/>
            </a:xfrm>
            <a:prstGeom prst="line">
              <a:avLst/>
            </a:prstGeom>
            <a:ln w="19050" cap="flat" cmpd="sng" algn="ctr">
              <a:solidFill>
                <a:srgbClr val="00000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sp>
        <p:nvSpPr>
          <p:cNvPr id="45060"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9754F17-0C96-F449-B29E-6F0A748A4C89}" type="slidenum">
              <a:rPr lang="en-US" sz="1400">
                <a:latin typeface="Calibri" charset="0"/>
                <a:cs typeface="Calibri" charset="0"/>
              </a:rPr>
              <a:pPr/>
              <a:t>11</a:t>
            </a:fld>
            <a:endParaRPr lang="en-US" sz="1400">
              <a:latin typeface="Calibri" charset="0"/>
              <a:cs typeface="Calibri" charset="0"/>
            </a:endParaRPr>
          </a:p>
        </p:txBody>
      </p:sp>
      <p:cxnSp>
        <p:nvCxnSpPr>
          <p:cNvPr id="45061" name="Elbow Connector 67"/>
          <p:cNvCxnSpPr>
            <a:cxnSpLocks noChangeShapeType="1"/>
            <a:endCxn id="45062" idx="0"/>
          </p:cNvCxnSpPr>
          <p:nvPr/>
        </p:nvCxnSpPr>
        <p:spPr bwMode="auto">
          <a:xfrm>
            <a:off x="2973388" y="3297238"/>
            <a:ext cx="968375" cy="481012"/>
          </a:xfrm>
          <a:prstGeom prst="bentConnector2">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45062" name="Decision 78"/>
          <p:cNvSpPr>
            <a:spLocks noChangeArrowheads="1"/>
          </p:cNvSpPr>
          <p:nvPr/>
        </p:nvSpPr>
        <p:spPr bwMode="auto">
          <a:xfrm>
            <a:off x="3133725" y="3778250"/>
            <a:ext cx="1616075" cy="1377950"/>
          </a:xfrm>
          <a:prstGeom prst="flowChartDecision">
            <a:avLst/>
          </a:prstGeom>
          <a:solidFill>
            <a:srgbClr val="54A4DA"/>
          </a:solidFill>
          <a:ln w="19050">
            <a:solidFill>
              <a:schemeClr val="tx1"/>
            </a:solidFill>
            <a:round/>
            <a:headEnd/>
            <a:tailEnd/>
          </a:ln>
        </p:spPr>
        <p:txBody>
          <a:bodyPr/>
          <a:lstStyle/>
          <a:p>
            <a:endParaRPr lang="en-US" sz="1100">
              <a:latin typeface="Calibri" charset="0"/>
              <a:cs typeface="Calibri" charset="0"/>
            </a:endParaRPr>
          </a:p>
        </p:txBody>
      </p:sp>
      <p:cxnSp>
        <p:nvCxnSpPr>
          <p:cNvPr id="45063" name="Elbow Connector 85"/>
          <p:cNvCxnSpPr>
            <a:cxnSpLocks noChangeShapeType="1"/>
            <a:endCxn id="45062" idx="2"/>
          </p:cNvCxnSpPr>
          <p:nvPr/>
        </p:nvCxnSpPr>
        <p:spPr bwMode="auto">
          <a:xfrm flipV="1">
            <a:off x="2717800" y="5156200"/>
            <a:ext cx="1223963" cy="474663"/>
          </a:xfrm>
          <a:prstGeom prst="bentConnector2">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45064" name="Rectangle 1033"/>
          <p:cNvSpPr>
            <a:spLocks noChangeArrowheads="1"/>
          </p:cNvSpPr>
          <p:nvPr/>
        </p:nvSpPr>
        <p:spPr bwMode="auto">
          <a:xfrm rot="-5400000">
            <a:off x="1041401" y="2617787"/>
            <a:ext cx="1885950" cy="1470025"/>
          </a:xfrm>
          <a:prstGeom prst="rect">
            <a:avLst/>
          </a:prstGeom>
          <a:solidFill>
            <a:schemeClr val="bg1"/>
          </a:solidFill>
          <a:ln w="19050">
            <a:solidFill>
              <a:schemeClr val="tx1"/>
            </a:solidFill>
            <a:miter lim="800000"/>
            <a:headEnd/>
            <a:tailEnd/>
          </a:ln>
        </p:spPr>
        <p:txBody>
          <a:bodyPr wrap="none" anchor="ctr"/>
          <a:lstStyle/>
          <a:p>
            <a:endParaRPr lang="en-US" sz="1100">
              <a:latin typeface="Calibri" charset="0"/>
              <a:cs typeface="Calibri" charset="0"/>
            </a:endParaRPr>
          </a:p>
        </p:txBody>
      </p:sp>
      <p:sp>
        <p:nvSpPr>
          <p:cNvPr id="45065" name="Rectangle 69"/>
          <p:cNvSpPr>
            <a:spLocks noChangeArrowheads="1"/>
          </p:cNvSpPr>
          <p:nvPr/>
        </p:nvSpPr>
        <p:spPr bwMode="auto">
          <a:xfrm>
            <a:off x="1389063" y="3679825"/>
            <a:ext cx="1174750" cy="452438"/>
          </a:xfrm>
          <a:prstGeom prst="rect">
            <a:avLst/>
          </a:prstGeom>
          <a:solidFill>
            <a:srgbClr val="FFFFFF"/>
          </a:solidFill>
          <a:ln w="19050">
            <a:solidFill>
              <a:schemeClr val="tx1"/>
            </a:solidFill>
            <a:round/>
            <a:headEnd/>
            <a:tailEnd/>
          </a:ln>
        </p:spPr>
        <p:txBody>
          <a:bodyPr/>
          <a:lstStyle/>
          <a:p>
            <a:endParaRPr lang="en-US" sz="1100">
              <a:latin typeface="Calibri" charset="0"/>
              <a:cs typeface="Calibri" charset="0"/>
            </a:endParaRPr>
          </a:p>
        </p:txBody>
      </p:sp>
      <p:sp>
        <p:nvSpPr>
          <p:cNvPr id="45066" name="TextBox 70"/>
          <p:cNvSpPr txBox="1">
            <a:spLocks noChangeArrowheads="1"/>
          </p:cNvSpPr>
          <p:nvPr/>
        </p:nvSpPr>
        <p:spPr bwMode="auto">
          <a:xfrm>
            <a:off x="1468438" y="3778250"/>
            <a:ext cx="101600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100">
                <a:latin typeface="Calibri" charset="0"/>
                <a:cs typeface="Calibri" charset="0"/>
              </a:rPr>
              <a:t>Gene Products</a:t>
            </a:r>
          </a:p>
        </p:txBody>
      </p:sp>
      <p:sp>
        <p:nvSpPr>
          <p:cNvPr id="45067" name="Rectangle 69"/>
          <p:cNvSpPr>
            <a:spLocks noChangeArrowheads="1"/>
          </p:cNvSpPr>
          <p:nvPr/>
        </p:nvSpPr>
        <p:spPr bwMode="auto">
          <a:xfrm>
            <a:off x="1389063" y="3125788"/>
            <a:ext cx="1174750" cy="452437"/>
          </a:xfrm>
          <a:prstGeom prst="rect">
            <a:avLst/>
          </a:prstGeom>
          <a:solidFill>
            <a:srgbClr val="FFFFFF"/>
          </a:solidFill>
          <a:ln w="19050">
            <a:solidFill>
              <a:schemeClr val="tx1"/>
            </a:solidFill>
            <a:round/>
            <a:headEnd/>
            <a:tailEnd/>
          </a:ln>
        </p:spPr>
        <p:txBody>
          <a:bodyPr/>
          <a:lstStyle/>
          <a:p>
            <a:endParaRPr lang="en-US" sz="1100">
              <a:latin typeface="Calibri" charset="0"/>
              <a:cs typeface="Calibri" charset="0"/>
            </a:endParaRPr>
          </a:p>
        </p:txBody>
      </p:sp>
      <p:sp>
        <p:nvSpPr>
          <p:cNvPr id="45068" name="TextBox 70"/>
          <p:cNvSpPr txBox="1">
            <a:spLocks noChangeArrowheads="1"/>
          </p:cNvSpPr>
          <p:nvPr/>
        </p:nvSpPr>
        <p:spPr bwMode="auto">
          <a:xfrm>
            <a:off x="1538288" y="3224213"/>
            <a:ext cx="8763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100">
                <a:latin typeface="Calibri" charset="0"/>
                <a:cs typeface="Calibri" charset="0"/>
              </a:rPr>
              <a:t>Genes/ORFs</a:t>
            </a:r>
          </a:p>
        </p:txBody>
      </p:sp>
      <p:cxnSp>
        <p:nvCxnSpPr>
          <p:cNvPr id="16" name="Straight Connector 15"/>
          <p:cNvCxnSpPr/>
          <p:nvPr/>
        </p:nvCxnSpPr>
        <p:spPr>
          <a:xfrm rot="5400000">
            <a:off x="1916906" y="3628232"/>
            <a:ext cx="111125" cy="1588"/>
          </a:xfrm>
          <a:prstGeom prst="line">
            <a:avLst/>
          </a:prstGeom>
          <a:ln w="19050" cap="flat" cmpd="sng" algn="ctr">
            <a:solidFill>
              <a:srgbClr val="00000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45070" name="Rectangle 69"/>
          <p:cNvSpPr>
            <a:spLocks noChangeArrowheads="1"/>
          </p:cNvSpPr>
          <p:nvPr/>
        </p:nvSpPr>
        <p:spPr bwMode="auto">
          <a:xfrm>
            <a:off x="1393825" y="2566988"/>
            <a:ext cx="1173163" cy="452437"/>
          </a:xfrm>
          <a:prstGeom prst="rect">
            <a:avLst/>
          </a:prstGeom>
          <a:solidFill>
            <a:srgbClr val="FFFFFF"/>
          </a:solidFill>
          <a:ln w="19050">
            <a:solidFill>
              <a:schemeClr val="tx1"/>
            </a:solidFill>
            <a:round/>
            <a:headEnd/>
            <a:tailEnd/>
          </a:ln>
        </p:spPr>
        <p:txBody>
          <a:bodyPr/>
          <a:lstStyle/>
          <a:p>
            <a:endParaRPr lang="en-US" sz="1100">
              <a:latin typeface="Calibri" charset="0"/>
              <a:cs typeface="Calibri" charset="0"/>
            </a:endParaRPr>
          </a:p>
        </p:txBody>
      </p:sp>
      <p:sp>
        <p:nvSpPr>
          <p:cNvPr id="45071" name="TextBox 70"/>
          <p:cNvSpPr txBox="1">
            <a:spLocks noChangeArrowheads="1"/>
          </p:cNvSpPr>
          <p:nvPr/>
        </p:nvSpPr>
        <p:spPr bwMode="auto">
          <a:xfrm>
            <a:off x="1420813" y="2665413"/>
            <a:ext cx="1119187"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100">
                <a:latin typeface="Calibri" charset="0"/>
                <a:cs typeface="Calibri" charset="0"/>
              </a:rPr>
              <a:t>Genomic Map</a:t>
            </a:r>
          </a:p>
        </p:txBody>
      </p:sp>
      <p:cxnSp>
        <p:nvCxnSpPr>
          <p:cNvPr id="19" name="Straight Connector 18"/>
          <p:cNvCxnSpPr/>
          <p:nvPr/>
        </p:nvCxnSpPr>
        <p:spPr>
          <a:xfrm rot="5400000">
            <a:off x="1921669" y="3069432"/>
            <a:ext cx="111125" cy="1587"/>
          </a:xfrm>
          <a:prstGeom prst="line">
            <a:avLst/>
          </a:prstGeom>
          <a:ln w="19050" cap="flat" cmpd="sng" algn="ctr">
            <a:solidFill>
              <a:srgbClr val="00000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45073" name="Rectangle 1033"/>
          <p:cNvSpPr>
            <a:spLocks noChangeArrowheads="1"/>
          </p:cNvSpPr>
          <p:nvPr/>
        </p:nvSpPr>
        <p:spPr bwMode="auto">
          <a:xfrm rot="-5400000">
            <a:off x="1041401" y="4857750"/>
            <a:ext cx="1885950" cy="1470025"/>
          </a:xfrm>
          <a:prstGeom prst="rect">
            <a:avLst/>
          </a:prstGeom>
          <a:solidFill>
            <a:srgbClr val="FFFFFF"/>
          </a:solidFill>
          <a:ln w="19050">
            <a:solidFill>
              <a:schemeClr val="tx1"/>
            </a:solidFill>
            <a:miter lim="800000"/>
            <a:headEnd/>
            <a:tailEnd/>
          </a:ln>
        </p:spPr>
        <p:txBody>
          <a:bodyPr wrap="none" anchor="ctr"/>
          <a:lstStyle/>
          <a:p>
            <a:endParaRPr lang="en-US" sz="1100">
              <a:latin typeface="Calibri" charset="0"/>
              <a:cs typeface="Calibri" charset="0"/>
            </a:endParaRPr>
          </a:p>
        </p:txBody>
      </p:sp>
      <p:sp>
        <p:nvSpPr>
          <p:cNvPr id="45074" name="TextBox 70"/>
          <p:cNvSpPr txBox="1">
            <a:spLocks noChangeArrowheads="1"/>
          </p:cNvSpPr>
          <p:nvPr/>
        </p:nvSpPr>
        <p:spPr bwMode="auto">
          <a:xfrm>
            <a:off x="3436938" y="4356100"/>
            <a:ext cx="10382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400">
                <a:latin typeface="Calibri" charset="0"/>
                <a:cs typeface="Calibri" charset="0"/>
              </a:rPr>
              <a:t>Pathologic*</a:t>
            </a:r>
          </a:p>
        </p:txBody>
      </p:sp>
      <p:sp>
        <p:nvSpPr>
          <p:cNvPr id="45075" name="Rectangle 69"/>
          <p:cNvSpPr>
            <a:spLocks noChangeArrowheads="1"/>
          </p:cNvSpPr>
          <p:nvPr/>
        </p:nvSpPr>
        <p:spPr bwMode="auto">
          <a:xfrm>
            <a:off x="6664325" y="3938588"/>
            <a:ext cx="1174750" cy="454025"/>
          </a:xfrm>
          <a:prstGeom prst="rect">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100">
              <a:latin typeface="Calibri" charset="0"/>
              <a:cs typeface="Calibri" charset="0"/>
            </a:endParaRPr>
          </a:p>
        </p:txBody>
      </p:sp>
      <p:sp>
        <p:nvSpPr>
          <p:cNvPr id="45076" name="TextBox 70"/>
          <p:cNvSpPr txBox="1">
            <a:spLocks noChangeArrowheads="1"/>
          </p:cNvSpPr>
          <p:nvPr/>
        </p:nvSpPr>
        <p:spPr bwMode="auto">
          <a:xfrm>
            <a:off x="6854825" y="4051300"/>
            <a:ext cx="79375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100">
                <a:latin typeface="Calibri" charset="0"/>
                <a:cs typeface="Calibri" charset="0"/>
              </a:rPr>
              <a:t>Compunds</a:t>
            </a:r>
          </a:p>
        </p:txBody>
      </p:sp>
      <p:sp>
        <p:nvSpPr>
          <p:cNvPr id="45077" name="Rectangle 69"/>
          <p:cNvSpPr>
            <a:spLocks noChangeArrowheads="1"/>
          </p:cNvSpPr>
          <p:nvPr/>
        </p:nvSpPr>
        <p:spPr bwMode="auto">
          <a:xfrm>
            <a:off x="6664325" y="3384550"/>
            <a:ext cx="1174750" cy="454025"/>
          </a:xfrm>
          <a:prstGeom prst="rect">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100">
              <a:latin typeface="Calibri" charset="0"/>
              <a:cs typeface="Calibri" charset="0"/>
            </a:endParaRPr>
          </a:p>
        </p:txBody>
      </p:sp>
      <p:sp>
        <p:nvSpPr>
          <p:cNvPr id="45078" name="TextBox 70"/>
          <p:cNvSpPr txBox="1">
            <a:spLocks noChangeArrowheads="1"/>
          </p:cNvSpPr>
          <p:nvPr/>
        </p:nvSpPr>
        <p:spPr bwMode="auto">
          <a:xfrm>
            <a:off x="6807200" y="3497263"/>
            <a:ext cx="8890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100">
                <a:latin typeface="Calibri" charset="0"/>
                <a:cs typeface="Calibri" charset="0"/>
              </a:rPr>
              <a:t>Reactions</a:t>
            </a:r>
          </a:p>
        </p:txBody>
      </p:sp>
      <p:cxnSp>
        <p:nvCxnSpPr>
          <p:cNvPr id="34" name="Straight Connector 33"/>
          <p:cNvCxnSpPr/>
          <p:nvPr/>
        </p:nvCxnSpPr>
        <p:spPr>
          <a:xfrm rot="5400000">
            <a:off x="7197725" y="3887788"/>
            <a:ext cx="109537" cy="1588"/>
          </a:xfrm>
          <a:prstGeom prst="line">
            <a:avLst/>
          </a:prstGeom>
          <a:ln w="19050" cap="flat" cmpd="sng" algn="ctr">
            <a:solidFill>
              <a:srgbClr val="00000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45080" name="Rectangle 69"/>
          <p:cNvSpPr>
            <a:spLocks noChangeArrowheads="1"/>
          </p:cNvSpPr>
          <p:nvPr/>
        </p:nvSpPr>
        <p:spPr bwMode="auto">
          <a:xfrm>
            <a:off x="6664325" y="2825750"/>
            <a:ext cx="1174750" cy="454025"/>
          </a:xfrm>
          <a:prstGeom prst="rect">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100">
              <a:latin typeface="Calibri" charset="0"/>
              <a:cs typeface="Calibri" charset="0"/>
            </a:endParaRPr>
          </a:p>
        </p:txBody>
      </p:sp>
      <p:cxnSp>
        <p:nvCxnSpPr>
          <p:cNvPr id="36" name="Straight Connector 35"/>
          <p:cNvCxnSpPr/>
          <p:nvPr/>
        </p:nvCxnSpPr>
        <p:spPr>
          <a:xfrm rot="5400000">
            <a:off x="7197725" y="3328988"/>
            <a:ext cx="109537" cy="1588"/>
          </a:xfrm>
          <a:prstGeom prst="line">
            <a:avLst/>
          </a:prstGeom>
          <a:ln w="19050" cap="flat" cmpd="sng" algn="ctr">
            <a:solidFill>
              <a:srgbClr val="00000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45082" name="Rectangle 69"/>
          <p:cNvSpPr>
            <a:spLocks noChangeArrowheads="1"/>
          </p:cNvSpPr>
          <p:nvPr/>
        </p:nvSpPr>
        <p:spPr bwMode="auto">
          <a:xfrm>
            <a:off x="6664325" y="6175375"/>
            <a:ext cx="1174750" cy="452438"/>
          </a:xfrm>
          <a:prstGeom prst="rect">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100">
              <a:latin typeface="Calibri" charset="0"/>
              <a:cs typeface="Calibri" charset="0"/>
            </a:endParaRPr>
          </a:p>
        </p:txBody>
      </p:sp>
      <p:sp>
        <p:nvSpPr>
          <p:cNvPr id="45083" name="TextBox 70"/>
          <p:cNvSpPr txBox="1">
            <a:spLocks noChangeArrowheads="1"/>
          </p:cNvSpPr>
          <p:nvPr/>
        </p:nvSpPr>
        <p:spPr bwMode="auto">
          <a:xfrm>
            <a:off x="6762750" y="6275388"/>
            <a:ext cx="9779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100">
                <a:latin typeface="Calibri" charset="0"/>
                <a:cs typeface="Calibri" charset="0"/>
              </a:rPr>
              <a:t>Genomic Map</a:t>
            </a:r>
          </a:p>
        </p:txBody>
      </p:sp>
      <p:sp>
        <p:nvSpPr>
          <p:cNvPr id="45084" name="Rectangle 69"/>
          <p:cNvSpPr>
            <a:spLocks noChangeArrowheads="1"/>
          </p:cNvSpPr>
          <p:nvPr/>
        </p:nvSpPr>
        <p:spPr bwMode="auto">
          <a:xfrm>
            <a:off x="6664325" y="5621338"/>
            <a:ext cx="1174750" cy="454025"/>
          </a:xfrm>
          <a:prstGeom prst="rect">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100">
              <a:latin typeface="Calibri" charset="0"/>
              <a:cs typeface="Calibri" charset="0"/>
            </a:endParaRPr>
          </a:p>
        </p:txBody>
      </p:sp>
      <p:sp>
        <p:nvSpPr>
          <p:cNvPr id="45085" name="TextBox 70"/>
          <p:cNvSpPr txBox="1">
            <a:spLocks noChangeArrowheads="1"/>
          </p:cNvSpPr>
          <p:nvPr/>
        </p:nvSpPr>
        <p:spPr bwMode="auto">
          <a:xfrm>
            <a:off x="6813550" y="5721350"/>
            <a:ext cx="8763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100">
                <a:latin typeface="Calibri" charset="0"/>
                <a:cs typeface="Calibri" charset="0"/>
              </a:rPr>
              <a:t>Genes/ORFs</a:t>
            </a:r>
          </a:p>
        </p:txBody>
      </p:sp>
      <p:cxnSp>
        <p:nvCxnSpPr>
          <p:cNvPr id="41" name="Straight Connector 40"/>
          <p:cNvCxnSpPr/>
          <p:nvPr/>
        </p:nvCxnSpPr>
        <p:spPr>
          <a:xfrm rot="5400000">
            <a:off x="7196931" y="6123782"/>
            <a:ext cx="111125" cy="1588"/>
          </a:xfrm>
          <a:prstGeom prst="line">
            <a:avLst/>
          </a:prstGeom>
          <a:ln w="19050" cap="flat" cmpd="sng" algn="ctr">
            <a:solidFill>
              <a:srgbClr val="00000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45087" name="Rectangle 69"/>
          <p:cNvSpPr>
            <a:spLocks noChangeArrowheads="1"/>
          </p:cNvSpPr>
          <p:nvPr/>
        </p:nvSpPr>
        <p:spPr bwMode="auto">
          <a:xfrm>
            <a:off x="6664325" y="5062538"/>
            <a:ext cx="1174750" cy="454025"/>
          </a:xfrm>
          <a:prstGeom prst="rect">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100">
              <a:latin typeface="Calibri" charset="0"/>
              <a:cs typeface="Calibri" charset="0"/>
            </a:endParaRPr>
          </a:p>
        </p:txBody>
      </p:sp>
      <p:sp>
        <p:nvSpPr>
          <p:cNvPr id="45088" name="TextBox 70"/>
          <p:cNvSpPr txBox="1">
            <a:spLocks noChangeArrowheads="1"/>
          </p:cNvSpPr>
          <p:nvPr/>
        </p:nvSpPr>
        <p:spPr bwMode="auto">
          <a:xfrm>
            <a:off x="6743700" y="5162550"/>
            <a:ext cx="1016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100">
                <a:latin typeface="Calibri" charset="0"/>
                <a:cs typeface="Calibri" charset="0"/>
              </a:rPr>
              <a:t>Gene Products</a:t>
            </a:r>
          </a:p>
        </p:txBody>
      </p:sp>
      <p:cxnSp>
        <p:nvCxnSpPr>
          <p:cNvPr id="44" name="Straight Connector 43"/>
          <p:cNvCxnSpPr/>
          <p:nvPr/>
        </p:nvCxnSpPr>
        <p:spPr>
          <a:xfrm rot="5400000">
            <a:off x="7196931" y="5564982"/>
            <a:ext cx="111125" cy="1588"/>
          </a:xfrm>
          <a:prstGeom prst="line">
            <a:avLst/>
          </a:prstGeom>
          <a:ln w="19050" cap="flat" cmpd="sng" algn="ctr">
            <a:solidFill>
              <a:srgbClr val="00000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45090" name="Rectangle 1033"/>
          <p:cNvSpPr>
            <a:spLocks noChangeArrowheads="1"/>
          </p:cNvSpPr>
          <p:nvPr/>
        </p:nvSpPr>
        <p:spPr bwMode="auto">
          <a:xfrm rot="-5400000">
            <a:off x="6308726" y="5116512"/>
            <a:ext cx="1885950" cy="1470025"/>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1100">
              <a:latin typeface="Calibri" charset="0"/>
              <a:cs typeface="Calibri" charset="0"/>
            </a:endParaRPr>
          </a:p>
        </p:txBody>
      </p:sp>
      <p:sp>
        <p:nvSpPr>
          <p:cNvPr id="45091" name="TextBox 70"/>
          <p:cNvSpPr txBox="1">
            <a:spLocks noChangeArrowheads="1"/>
          </p:cNvSpPr>
          <p:nvPr/>
        </p:nvSpPr>
        <p:spPr bwMode="auto">
          <a:xfrm>
            <a:off x="6853238" y="2927350"/>
            <a:ext cx="796925" cy="26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100">
                <a:latin typeface="Calibri" charset="0"/>
                <a:cs typeface="Calibri" charset="0"/>
              </a:rPr>
              <a:t>Pathways</a:t>
            </a:r>
          </a:p>
        </p:txBody>
      </p:sp>
      <p:sp>
        <p:nvSpPr>
          <p:cNvPr id="45092" name="Rectangle 1033"/>
          <p:cNvSpPr>
            <a:spLocks noChangeArrowheads="1"/>
          </p:cNvSpPr>
          <p:nvPr/>
        </p:nvSpPr>
        <p:spPr bwMode="auto">
          <a:xfrm rot="-5400000">
            <a:off x="6308726" y="2879725"/>
            <a:ext cx="1885950" cy="1470025"/>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1100">
              <a:latin typeface="Calibri" charset="0"/>
              <a:cs typeface="Calibri" charset="0"/>
            </a:endParaRPr>
          </a:p>
        </p:txBody>
      </p:sp>
      <p:cxnSp>
        <p:nvCxnSpPr>
          <p:cNvPr id="45093" name="Elbow Connector 85"/>
          <p:cNvCxnSpPr>
            <a:cxnSpLocks noChangeShapeType="1"/>
            <a:endCxn id="45087" idx="1"/>
          </p:cNvCxnSpPr>
          <p:nvPr/>
        </p:nvCxnSpPr>
        <p:spPr bwMode="auto">
          <a:xfrm>
            <a:off x="5713413" y="4724400"/>
            <a:ext cx="950912" cy="565150"/>
          </a:xfrm>
          <a:prstGeom prst="bentConnector3">
            <a:avLst>
              <a:gd name="adj1" fmla="val 83"/>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45094" name="Elbow Connector 85"/>
          <p:cNvCxnSpPr>
            <a:cxnSpLocks noChangeShapeType="1"/>
            <a:endCxn id="45077" idx="1"/>
          </p:cNvCxnSpPr>
          <p:nvPr/>
        </p:nvCxnSpPr>
        <p:spPr bwMode="auto">
          <a:xfrm rot="5400000" flipH="1" flipV="1">
            <a:off x="5637212" y="3698876"/>
            <a:ext cx="1114425" cy="939800"/>
          </a:xfrm>
          <a:prstGeom prst="bentConnector2">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cxnSp>
      <p:grpSp>
        <p:nvGrpSpPr>
          <p:cNvPr id="3" name="Group 180"/>
          <p:cNvGrpSpPr/>
          <p:nvPr/>
        </p:nvGrpSpPr>
        <p:grpSpPr>
          <a:xfrm>
            <a:off x="629820" y="1084995"/>
            <a:ext cx="3265315" cy="882166"/>
            <a:chOff x="609170" y="640124"/>
            <a:chExt cx="2942600" cy="794981"/>
          </a:xfrm>
          <a:solidFill>
            <a:srgbClr val="54A4DA"/>
          </a:solidFill>
        </p:grpSpPr>
        <p:sp>
          <p:nvSpPr>
            <p:cNvPr id="59" name="Rectangle 58"/>
            <p:cNvSpPr/>
            <p:nvPr/>
          </p:nvSpPr>
          <p:spPr>
            <a:xfrm>
              <a:off x="609170" y="640124"/>
              <a:ext cx="2942600" cy="794981"/>
            </a:xfrm>
            <a:prstGeom prst="rect">
              <a:avLst/>
            </a:prstGeom>
            <a:grpFill/>
            <a:ln w="19050" cap="flat" cmpd="sng" algn="ctr">
              <a:solidFill>
                <a:srgbClr val="00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pic>
          <p:nvPicPr>
            <p:cNvPr id="60" name="Picture 59" descr="789397.jpg"/>
            <p:cNvPicPr>
              <a:picLocks noChangeAspect="1"/>
            </p:cNvPicPr>
            <p:nvPr/>
          </p:nvPicPr>
          <p:blipFill>
            <a:blip r:embed="rId3">
              <a:grayscl/>
            </a:blip>
            <a:stretch>
              <a:fillRect/>
            </a:stretch>
          </p:blipFill>
          <p:spPr>
            <a:xfrm>
              <a:off x="2104259" y="742737"/>
              <a:ext cx="650906" cy="594290"/>
            </a:xfrm>
            <a:prstGeom prst="rect">
              <a:avLst/>
            </a:prstGeom>
            <a:grpFill/>
          </p:spPr>
        </p:pic>
        <p:pic>
          <p:nvPicPr>
            <p:cNvPr id="61" name="Picture 60" descr="elegans - bw.jpg"/>
            <p:cNvPicPr>
              <a:picLocks noChangeAspect="1"/>
            </p:cNvPicPr>
            <p:nvPr/>
          </p:nvPicPr>
          <p:blipFill>
            <a:blip r:embed="rId4"/>
            <a:stretch>
              <a:fillRect/>
            </a:stretch>
          </p:blipFill>
          <p:spPr>
            <a:xfrm>
              <a:off x="2812728" y="736436"/>
              <a:ext cx="642986" cy="606893"/>
            </a:xfrm>
            <a:prstGeom prst="rect">
              <a:avLst/>
            </a:prstGeom>
            <a:grpFill/>
          </p:spPr>
        </p:pic>
        <p:pic>
          <p:nvPicPr>
            <p:cNvPr id="62" name="Picture 61" descr="vini15.jpg"/>
            <p:cNvPicPr>
              <a:picLocks noChangeAspect="1"/>
            </p:cNvPicPr>
            <p:nvPr/>
          </p:nvPicPr>
          <p:blipFill>
            <a:blip r:embed="rId5"/>
            <a:stretch>
              <a:fillRect/>
            </a:stretch>
          </p:blipFill>
          <p:spPr>
            <a:xfrm>
              <a:off x="1400344" y="743818"/>
              <a:ext cx="646353" cy="592129"/>
            </a:xfrm>
            <a:prstGeom prst="rect">
              <a:avLst/>
            </a:prstGeom>
            <a:grpFill/>
          </p:spPr>
        </p:pic>
        <p:pic>
          <p:nvPicPr>
            <p:cNvPr id="63" name="Picture 62"/>
            <p:cNvPicPr>
              <a:picLocks noChangeAspect="1"/>
            </p:cNvPicPr>
            <p:nvPr/>
          </p:nvPicPr>
          <p:blipFill>
            <a:blip r:embed="rId6">
              <a:grayscl/>
            </a:blip>
            <a:srcRect r="32311"/>
            <a:stretch>
              <a:fillRect/>
            </a:stretch>
          </p:blipFill>
          <p:spPr>
            <a:xfrm>
              <a:off x="696931" y="741588"/>
              <a:ext cx="645851" cy="596588"/>
            </a:xfrm>
            <a:prstGeom prst="rect">
              <a:avLst/>
            </a:prstGeom>
            <a:grpFill/>
          </p:spPr>
        </p:pic>
      </p:grpSp>
      <p:cxnSp>
        <p:nvCxnSpPr>
          <p:cNvPr id="45096" name="Elbow Connector 67"/>
          <p:cNvCxnSpPr>
            <a:cxnSpLocks noChangeShapeType="1"/>
            <a:endCxn id="45064" idx="3"/>
          </p:cNvCxnSpPr>
          <p:nvPr/>
        </p:nvCxnSpPr>
        <p:spPr bwMode="auto">
          <a:xfrm rot="16200000" flipH="1">
            <a:off x="1259682" y="1685131"/>
            <a:ext cx="550862" cy="898525"/>
          </a:xfrm>
          <a:prstGeom prst="bentConnector3">
            <a:avLst>
              <a:gd name="adj1" fmla="val 46560"/>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45097" name="Elbow Connector 85"/>
          <p:cNvCxnSpPr>
            <a:cxnSpLocks noChangeShapeType="1"/>
            <a:endCxn id="45064" idx="3"/>
          </p:cNvCxnSpPr>
          <p:nvPr/>
        </p:nvCxnSpPr>
        <p:spPr bwMode="auto">
          <a:xfrm rot="5400000">
            <a:off x="2041526" y="1801812"/>
            <a:ext cx="550862" cy="665163"/>
          </a:xfrm>
          <a:prstGeom prst="bentConnector3">
            <a:avLst>
              <a:gd name="adj1" fmla="val 63731"/>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45098" name="Elbow Connector 85"/>
          <p:cNvCxnSpPr>
            <a:cxnSpLocks noChangeShapeType="1"/>
            <a:endCxn id="45064" idx="3"/>
          </p:cNvCxnSpPr>
          <p:nvPr/>
        </p:nvCxnSpPr>
        <p:spPr bwMode="auto">
          <a:xfrm rot="5400000">
            <a:off x="2436019" y="1413669"/>
            <a:ext cx="544512" cy="1447800"/>
          </a:xfrm>
          <a:prstGeom prst="bentConnector3">
            <a:avLst>
              <a:gd name="adj1" fmla="val 77815"/>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45099" name="Elbow Connector 85"/>
          <p:cNvCxnSpPr>
            <a:cxnSpLocks noChangeShapeType="1"/>
            <a:endCxn id="45064" idx="3"/>
          </p:cNvCxnSpPr>
          <p:nvPr/>
        </p:nvCxnSpPr>
        <p:spPr bwMode="auto">
          <a:xfrm rot="16200000" flipH="1">
            <a:off x="1649413" y="2074862"/>
            <a:ext cx="552450" cy="117475"/>
          </a:xfrm>
          <a:prstGeom prst="bentConnector3">
            <a:avLst>
              <a:gd name="adj1" fmla="val 32875"/>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56" name="Straight Connector 55"/>
          <p:cNvCxnSpPr/>
          <p:nvPr/>
        </p:nvCxnSpPr>
        <p:spPr>
          <a:xfrm>
            <a:off x="4738688" y="4465638"/>
            <a:ext cx="423862" cy="1587"/>
          </a:xfrm>
          <a:prstGeom prst="line">
            <a:avLst/>
          </a:prstGeom>
          <a:ln w="19050" cap="flat" cmpd="sng" algn="ctr">
            <a:solidFill>
              <a:srgbClr val="000000"/>
            </a:solidFill>
            <a:prstDash val="solid"/>
            <a:round/>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sp>
        <p:nvSpPr>
          <p:cNvPr id="57" name="Magnetic Disk 56"/>
          <p:cNvSpPr/>
          <p:nvPr/>
        </p:nvSpPr>
        <p:spPr>
          <a:xfrm>
            <a:off x="5172075" y="3814763"/>
            <a:ext cx="1136650" cy="1300162"/>
          </a:xfrm>
          <a:prstGeom prst="flowChartMagneticDisk">
            <a:avLst/>
          </a:prstGeom>
          <a:solidFill>
            <a:srgbClr val="5493CD"/>
          </a:solidFill>
          <a:ln w="19050" cap="flat" cmpd="sng" algn="ctr">
            <a:solidFill>
              <a:srgbClr val="00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5102" name="TextBox 70"/>
          <p:cNvSpPr txBox="1">
            <a:spLocks noChangeArrowheads="1"/>
          </p:cNvSpPr>
          <p:nvPr/>
        </p:nvSpPr>
        <p:spPr bwMode="auto">
          <a:xfrm>
            <a:off x="5356225" y="4356100"/>
            <a:ext cx="7683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400">
                <a:latin typeface="Calibri" charset="0"/>
                <a:cs typeface="Calibri" charset="0"/>
              </a:rPr>
              <a:t>PGDB</a:t>
            </a:r>
          </a:p>
        </p:txBody>
      </p:sp>
      <p:sp>
        <p:nvSpPr>
          <p:cNvPr id="45103" name="TextBox 70"/>
          <p:cNvSpPr txBox="1">
            <a:spLocks noChangeArrowheads="1"/>
          </p:cNvSpPr>
          <p:nvPr/>
        </p:nvSpPr>
        <p:spPr bwMode="auto">
          <a:xfrm>
            <a:off x="1744663" y="749300"/>
            <a:ext cx="1038225"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400">
                <a:latin typeface="Calibri" charset="0"/>
                <a:cs typeface="Calibri" charset="0"/>
              </a:rPr>
              <a:t>Organisms</a:t>
            </a:r>
          </a:p>
        </p:txBody>
      </p:sp>
      <p:grpSp>
        <p:nvGrpSpPr>
          <p:cNvPr id="45104" name="Group 84"/>
          <p:cNvGrpSpPr>
            <a:grpSpLocks/>
          </p:cNvGrpSpPr>
          <p:nvPr/>
        </p:nvGrpSpPr>
        <p:grpSpPr bwMode="auto">
          <a:xfrm>
            <a:off x="1390650" y="4803775"/>
            <a:ext cx="1177925" cy="1565275"/>
            <a:chOff x="1390888" y="4772625"/>
            <a:chExt cx="1178168" cy="1565561"/>
          </a:xfrm>
        </p:grpSpPr>
        <p:sp>
          <p:nvSpPr>
            <p:cNvPr id="45131" name="Rectangle 69"/>
            <p:cNvSpPr>
              <a:spLocks noChangeArrowheads="1"/>
            </p:cNvSpPr>
            <p:nvPr/>
          </p:nvSpPr>
          <p:spPr bwMode="auto">
            <a:xfrm>
              <a:off x="1390888" y="5885184"/>
              <a:ext cx="1174020" cy="453002"/>
            </a:xfrm>
            <a:prstGeom prst="rect">
              <a:avLst/>
            </a:prstGeom>
            <a:solidFill>
              <a:schemeClr val="bg1"/>
            </a:solidFill>
            <a:ln w="19050">
              <a:solidFill>
                <a:schemeClr val="tx1"/>
              </a:solidFill>
              <a:round/>
              <a:headEnd/>
              <a:tailEnd/>
            </a:ln>
          </p:spPr>
          <p:txBody>
            <a:bodyPr/>
            <a:lstStyle/>
            <a:p>
              <a:endParaRPr lang="en-US" sz="1100">
                <a:latin typeface="Calibri" charset="0"/>
                <a:cs typeface="Calibri" charset="0"/>
              </a:endParaRPr>
            </a:p>
          </p:txBody>
        </p:sp>
        <p:sp>
          <p:nvSpPr>
            <p:cNvPr id="45132" name="TextBox 70"/>
            <p:cNvSpPr txBox="1">
              <a:spLocks noChangeArrowheads="1"/>
            </p:cNvSpPr>
            <p:nvPr/>
          </p:nvSpPr>
          <p:spPr bwMode="auto">
            <a:xfrm>
              <a:off x="1558534" y="5984233"/>
              <a:ext cx="821081" cy="261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100">
                  <a:latin typeface="Calibri" charset="0"/>
                  <a:cs typeface="Calibri" charset="0"/>
                </a:rPr>
                <a:t>Pathways</a:t>
              </a:r>
            </a:p>
          </p:txBody>
        </p:sp>
        <p:sp>
          <p:nvSpPr>
            <p:cNvPr id="45133" name="Rectangle 69"/>
            <p:cNvSpPr>
              <a:spLocks noChangeArrowheads="1"/>
            </p:cNvSpPr>
            <p:nvPr/>
          </p:nvSpPr>
          <p:spPr bwMode="auto">
            <a:xfrm>
              <a:off x="1390888" y="5331372"/>
              <a:ext cx="1174020" cy="453002"/>
            </a:xfrm>
            <a:prstGeom prst="rect">
              <a:avLst/>
            </a:prstGeom>
            <a:solidFill>
              <a:schemeClr val="bg1"/>
            </a:solidFill>
            <a:ln w="19050">
              <a:solidFill>
                <a:schemeClr val="tx1"/>
              </a:solidFill>
              <a:round/>
              <a:headEnd/>
              <a:tailEnd/>
            </a:ln>
          </p:spPr>
          <p:txBody>
            <a:bodyPr/>
            <a:lstStyle/>
            <a:p>
              <a:endParaRPr lang="en-US" sz="1100">
                <a:latin typeface="Calibri" charset="0"/>
                <a:cs typeface="Calibri" charset="0"/>
              </a:endParaRPr>
            </a:p>
          </p:txBody>
        </p:sp>
        <p:sp>
          <p:nvSpPr>
            <p:cNvPr id="45134" name="TextBox 70"/>
            <p:cNvSpPr txBox="1">
              <a:spLocks noChangeArrowheads="1"/>
            </p:cNvSpPr>
            <p:nvPr/>
          </p:nvSpPr>
          <p:spPr bwMode="auto">
            <a:xfrm>
              <a:off x="1567366" y="5430421"/>
              <a:ext cx="803416" cy="261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100">
                  <a:latin typeface="Calibri" charset="0"/>
                  <a:cs typeface="Calibri" charset="0"/>
                </a:rPr>
                <a:t>Reactions</a:t>
              </a:r>
            </a:p>
          </p:txBody>
        </p:sp>
        <p:cxnSp>
          <p:nvCxnSpPr>
            <p:cNvPr id="24" name="Straight Connector 23"/>
            <p:cNvCxnSpPr/>
            <p:nvPr/>
          </p:nvCxnSpPr>
          <p:spPr>
            <a:xfrm rot="5400000">
              <a:off x="1918842" y="5834063"/>
              <a:ext cx="111145" cy="1587"/>
            </a:xfrm>
            <a:prstGeom prst="line">
              <a:avLst/>
            </a:prstGeom>
            <a:ln w="19050" cap="flat" cmpd="sng" algn="ctr">
              <a:solidFill>
                <a:srgbClr val="00000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45136" name="Rectangle 69"/>
            <p:cNvSpPr>
              <a:spLocks noChangeArrowheads="1"/>
            </p:cNvSpPr>
            <p:nvPr/>
          </p:nvSpPr>
          <p:spPr bwMode="auto">
            <a:xfrm>
              <a:off x="1395036" y="4772625"/>
              <a:ext cx="1174020" cy="453002"/>
            </a:xfrm>
            <a:prstGeom prst="rect">
              <a:avLst/>
            </a:prstGeom>
            <a:solidFill>
              <a:schemeClr val="bg1"/>
            </a:solidFill>
            <a:ln w="19050">
              <a:solidFill>
                <a:schemeClr val="tx1"/>
              </a:solidFill>
              <a:round/>
              <a:headEnd/>
              <a:tailEnd/>
            </a:ln>
          </p:spPr>
          <p:txBody>
            <a:bodyPr/>
            <a:lstStyle/>
            <a:p>
              <a:endParaRPr lang="en-US" sz="1100">
                <a:latin typeface="Calibri" charset="0"/>
                <a:cs typeface="Calibri" charset="0"/>
              </a:endParaRPr>
            </a:p>
          </p:txBody>
        </p:sp>
        <p:sp>
          <p:nvSpPr>
            <p:cNvPr id="45137" name="TextBox 70"/>
            <p:cNvSpPr txBox="1">
              <a:spLocks noChangeArrowheads="1"/>
            </p:cNvSpPr>
            <p:nvPr/>
          </p:nvSpPr>
          <p:spPr bwMode="auto">
            <a:xfrm>
              <a:off x="1537240" y="4871674"/>
              <a:ext cx="863668"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100">
                  <a:latin typeface="Calibri" charset="0"/>
                  <a:cs typeface="Calibri" charset="0"/>
                </a:rPr>
                <a:t>Compounds</a:t>
              </a:r>
            </a:p>
          </p:txBody>
        </p:sp>
        <p:cxnSp>
          <p:nvCxnSpPr>
            <p:cNvPr id="27" name="Straight Connector 26"/>
            <p:cNvCxnSpPr/>
            <p:nvPr/>
          </p:nvCxnSpPr>
          <p:spPr>
            <a:xfrm rot="5400000">
              <a:off x="1923605" y="5275161"/>
              <a:ext cx="111145" cy="1588"/>
            </a:xfrm>
            <a:prstGeom prst="line">
              <a:avLst/>
            </a:prstGeom>
            <a:ln w="19050" cap="flat" cmpd="sng" algn="ctr">
              <a:solidFill>
                <a:srgbClr val="00000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sp>
        <p:nvSpPr>
          <p:cNvPr id="45105" name="Rectangle 109"/>
          <p:cNvSpPr>
            <a:spLocks noChangeArrowheads="1"/>
          </p:cNvSpPr>
          <p:nvPr/>
        </p:nvSpPr>
        <p:spPr bwMode="auto">
          <a:xfrm>
            <a:off x="900113" y="31750"/>
            <a:ext cx="7654925"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4400">
                <a:latin typeface="Calibri" charset="0"/>
                <a:cs typeface="Calibri" charset="0"/>
              </a:rPr>
              <a:t>Inference of Metabolic Pathways</a:t>
            </a:r>
            <a:endParaRPr lang="en-US" sz="4400"/>
          </a:p>
        </p:txBody>
      </p:sp>
      <p:sp>
        <p:nvSpPr>
          <p:cNvPr id="45106" name="Rectangle 111"/>
          <p:cNvSpPr>
            <a:spLocks noChangeArrowheads="1"/>
          </p:cNvSpPr>
          <p:nvPr/>
        </p:nvSpPr>
        <p:spPr bwMode="auto">
          <a:xfrm>
            <a:off x="652463" y="6548438"/>
            <a:ext cx="546576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eaLnBrk="1" hangingPunct="1">
              <a:spcBef>
                <a:spcPct val="50000"/>
              </a:spcBef>
            </a:pPr>
            <a:r>
              <a:rPr lang="en-US" sz="1200">
                <a:latin typeface="Calibri" charset="0"/>
                <a:cs typeface="Calibri" charset="0"/>
              </a:rPr>
              <a:t>* Integrates genome and pathway data to identify putative metabolic networks</a:t>
            </a:r>
          </a:p>
        </p:txBody>
      </p:sp>
      <p:cxnSp>
        <p:nvCxnSpPr>
          <p:cNvPr id="45107" name="Elbow Connector 85"/>
          <p:cNvCxnSpPr>
            <a:cxnSpLocks noChangeShapeType="1"/>
          </p:cNvCxnSpPr>
          <p:nvPr/>
        </p:nvCxnSpPr>
        <p:spPr bwMode="auto">
          <a:xfrm flipV="1">
            <a:off x="8004175" y="2127250"/>
            <a:ext cx="550863" cy="3714750"/>
          </a:xfrm>
          <a:prstGeom prst="bentConnector2">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45108" name="Elbow Connector 85"/>
          <p:cNvCxnSpPr>
            <a:cxnSpLocks noChangeShapeType="1"/>
          </p:cNvCxnSpPr>
          <p:nvPr/>
        </p:nvCxnSpPr>
        <p:spPr bwMode="auto">
          <a:xfrm flipV="1">
            <a:off x="8004175" y="2317750"/>
            <a:ext cx="550863" cy="1287463"/>
          </a:xfrm>
          <a:prstGeom prst="bentConnector2">
            <a:avLst/>
          </a:prstGeom>
          <a:noFill/>
          <a:ln w="12700">
            <a:solidFill>
              <a:schemeClr val="tx1"/>
            </a:solidFill>
            <a:round/>
            <a:headEnd/>
            <a:tailEnd/>
          </a:ln>
          <a:extLst>
            <a:ext uri="{909E8E84-426E-40dd-AFC4-6F175D3DCCD1}">
              <a14:hiddenFill xmlns:a14="http://schemas.microsoft.com/office/drawing/2010/main">
                <a:noFill/>
              </a14:hiddenFill>
            </a:ext>
          </a:extLst>
        </p:spPr>
      </p:cxnSp>
      <p:sp>
        <p:nvSpPr>
          <p:cNvPr id="98" name="Rectangle 97"/>
          <p:cNvSpPr/>
          <p:nvPr/>
        </p:nvSpPr>
        <p:spPr bwMode="auto">
          <a:xfrm>
            <a:off x="7772400" y="966788"/>
            <a:ext cx="987425" cy="850900"/>
          </a:xfrm>
          <a:prstGeom prst="rect">
            <a:avLst/>
          </a:prstGeom>
          <a:solidFill>
            <a:srgbClr val="FFFFFF"/>
          </a:solidFill>
          <a:ln w="19050" cap="flat" cmpd="sng" algn="ctr">
            <a:solidFill>
              <a:srgbClr val="00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99" name="Rectangle 98"/>
          <p:cNvSpPr/>
          <p:nvPr/>
        </p:nvSpPr>
        <p:spPr bwMode="auto">
          <a:xfrm>
            <a:off x="7862888" y="1055688"/>
            <a:ext cx="987425" cy="852487"/>
          </a:xfrm>
          <a:prstGeom prst="rect">
            <a:avLst/>
          </a:prstGeom>
          <a:solidFill>
            <a:srgbClr val="FFFFFF"/>
          </a:solidFill>
          <a:ln w="19050" cap="flat" cmpd="sng" algn="ctr">
            <a:solidFill>
              <a:srgbClr val="00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00" name="Rectangle 99"/>
          <p:cNvSpPr/>
          <p:nvPr/>
        </p:nvSpPr>
        <p:spPr bwMode="auto">
          <a:xfrm>
            <a:off x="7951788" y="1155700"/>
            <a:ext cx="987425" cy="850900"/>
          </a:xfrm>
          <a:prstGeom prst="rect">
            <a:avLst/>
          </a:prstGeom>
          <a:solidFill>
            <a:srgbClr val="FFFFFF"/>
          </a:solidFill>
          <a:ln w="19050" cap="flat" cmpd="sng" algn="ctr">
            <a:solidFill>
              <a:srgbClr val="00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01" name="Rectangle 100"/>
          <p:cNvSpPr/>
          <p:nvPr/>
        </p:nvSpPr>
        <p:spPr bwMode="auto">
          <a:xfrm>
            <a:off x="8042275" y="1255713"/>
            <a:ext cx="987425" cy="852487"/>
          </a:xfrm>
          <a:prstGeom prst="rect">
            <a:avLst/>
          </a:prstGeom>
          <a:solidFill>
            <a:srgbClr val="FFFFFF"/>
          </a:solidFill>
          <a:ln w="19050" cap="flat" cmpd="sng" algn="ctr">
            <a:solidFill>
              <a:srgbClr val="00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5113" name="TextBox 70"/>
          <p:cNvSpPr txBox="1">
            <a:spLocks noChangeArrowheads="1"/>
          </p:cNvSpPr>
          <p:nvPr/>
        </p:nvSpPr>
        <p:spPr bwMode="auto">
          <a:xfrm>
            <a:off x="6011863" y="1309688"/>
            <a:ext cx="20447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400">
                <a:latin typeface="Calibri" charset="0"/>
                <a:cs typeface="Calibri" charset="0"/>
              </a:rPr>
              <a:t>PGDB  Navigator</a:t>
            </a:r>
          </a:p>
        </p:txBody>
      </p:sp>
      <p:grpSp>
        <p:nvGrpSpPr>
          <p:cNvPr id="45114" name="Group 109"/>
          <p:cNvGrpSpPr>
            <a:grpSpLocks/>
          </p:cNvGrpSpPr>
          <p:nvPr/>
        </p:nvGrpSpPr>
        <p:grpSpPr bwMode="auto">
          <a:xfrm>
            <a:off x="8102600" y="1357313"/>
            <a:ext cx="801688" cy="709612"/>
            <a:chOff x="488950" y="1168400"/>
            <a:chExt cx="8207375" cy="5603875"/>
          </a:xfrm>
        </p:grpSpPr>
        <p:pic>
          <p:nvPicPr>
            <p:cNvPr id="45115" name="Picture 4" descr="glycolysis_pathway.tiff"/>
            <p:cNvPicPr>
              <a:picLocks noChangeAspect="1"/>
            </p:cNvPicPr>
            <p:nvPr/>
          </p:nvPicPr>
          <p:blipFill>
            <a:blip r:embed="rId7">
              <a:lum bright="-16000" contrast="8000"/>
              <a:alphaModFix amt="92000"/>
              <a:extLst>
                <a:ext uri="{28A0092B-C50C-407E-A947-70E740481C1C}">
                  <a14:useLocalDpi xmlns:a14="http://schemas.microsoft.com/office/drawing/2010/main" val="0"/>
                </a:ext>
              </a:extLst>
            </a:blip>
            <a:srcRect l="1990" t="1688" r="1547" b="2769"/>
            <a:stretch>
              <a:fillRect/>
            </a:stretch>
          </p:blipFill>
          <p:spPr bwMode="auto">
            <a:xfrm>
              <a:off x="6675438" y="1209675"/>
              <a:ext cx="2017712" cy="2590800"/>
            </a:xfrm>
            <a:prstGeom prst="rect">
              <a:avLst/>
            </a:prstGeom>
            <a:noFill/>
            <a:ln w="3175">
              <a:solidFill>
                <a:srgbClr val="000000"/>
              </a:solidFill>
              <a:round/>
              <a:headEnd/>
              <a:tailEnd/>
            </a:ln>
            <a:extLst>
              <a:ext uri="{909E8E84-426E-40dd-AFC4-6F175D3DCCD1}">
                <a14:hiddenFill xmlns:a14="http://schemas.microsoft.com/office/drawing/2010/main">
                  <a:solidFill>
                    <a:srgbClr val="FFFFFF">
                      <a:alpha val="92155"/>
                    </a:srgbClr>
                  </a:solidFill>
                </a14:hiddenFill>
              </a:ext>
            </a:extLst>
          </p:spPr>
        </p:pic>
        <p:pic>
          <p:nvPicPr>
            <p:cNvPr id="45116" name="Picture 5" descr="metacyc_gene_fruK.tiff"/>
            <p:cNvPicPr>
              <a:picLocks noChangeAspect="1"/>
            </p:cNvPicPr>
            <p:nvPr/>
          </p:nvPicPr>
          <p:blipFill>
            <a:blip r:embed="rId8">
              <a:lum bright="-16000" contrast="34000"/>
              <a:extLst>
                <a:ext uri="{28A0092B-C50C-407E-A947-70E740481C1C}">
                  <a14:useLocalDpi xmlns:a14="http://schemas.microsoft.com/office/drawing/2010/main" val="0"/>
                </a:ext>
              </a:extLst>
            </a:blip>
            <a:srcRect/>
            <a:stretch>
              <a:fillRect/>
            </a:stretch>
          </p:blipFill>
          <p:spPr bwMode="auto">
            <a:xfrm>
              <a:off x="6670675" y="3960813"/>
              <a:ext cx="2025650" cy="2811462"/>
            </a:xfrm>
            <a:prstGeom prst="rect">
              <a:avLst/>
            </a:pr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pic>
        <p:pic>
          <p:nvPicPr>
            <p:cNvPr id="45117" name="Picture 6" descr="metacyc_home.tiff"/>
            <p:cNvPicPr>
              <a:picLocks noChangeAspect="1"/>
            </p:cNvPicPr>
            <p:nvPr/>
          </p:nvPicPr>
          <p:blipFill>
            <a:blip r:embed="rId9">
              <a:lum bright="-2000" contrast="-2000"/>
              <a:extLst>
                <a:ext uri="{28A0092B-C50C-407E-A947-70E740481C1C}">
                  <a14:useLocalDpi xmlns:a14="http://schemas.microsoft.com/office/drawing/2010/main" val="0"/>
                </a:ext>
              </a:extLst>
            </a:blip>
            <a:srcRect/>
            <a:stretch>
              <a:fillRect/>
            </a:stretch>
          </p:blipFill>
          <p:spPr bwMode="auto">
            <a:xfrm>
              <a:off x="501650" y="1538288"/>
              <a:ext cx="3189288" cy="1724025"/>
            </a:xfrm>
            <a:prstGeom prst="rect">
              <a:avLst/>
            </a:prstGeom>
            <a:noFill/>
            <a:ln w="3175">
              <a:solidFill>
                <a:schemeClr val="tx1"/>
              </a:solidFill>
              <a:round/>
              <a:headEnd/>
              <a:tailEnd/>
            </a:ln>
            <a:extLst>
              <a:ext uri="{909E8E84-426E-40dd-AFC4-6F175D3DCCD1}">
                <a14:hiddenFill xmlns:a14="http://schemas.microsoft.com/office/drawing/2010/main">
                  <a:solidFill>
                    <a:srgbClr val="FFFFFF"/>
                  </a:solidFill>
                </a14:hiddenFill>
              </a:ext>
            </a:extLst>
          </p:spPr>
        </p:pic>
        <p:pic>
          <p:nvPicPr>
            <p:cNvPr id="45118" name="Picture 8" descr="glycolysis.tiff"/>
            <p:cNvPicPr>
              <a:picLocks noChangeAspect="1"/>
            </p:cNvPicPr>
            <p:nvPr/>
          </p:nvPicPr>
          <p:blipFill>
            <a:blip r:embed="rId10">
              <a:lum bright="-12000" contrast="14000"/>
              <a:extLst>
                <a:ext uri="{28A0092B-C50C-407E-A947-70E740481C1C}">
                  <a14:useLocalDpi xmlns:a14="http://schemas.microsoft.com/office/drawing/2010/main" val="0"/>
                </a:ext>
              </a:extLst>
            </a:blip>
            <a:srcRect/>
            <a:stretch>
              <a:fillRect/>
            </a:stretch>
          </p:blipFill>
          <p:spPr bwMode="auto">
            <a:xfrm>
              <a:off x="488950" y="3409950"/>
              <a:ext cx="3205163" cy="1677988"/>
            </a:xfrm>
            <a:prstGeom prst="rect">
              <a:avLst/>
            </a:pr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pic>
        <p:cxnSp>
          <p:nvCxnSpPr>
            <p:cNvPr id="45119" name="Elbow Connector 85"/>
            <p:cNvCxnSpPr>
              <a:cxnSpLocks noChangeShapeType="1"/>
              <a:stCxn id="117" idx="4"/>
            </p:cNvCxnSpPr>
            <p:nvPr/>
          </p:nvCxnSpPr>
          <p:spPr bwMode="auto">
            <a:xfrm>
              <a:off x="5462588" y="4787900"/>
              <a:ext cx="1187450" cy="579438"/>
            </a:xfrm>
            <a:prstGeom prst="bentConnector3">
              <a:avLst>
                <a:gd name="adj1" fmla="val 50000"/>
              </a:avLst>
            </a:prstGeom>
            <a:noFill/>
            <a:ln w="3175">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45120" name="Elbow Connector 85"/>
            <p:cNvCxnSpPr>
              <a:cxnSpLocks noChangeShapeType="1"/>
            </p:cNvCxnSpPr>
            <p:nvPr/>
          </p:nvCxnSpPr>
          <p:spPr bwMode="auto">
            <a:xfrm rot="5400000" flipH="1" flipV="1">
              <a:off x="4385468" y="1659732"/>
              <a:ext cx="3789363" cy="2806700"/>
            </a:xfrm>
            <a:prstGeom prst="bentConnector3">
              <a:avLst>
                <a:gd name="adj1" fmla="val 106032"/>
              </a:avLst>
            </a:prstGeom>
            <a:noFill/>
            <a:ln w="317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117" name="Magnetic Disk 116"/>
            <p:cNvSpPr/>
            <p:nvPr/>
          </p:nvSpPr>
          <p:spPr>
            <a:xfrm>
              <a:off x="4324473" y="4139580"/>
              <a:ext cx="1137655" cy="1303811"/>
            </a:xfrm>
            <a:prstGeom prst="flowChartMagneticDisk">
              <a:avLst/>
            </a:prstGeom>
            <a:solidFill>
              <a:srgbClr val="5493CD"/>
            </a:solidFill>
            <a:ln w="3175" cap="flat" cmpd="sng" algn="ctr">
              <a:solidFill>
                <a:srgbClr val="00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45122" name="Elbow Connector 85"/>
            <p:cNvCxnSpPr>
              <a:cxnSpLocks noChangeShapeType="1"/>
            </p:cNvCxnSpPr>
            <p:nvPr/>
          </p:nvCxnSpPr>
          <p:spPr bwMode="auto">
            <a:xfrm rot="10800000">
              <a:off x="2097088" y="1516063"/>
              <a:ext cx="2228850" cy="3260725"/>
            </a:xfrm>
            <a:prstGeom prst="bentConnector4">
              <a:avLst>
                <a:gd name="adj1" fmla="val 14241"/>
                <a:gd name="adj2" fmla="val 107009"/>
              </a:avLst>
            </a:prstGeom>
            <a:noFill/>
            <a:ln w="3175">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45123" name="Elbow Connector 85"/>
            <p:cNvCxnSpPr>
              <a:cxnSpLocks noChangeShapeType="1"/>
            </p:cNvCxnSpPr>
            <p:nvPr/>
          </p:nvCxnSpPr>
          <p:spPr bwMode="auto">
            <a:xfrm rot="5400000" flipH="1">
              <a:off x="3322638" y="3879850"/>
              <a:ext cx="341312" cy="2801938"/>
            </a:xfrm>
            <a:prstGeom prst="bentConnector3">
              <a:avLst>
                <a:gd name="adj1" fmla="val -67204"/>
              </a:avLst>
            </a:prstGeom>
            <a:noFill/>
            <a:ln w="3175">
              <a:solidFill>
                <a:schemeClr val="tx1"/>
              </a:solidFill>
              <a:round/>
              <a:headEnd/>
              <a:tailEnd type="triangle" w="med" len="med"/>
            </a:ln>
            <a:extLst>
              <a:ext uri="{909E8E84-426E-40dd-AFC4-6F175D3DCCD1}">
                <a14:hiddenFill xmlns:a14="http://schemas.microsoft.com/office/drawing/2010/main">
                  <a:noFill/>
                </a14:hiddenFill>
              </a:ext>
            </a:extLst>
          </p:spPr>
        </p:cxnSp>
        <p:pic>
          <p:nvPicPr>
            <p:cNvPr id="45124" name="Picture 27"/>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5554663" y="1604963"/>
              <a:ext cx="723900" cy="18288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cxnSp>
          <p:nvCxnSpPr>
            <p:cNvPr id="45125" name="Straight Arrow Connector 29"/>
            <p:cNvCxnSpPr>
              <a:cxnSpLocks noChangeShapeType="1"/>
            </p:cNvCxnSpPr>
            <p:nvPr/>
          </p:nvCxnSpPr>
          <p:spPr bwMode="auto">
            <a:xfrm rot="10800000">
              <a:off x="6037263" y="2505075"/>
              <a:ext cx="638175" cy="0"/>
            </a:xfrm>
            <a:prstGeom prst="straightConnector1">
              <a:avLst/>
            </a:prstGeom>
            <a:noFill/>
            <a:ln w="3175">
              <a:solidFill>
                <a:schemeClr val="tx1"/>
              </a:solidFill>
              <a:round/>
              <a:headEnd/>
              <a:tailEnd type="triangle" w="med" len="med"/>
            </a:ln>
            <a:extLst>
              <a:ext uri="{909E8E84-426E-40dd-AFC4-6F175D3DCCD1}">
                <a14:hiddenFill xmlns:a14="http://schemas.microsoft.com/office/drawing/2010/main">
                  <a:noFill/>
                </a14:hiddenFill>
              </a:ext>
            </a:extLst>
          </p:spPr>
        </p:cxnSp>
        <p:grpSp>
          <p:nvGrpSpPr>
            <p:cNvPr id="45126" name="Group 47"/>
            <p:cNvGrpSpPr>
              <a:grpSpLocks/>
            </p:cNvGrpSpPr>
            <p:nvPr/>
          </p:nvGrpSpPr>
          <p:grpSpPr bwMode="auto">
            <a:xfrm>
              <a:off x="5322888" y="3507489"/>
              <a:ext cx="241752" cy="438416"/>
              <a:chOff x="4958772" y="1098688"/>
              <a:chExt cx="241891" cy="438783"/>
            </a:xfrm>
          </p:grpSpPr>
          <p:sp>
            <p:nvSpPr>
              <p:cNvPr id="45127" name="Oval 37"/>
              <p:cNvSpPr>
                <a:spLocks noChangeArrowheads="1"/>
              </p:cNvSpPr>
              <p:nvPr/>
            </p:nvSpPr>
            <p:spPr bwMode="auto">
              <a:xfrm>
                <a:off x="4958772" y="1098689"/>
                <a:ext cx="90717" cy="90717"/>
              </a:xfrm>
              <a:prstGeom prst="ellipse">
                <a:avLst/>
              </a:prstGeom>
              <a:solidFill>
                <a:schemeClr val="tx1"/>
              </a:solidFill>
              <a:ln w="3175">
                <a:solidFill>
                  <a:schemeClr val="tx1"/>
                </a:solidFill>
                <a:round/>
                <a:headEnd/>
                <a:tailEnd/>
              </a:ln>
            </p:spPr>
            <p:txBody>
              <a:bodyPr/>
              <a:lstStyle/>
              <a:p>
                <a:endParaRPr lang="en-US"/>
              </a:p>
            </p:txBody>
          </p:sp>
          <p:cxnSp>
            <p:nvCxnSpPr>
              <p:cNvPr id="45128" name="Straight Connector 39"/>
              <p:cNvCxnSpPr>
                <a:cxnSpLocks noChangeShapeType="1"/>
              </p:cNvCxnSpPr>
              <p:nvPr/>
            </p:nvCxnSpPr>
            <p:spPr bwMode="auto">
              <a:xfrm>
                <a:off x="4958772" y="1333084"/>
                <a:ext cx="241891" cy="1588"/>
              </a:xfrm>
              <a:prstGeom prst="line">
                <a:avLst/>
              </a:prstGeom>
              <a:noFill/>
              <a:ln w="3175">
                <a:solidFill>
                  <a:srgbClr val="00FF00"/>
                </a:solidFill>
                <a:round/>
                <a:headEnd/>
                <a:tailEnd/>
              </a:ln>
              <a:extLst>
                <a:ext uri="{909E8E84-426E-40dd-AFC4-6F175D3DCCD1}">
                  <a14:hiddenFill xmlns:a14="http://schemas.microsoft.com/office/drawing/2010/main">
                    <a:noFill/>
                  </a14:hiddenFill>
                </a:ext>
              </a:extLst>
            </p:spPr>
          </p:cxnSp>
          <p:cxnSp>
            <p:nvCxnSpPr>
              <p:cNvPr id="45129" name="Straight Connector 40"/>
              <p:cNvCxnSpPr>
                <a:cxnSpLocks noChangeShapeType="1"/>
              </p:cNvCxnSpPr>
              <p:nvPr/>
            </p:nvCxnSpPr>
            <p:spPr bwMode="auto">
              <a:xfrm>
                <a:off x="4959987" y="1535883"/>
                <a:ext cx="230597" cy="1588"/>
              </a:xfrm>
              <a:prstGeom prst="line">
                <a:avLst/>
              </a:prstGeom>
              <a:noFill/>
              <a:ln w="3175">
                <a:solidFill>
                  <a:srgbClr val="FFB300"/>
                </a:solidFill>
                <a:round/>
                <a:headEnd/>
                <a:tailEnd/>
              </a:ln>
              <a:extLst>
                <a:ext uri="{909E8E84-426E-40dd-AFC4-6F175D3DCCD1}">
                  <a14:hiddenFill xmlns:a14="http://schemas.microsoft.com/office/drawing/2010/main">
                    <a:noFill/>
                  </a14:hiddenFill>
                </a:ext>
              </a:extLst>
            </p:spPr>
          </p:cxnSp>
          <p:sp>
            <p:nvSpPr>
              <p:cNvPr id="45130" name="Rectangle 41"/>
              <p:cNvSpPr>
                <a:spLocks noChangeArrowheads="1"/>
              </p:cNvSpPr>
              <p:nvPr/>
            </p:nvSpPr>
            <p:spPr bwMode="auto">
              <a:xfrm>
                <a:off x="5109954" y="1098688"/>
                <a:ext cx="90709" cy="90709"/>
              </a:xfrm>
              <a:prstGeom prst="rect">
                <a:avLst/>
              </a:prstGeom>
              <a:solidFill>
                <a:srgbClr val="000000"/>
              </a:solidFill>
              <a:ln w="3175">
                <a:solidFill>
                  <a:schemeClr val="tx1"/>
                </a:solidFill>
                <a:round/>
                <a:headEnd/>
                <a:tailEnd/>
              </a:ln>
            </p:spPr>
            <p:txBody>
              <a:bodyPr/>
              <a:lstStyle/>
              <a:p>
                <a:endParaRPr lang="en-US"/>
              </a:p>
            </p:txBody>
          </p:sp>
        </p:grpSp>
      </p:grpSp>
    </p:spTree>
    <p:extLst>
      <p:ext uri="{BB962C8B-B14F-4D97-AF65-F5344CB8AC3E}">
        <p14:creationId xmlns:p14="http://schemas.microsoft.com/office/powerpoint/2010/main" val="3417539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1026"/>
          <p:cNvSpPr>
            <a:spLocks noGrp="1" noChangeArrowheads="1"/>
          </p:cNvSpPr>
          <p:nvPr>
            <p:ph type="title"/>
          </p:nvPr>
        </p:nvSpPr>
        <p:spPr>
          <a:xfrm>
            <a:off x="676275" y="0"/>
            <a:ext cx="7772400" cy="704850"/>
          </a:xfrm>
        </p:spPr>
        <p:txBody>
          <a:bodyPr>
            <a:normAutofit fontScale="90000"/>
          </a:bodyPr>
          <a:lstStyle/>
          <a:p>
            <a:r>
              <a:rPr lang="en-US">
                <a:latin typeface="Calibri" charset="0"/>
                <a:ea typeface="ＭＳ Ｐゴシック" charset="0"/>
                <a:cs typeface="Calibri" charset="0"/>
              </a:rPr>
              <a:t>Pathway/Genome Navigator</a:t>
            </a:r>
          </a:p>
        </p:txBody>
      </p:sp>
      <p:sp>
        <p:nvSpPr>
          <p:cNvPr id="47106" name="Rectangle 26"/>
          <p:cNvSpPr>
            <a:spLocks noChangeArrowheads="1"/>
          </p:cNvSpPr>
          <p:nvPr/>
        </p:nvSpPr>
        <p:spPr bwMode="auto">
          <a:xfrm>
            <a:off x="60325" y="6413500"/>
            <a:ext cx="64611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1600">
                <a:latin typeface="Calibri" charset="0"/>
                <a:cs typeface="Calibri" charset="0"/>
              </a:rPr>
              <a:t>*http://ecocyc.org/META/new-image?type=PATHWAY&amp;object=GLYCOLYSIS</a:t>
            </a:r>
          </a:p>
        </p:txBody>
      </p:sp>
      <p:grpSp>
        <p:nvGrpSpPr>
          <p:cNvPr id="47107" name="Group 1"/>
          <p:cNvGrpSpPr>
            <a:grpSpLocks/>
          </p:cNvGrpSpPr>
          <p:nvPr/>
        </p:nvGrpSpPr>
        <p:grpSpPr bwMode="auto">
          <a:xfrm>
            <a:off x="488950" y="655638"/>
            <a:ext cx="8207375" cy="6116637"/>
            <a:chOff x="488950" y="655638"/>
            <a:chExt cx="8207375" cy="6116637"/>
          </a:xfrm>
        </p:grpSpPr>
        <p:pic>
          <p:nvPicPr>
            <p:cNvPr id="47109" name="Picture 4" descr="glycolysis_pathway.tiff"/>
            <p:cNvPicPr>
              <a:picLocks noChangeAspect="1"/>
            </p:cNvPicPr>
            <p:nvPr/>
          </p:nvPicPr>
          <p:blipFill>
            <a:blip r:embed="rId2">
              <a:lum bright="-16000" contrast="8000"/>
              <a:alphaModFix amt="92000"/>
              <a:extLst>
                <a:ext uri="{28A0092B-C50C-407E-A947-70E740481C1C}">
                  <a14:useLocalDpi xmlns:a14="http://schemas.microsoft.com/office/drawing/2010/main" val="0"/>
                </a:ext>
              </a:extLst>
            </a:blip>
            <a:srcRect l="1990" t="1688" r="1547" b="2769"/>
            <a:stretch>
              <a:fillRect/>
            </a:stretch>
          </p:blipFill>
          <p:spPr bwMode="auto">
            <a:xfrm>
              <a:off x="6675438" y="1209675"/>
              <a:ext cx="2017712" cy="2590800"/>
            </a:xfrm>
            <a:prstGeom prst="rect">
              <a:avLst/>
            </a:prstGeom>
            <a:noFill/>
            <a:ln w="38100">
              <a:solidFill>
                <a:srgbClr val="000000"/>
              </a:solidFill>
              <a:round/>
              <a:headEnd/>
              <a:tailEnd/>
            </a:ln>
            <a:extLst>
              <a:ext uri="{909E8E84-426E-40dd-AFC4-6F175D3DCCD1}">
                <a14:hiddenFill xmlns:a14="http://schemas.microsoft.com/office/drawing/2010/main">
                  <a:solidFill>
                    <a:srgbClr val="FFFFFF">
                      <a:alpha val="92155"/>
                    </a:srgbClr>
                  </a:solidFill>
                </a14:hiddenFill>
              </a:ext>
            </a:extLst>
          </p:spPr>
        </p:pic>
        <p:pic>
          <p:nvPicPr>
            <p:cNvPr id="47110" name="Picture 5" descr="metacyc_gene_fruK.tiff"/>
            <p:cNvPicPr>
              <a:picLocks noChangeAspect="1"/>
            </p:cNvPicPr>
            <p:nvPr/>
          </p:nvPicPr>
          <p:blipFill>
            <a:blip r:embed="rId3">
              <a:lum bright="-16000" contrast="34000"/>
              <a:extLst>
                <a:ext uri="{28A0092B-C50C-407E-A947-70E740481C1C}">
                  <a14:useLocalDpi xmlns:a14="http://schemas.microsoft.com/office/drawing/2010/main" val="0"/>
                </a:ext>
              </a:extLst>
            </a:blip>
            <a:srcRect/>
            <a:stretch>
              <a:fillRect/>
            </a:stretch>
          </p:blipFill>
          <p:spPr bwMode="auto">
            <a:xfrm>
              <a:off x="6670675" y="3960813"/>
              <a:ext cx="2025650" cy="2811462"/>
            </a:xfrm>
            <a:prstGeom prst="rect">
              <a:avLst/>
            </a:prstGeom>
            <a:noFill/>
            <a:ln w="38100">
              <a:solidFill>
                <a:srgbClr val="000000"/>
              </a:solidFill>
              <a:round/>
              <a:headEnd/>
              <a:tailEnd/>
            </a:ln>
            <a:extLst>
              <a:ext uri="{909E8E84-426E-40dd-AFC4-6F175D3DCCD1}">
                <a14:hiddenFill xmlns:a14="http://schemas.microsoft.com/office/drawing/2010/main">
                  <a:solidFill>
                    <a:srgbClr val="FFFFFF"/>
                  </a:solidFill>
                </a14:hiddenFill>
              </a:ext>
            </a:extLst>
          </p:spPr>
        </p:pic>
        <p:pic>
          <p:nvPicPr>
            <p:cNvPr id="47111" name="Picture 6" descr="metacyc_home.tiff"/>
            <p:cNvPicPr>
              <a:picLocks noChangeAspect="1"/>
            </p:cNvPicPr>
            <p:nvPr/>
          </p:nvPicPr>
          <p:blipFill>
            <a:blip r:embed="rId4">
              <a:lum bright="-2000" contrast="-2000"/>
              <a:extLst>
                <a:ext uri="{28A0092B-C50C-407E-A947-70E740481C1C}">
                  <a14:useLocalDpi xmlns:a14="http://schemas.microsoft.com/office/drawing/2010/main" val="0"/>
                </a:ext>
              </a:extLst>
            </a:blip>
            <a:srcRect/>
            <a:stretch>
              <a:fillRect/>
            </a:stretch>
          </p:blipFill>
          <p:spPr bwMode="auto">
            <a:xfrm>
              <a:off x="501650" y="1538288"/>
              <a:ext cx="3189288" cy="1724025"/>
            </a:xfrm>
            <a:prstGeom prst="rect">
              <a:avLst/>
            </a:pr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pic>
        <p:pic>
          <p:nvPicPr>
            <p:cNvPr id="47112" name="Picture 8" descr="glycolysis.tiff"/>
            <p:cNvPicPr>
              <a:picLocks noChangeAspect="1"/>
            </p:cNvPicPr>
            <p:nvPr/>
          </p:nvPicPr>
          <p:blipFill>
            <a:blip r:embed="rId5">
              <a:lum bright="-12000" contrast="14000"/>
              <a:extLst>
                <a:ext uri="{28A0092B-C50C-407E-A947-70E740481C1C}">
                  <a14:useLocalDpi xmlns:a14="http://schemas.microsoft.com/office/drawing/2010/main" val="0"/>
                </a:ext>
              </a:extLst>
            </a:blip>
            <a:srcRect/>
            <a:stretch>
              <a:fillRect/>
            </a:stretch>
          </p:blipFill>
          <p:spPr bwMode="auto">
            <a:xfrm>
              <a:off x="488950" y="3409950"/>
              <a:ext cx="3205163" cy="1677988"/>
            </a:xfrm>
            <a:prstGeom prst="rect">
              <a:avLst/>
            </a:prstGeom>
            <a:noFill/>
            <a:ln w="38100">
              <a:solidFill>
                <a:srgbClr val="000000"/>
              </a:solidFill>
              <a:round/>
              <a:headEnd/>
              <a:tailEnd/>
            </a:ln>
            <a:extLst>
              <a:ext uri="{909E8E84-426E-40dd-AFC4-6F175D3DCCD1}">
                <a14:hiddenFill xmlns:a14="http://schemas.microsoft.com/office/drawing/2010/main">
                  <a:solidFill>
                    <a:srgbClr val="FFFFFF"/>
                  </a:solidFill>
                </a14:hiddenFill>
              </a:ext>
            </a:extLst>
          </p:spPr>
        </p:pic>
        <p:cxnSp>
          <p:nvCxnSpPr>
            <p:cNvPr id="47113" name="Elbow Connector 85"/>
            <p:cNvCxnSpPr>
              <a:cxnSpLocks noChangeShapeType="1"/>
              <a:stCxn id="12" idx="4"/>
            </p:cNvCxnSpPr>
            <p:nvPr/>
          </p:nvCxnSpPr>
          <p:spPr bwMode="auto">
            <a:xfrm>
              <a:off x="5462588" y="4787900"/>
              <a:ext cx="1187450" cy="579438"/>
            </a:xfrm>
            <a:prstGeom prst="bentConnector3">
              <a:avLst>
                <a:gd name="adj1" fmla="val 50000"/>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47114" name="Elbow Connector 85"/>
            <p:cNvCxnSpPr>
              <a:cxnSpLocks noChangeShapeType="1"/>
            </p:cNvCxnSpPr>
            <p:nvPr/>
          </p:nvCxnSpPr>
          <p:spPr bwMode="auto">
            <a:xfrm rot="5400000" flipH="1" flipV="1">
              <a:off x="4385468" y="1659732"/>
              <a:ext cx="3789363" cy="2806700"/>
            </a:xfrm>
            <a:prstGeom prst="bentConnector3">
              <a:avLst>
                <a:gd name="adj1" fmla="val 106032"/>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12" name="Magnetic Disk 11"/>
            <p:cNvSpPr/>
            <p:nvPr/>
          </p:nvSpPr>
          <p:spPr>
            <a:xfrm>
              <a:off x="4325938" y="4137025"/>
              <a:ext cx="1136650" cy="1301750"/>
            </a:xfrm>
            <a:prstGeom prst="flowChartMagneticDisk">
              <a:avLst/>
            </a:prstGeom>
            <a:solidFill>
              <a:srgbClr val="5493CD"/>
            </a:solidFill>
            <a:ln w="19050" cap="flat" cmpd="sng" algn="ctr">
              <a:solidFill>
                <a:srgbClr val="00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47116" name="Elbow Connector 85"/>
            <p:cNvCxnSpPr>
              <a:cxnSpLocks noChangeShapeType="1"/>
            </p:cNvCxnSpPr>
            <p:nvPr/>
          </p:nvCxnSpPr>
          <p:spPr bwMode="auto">
            <a:xfrm rot="10800000">
              <a:off x="2097088" y="1516063"/>
              <a:ext cx="2228850" cy="3260725"/>
            </a:xfrm>
            <a:prstGeom prst="bentConnector4">
              <a:avLst>
                <a:gd name="adj1" fmla="val 14241"/>
                <a:gd name="adj2" fmla="val 107009"/>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47117" name="Elbow Connector 85"/>
            <p:cNvCxnSpPr>
              <a:cxnSpLocks noChangeShapeType="1"/>
            </p:cNvCxnSpPr>
            <p:nvPr/>
          </p:nvCxnSpPr>
          <p:spPr bwMode="auto">
            <a:xfrm rot="5400000" flipH="1">
              <a:off x="3322638" y="3879850"/>
              <a:ext cx="341312" cy="2801938"/>
            </a:xfrm>
            <a:prstGeom prst="bentConnector3">
              <a:avLst>
                <a:gd name="adj1" fmla="val -67204"/>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47118" name="TextBox 70"/>
            <p:cNvSpPr txBox="1">
              <a:spLocks noChangeArrowheads="1"/>
            </p:cNvSpPr>
            <p:nvPr/>
          </p:nvSpPr>
          <p:spPr bwMode="auto">
            <a:xfrm>
              <a:off x="4529138" y="4759325"/>
              <a:ext cx="7699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400">
                  <a:latin typeface="Calibri" charset="0"/>
                  <a:cs typeface="Calibri" charset="0"/>
                </a:rPr>
                <a:t>PGDB*</a:t>
              </a:r>
            </a:p>
          </p:txBody>
        </p:sp>
        <p:pic>
          <p:nvPicPr>
            <p:cNvPr id="47119" name="Picture 27"/>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554663" y="1604963"/>
              <a:ext cx="7239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7120" name="Straight Arrow Connector 29"/>
            <p:cNvCxnSpPr>
              <a:cxnSpLocks noChangeShapeType="1"/>
            </p:cNvCxnSpPr>
            <p:nvPr/>
          </p:nvCxnSpPr>
          <p:spPr bwMode="auto">
            <a:xfrm rot="10800000">
              <a:off x="6037263" y="2505075"/>
              <a:ext cx="638175" cy="0"/>
            </a:xfrm>
            <a:prstGeom prst="straightConnector1">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47121" name="TextBox 31"/>
            <p:cNvSpPr txBox="1">
              <a:spLocks noChangeArrowheads="1"/>
            </p:cNvSpPr>
            <p:nvPr/>
          </p:nvSpPr>
          <p:spPr bwMode="auto">
            <a:xfrm>
              <a:off x="2544763" y="1004888"/>
              <a:ext cx="8636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200">
                  <a:latin typeface="Calibri" charset="0"/>
                  <a:cs typeface="Calibri" charset="0"/>
                </a:rPr>
                <a:t>Homepage</a:t>
              </a:r>
            </a:p>
          </p:txBody>
        </p:sp>
        <p:sp>
          <p:nvSpPr>
            <p:cNvPr id="47122" name="TextBox 32"/>
            <p:cNvSpPr txBox="1">
              <a:spLocks noChangeArrowheads="1"/>
            </p:cNvSpPr>
            <p:nvPr/>
          </p:nvSpPr>
          <p:spPr bwMode="auto">
            <a:xfrm>
              <a:off x="5756275" y="655638"/>
              <a:ext cx="1184275"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200">
                  <a:latin typeface="Calibri" charset="0"/>
                  <a:cs typeface="Calibri" charset="0"/>
                </a:rPr>
                <a:t>Pathway Viewer</a:t>
              </a:r>
            </a:p>
          </p:txBody>
        </p:sp>
        <p:sp>
          <p:nvSpPr>
            <p:cNvPr id="47123" name="TextBox 33"/>
            <p:cNvSpPr txBox="1">
              <a:spLocks noChangeArrowheads="1"/>
            </p:cNvSpPr>
            <p:nvPr/>
          </p:nvSpPr>
          <p:spPr bwMode="auto">
            <a:xfrm>
              <a:off x="5329238" y="1363663"/>
              <a:ext cx="11747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200">
                  <a:latin typeface="Calibri" charset="0"/>
                  <a:cs typeface="Calibri" charset="0"/>
                </a:rPr>
                <a:t>Evidence  Glyph</a:t>
              </a:r>
            </a:p>
          </p:txBody>
        </p:sp>
        <p:sp>
          <p:nvSpPr>
            <p:cNvPr id="47124" name="TextBox 34"/>
            <p:cNvSpPr txBox="1">
              <a:spLocks noChangeArrowheads="1"/>
            </p:cNvSpPr>
            <p:nvPr/>
          </p:nvSpPr>
          <p:spPr bwMode="auto">
            <a:xfrm>
              <a:off x="2586038" y="5365750"/>
              <a:ext cx="1690687"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200">
                  <a:latin typeface="Calibri" charset="0"/>
                  <a:cs typeface="Calibri" charset="0"/>
                </a:rPr>
                <a:t>Pathway Information</a:t>
              </a:r>
            </a:p>
          </p:txBody>
        </p:sp>
        <p:sp>
          <p:nvSpPr>
            <p:cNvPr id="47125" name="TextBox 35"/>
            <p:cNvSpPr txBox="1">
              <a:spLocks noChangeArrowheads="1"/>
            </p:cNvSpPr>
            <p:nvPr/>
          </p:nvSpPr>
          <p:spPr bwMode="auto">
            <a:xfrm>
              <a:off x="5270500" y="5375275"/>
              <a:ext cx="12922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200">
                  <a:latin typeface="Calibri" charset="0"/>
                  <a:cs typeface="Calibri" charset="0"/>
                </a:rPr>
                <a:t>Gene Information</a:t>
              </a:r>
            </a:p>
          </p:txBody>
        </p:sp>
        <p:grpSp>
          <p:nvGrpSpPr>
            <p:cNvPr id="47126" name="Group 47"/>
            <p:cNvGrpSpPr>
              <a:grpSpLocks/>
            </p:cNvGrpSpPr>
            <p:nvPr/>
          </p:nvGrpSpPr>
          <p:grpSpPr bwMode="auto">
            <a:xfrm>
              <a:off x="5322888" y="3406775"/>
              <a:ext cx="1236662" cy="641350"/>
              <a:chOff x="4958772" y="997890"/>
              <a:chExt cx="1237373" cy="641887"/>
            </a:xfrm>
          </p:grpSpPr>
          <p:sp>
            <p:nvSpPr>
              <p:cNvPr id="47127" name="Oval 37"/>
              <p:cNvSpPr>
                <a:spLocks noChangeArrowheads="1"/>
              </p:cNvSpPr>
              <p:nvPr/>
            </p:nvSpPr>
            <p:spPr bwMode="auto">
              <a:xfrm>
                <a:off x="4958772" y="1098689"/>
                <a:ext cx="90717" cy="90717"/>
              </a:xfrm>
              <a:prstGeom prst="ellipse">
                <a:avLst/>
              </a:prstGeom>
              <a:solidFill>
                <a:schemeClr val="tx1"/>
              </a:solidFill>
              <a:ln w="9525">
                <a:solidFill>
                  <a:schemeClr val="tx1"/>
                </a:solidFill>
                <a:round/>
                <a:headEnd/>
                <a:tailEnd/>
              </a:ln>
            </p:spPr>
            <p:txBody>
              <a:bodyPr/>
              <a:lstStyle/>
              <a:p>
                <a:endParaRPr lang="en-US"/>
              </a:p>
            </p:txBody>
          </p:sp>
          <p:cxnSp>
            <p:nvCxnSpPr>
              <p:cNvPr id="47128" name="Straight Connector 39"/>
              <p:cNvCxnSpPr>
                <a:cxnSpLocks noChangeShapeType="1"/>
              </p:cNvCxnSpPr>
              <p:nvPr/>
            </p:nvCxnSpPr>
            <p:spPr bwMode="auto">
              <a:xfrm>
                <a:off x="4958772" y="1333084"/>
                <a:ext cx="241891" cy="1588"/>
              </a:xfrm>
              <a:prstGeom prst="line">
                <a:avLst/>
              </a:prstGeom>
              <a:noFill/>
              <a:ln w="38100">
                <a:solidFill>
                  <a:srgbClr val="00FF00"/>
                </a:solidFill>
                <a:round/>
                <a:headEnd/>
                <a:tailEnd/>
              </a:ln>
              <a:extLst>
                <a:ext uri="{909E8E84-426E-40dd-AFC4-6F175D3DCCD1}">
                  <a14:hiddenFill xmlns:a14="http://schemas.microsoft.com/office/drawing/2010/main">
                    <a:noFill/>
                  </a14:hiddenFill>
                </a:ext>
              </a:extLst>
            </p:spPr>
          </p:cxnSp>
          <p:cxnSp>
            <p:nvCxnSpPr>
              <p:cNvPr id="47129" name="Straight Connector 40"/>
              <p:cNvCxnSpPr>
                <a:cxnSpLocks noChangeShapeType="1"/>
              </p:cNvCxnSpPr>
              <p:nvPr/>
            </p:nvCxnSpPr>
            <p:spPr bwMode="auto">
              <a:xfrm>
                <a:off x="4959987" y="1535883"/>
                <a:ext cx="230597" cy="1588"/>
              </a:xfrm>
              <a:prstGeom prst="line">
                <a:avLst/>
              </a:prstGeom>
              <a:noFill/>
              <a:ln w="38100">
                <a:solidFill>
                  <a:srgbClr val="FFB300"/>
                </a:solidFill>
                <a:round/>
                <a:headEnd/>
                <a:tailEnd/>
              </a:ln>
              <a:extLst>
                <a:ext uri="{909E8E84-426E-40dd-AFC4-6F175D3DCCD1}">
                  <a14:hiddenFill xmlns:a14="http://schemas.microsoft.com/office/drawing/2010/main">
                    <a:noFill/>
                  </a14:hiddenFill>
                </a:ext>
              </a:extLst>
            </p:spPr>
          </p:cxnSp>
          <p:sp>
            <p:nvSpPr>
              <p:cNvPr id="47130" name="Rectangle 41"/>
              <p:cNvSpPr>
                <a:spLocks noChangeArrowheads="1"/>
              </p:cNvSpPr>
              <p:nvPr/>
            </p:nvSpPr>
            <p:spPr bwMode="auto">
              <a:xfrm>
                <a:off x="5109954" y="1098688"/>
                <a:ext cx="90709" cy="90709"/>
              </a:xfrm>
              <a:prstGeom prst="rect">
                <a:avLst/>
              </a:prstGeom>
              <a:solidFill>
                <a:srgbClr val="000000"/>
              </a:solidFill>
              <a:ln w="9525">
                <a:solidFill>
                  <a:schemeClr val="tx1"/>
                </a:solidFill>
                <a:round/>
                <a:headEnd/>
                <a:tailEnd/>
              </a:ln>
            </p:spPr>
            <p:txBody>
              <a:bodyPr/>
              <a:lstStyle/>
              <a:p>
                <a:endParaRPr lang="en-US"/>
              </a:p>
            </p:txBody>
          </p:sp>
          <p:sp>
            <p:nvSpPr>
              <p:cNvPr id="47131" name="TextBox 42"/>
              <p:cNvSpPr txBox="1">
                <a:spLocks noChangeArrowheads="1"/>
              </p:cNvSpPr>
              <p:nvPr/>
            </p:nvSpPr>
            <p:spPr bwMode="auto">
              <a:xfrm>
                <a:off x="5200662" y="997890"/>
                <a:ext cx="759493"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000">
                    <a:latin typeface="Calibri" charset="0"/>
                    <a:cs typeface="Calibri" charset="0"/>
                  </a:rPr>
                  <a:t>Metabolite</a:t>
                </a:r>
              </a:p>
            </p:txBody>
          </p:sp>
          <p:sp>
            <p:nvSpPr>
              <p:cNvPr id="47132" name="TextBox 45"/>
              <p:cNvSpPr txBox="1">
                <a:spLocks noChangeArrowheads="1"/>
              </p:cNvSpPr>
              <p:nvPr/>
            </p:nvSpPr>
            <p:spPr bwMode="auto">
              <a:xfrm>
                <a:off x="5200662" y="1190608"/>
                <a:ext cx="94440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000">
                    <a:latin typeface="Calibri" charset="0"/>
                    <a:cs typeface="Calibri" charset="0"/>
                  </a:rPr>
                  <a:t>Enzyme Found</a:t>
                </a:r>
              </a:p>
            </p:txBody>
          </p:sp>
          <p:sp>
            <p:nvSpPr>
              <p:cNvPr id="47133" name="TextBox 46"/>
              <p:cNvSpPr txBox="1">
                <a:spLocks noChangeArrowheads="1"/>
              </p:cNvSpPr>
              <p:nvPr/>
            </p:nvSpPr>
            <p:spPr bwMode="auto">
              <a:xfrm>
                <a:off x="5200662" y="1393407"/>
                <a:ext cx="995483" cy="2463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000">
                    <a:latin typeface="Calibri" charset="0"/>
                    <a:cs typeface="Calibri" charset="0"/>
                  </a:rPr>
                  <a:t>Unique Enzyme</a:t>
                </a:r>
              </a:p>
            </p:txBody>
          </p:sp>
        </p:grpSp>
      </p:grpSp>
      <p:sp>
        <p:nvSpPr>
          <p:cNvPr id="47108" name="Slide Number Placeholder 28"/>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CE36146-EDB5-2047-B4C9-C6A1B0EEA04E}" type="slidenum">
              <a:rPr lang="en-US" sz="1400"/>
              <a:pPr/>
              <a:t>12</a:t>
            </a:fld>
            <a:endParaRPr lang="en-US" sz="1400"/>
          </a:p>
        </p:txBody>
      </p:sp>
    </p:spTree>
    <p:extLst>
      <p:ext uri="{BB962C8B-B14F-4D97-AF65-F5344CB8AC3E}">
        <p14:creationId xmlns:p14="http://schemas.microsoft.com/office/powerpoint/2010/main" val="542264380"/>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 name="Rectangle 97"/>
          <p:cNvSpPr/>
          <p:nvPr/>
        </p:nvSpPr>
        <p:spPr>
          <a:xfrm>
            <a:off x="334963" y="787400"/>
            <a:ext cx="987425" cy="850900"/>
          </a:xfrm>
          <a:prstGeom prst="rect">
            <a:avLst/>
          </a:prstGeom>
          <a:solidFill>
            <a:srgbClr val="54A4DA"/>
          </a:solidFill>
          <a:ln w="19050" cap="flat" cmpd="sng" algn="ctr">
            <a:solidFill>
              <a:srgbClr val="00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97" name="Rectangle 96"/>
          <p:cNvSpPr/>
          <p:nvPr/>
        </p:nvSpPr>
        <p:spPr>
          <a:xfrm>
            <a:off x="415925" y="876300"/>
            <a:ext cx="987425" cy="852488"/>
          </a:xfrm>
          <a:prstGeom prst="rect">
            <a:avLst/>
          </a:prstGeom>
          <a:solidFill>
            <a:srgbClr val="54A4DA"/>
          </a:solidFill>
          <a:ln w="19050" cap="flat" cmpd="sng" algn="ctr">
            <a:solidFill>
              <a:srgbClr val="00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96" name="Rectangle 95"/>
          <p:cNvSpPr/>
          <p:nvPr/>
        </p:nvSpPr>
        <p:spPr>
          <a:xfrm>
            <a:off x="504825" y="976313"/>
            <a:ext cx="987425" cy="850900"/>
          </a:xfrm>
          <a:prstGeom prst="rect">
            <a:avLst/>
          </a:prstGeom>
          <a:solidFill>
            <a:srgbClr val="54A4DA"/>
          </a:solidFill>
          <a:ln w="19050" cap="flat" cmpd="sng" algn="ctr">
            <a:solidFill>
              <a:srgbClr val="00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8132" name="Rectangle 1033"/>
          <p:cNvSpPr>
            <a:spLocks noChangeArrowheads="1"/>
          </p:cNvSpPr>
          <p:nvPr/>
        </p:nvSpPr>
        <p:spPr bwMode="auto">
          <a:xfrm rot="-5400000">
            <a:off x="1296988" y="2844800"/>
            <a:ext cx="1885950" cy="1470025"/>
          </a:xfrm>
          <a:prstGeom prst="rect">
            <a:avLst/>
          </a:prstGeom>
          <a:solidFill>
            <a:schemeClr val="bg1"/>
          </a:solidFill>
          <a:ln w="19050">
            <a:solidFill>
              <a:schemeClr val="tx1"/>
            </a:solidFill>
            <a:miter lim="800000"/>
            <a:headEnd/>
            <a:tailEnd/>
          </a:ln>
        </p:spPr>
        <p:txBody>
          <a:bodyPr wrap="none" anchor="ctr"/>
          <a:lstStyle/>
          <a:p>
            <a:endParaRPr lang="en-US" sz="1100">
              <a:latin typeface="Calibri" charset="0"/>
              <a:cs typeface="Calibri" charset="0"/>
            </a:endParaRPr>
          </a:p>
        </p:txBody>
      </p:sp>
      <p:sp>
        <p:nvSpPr>
          <p:cNvPr id="48133" name="Rectangle 1033"/>
          <p:cNvSpPr>
            <a:spLocks noChangeArrowheads="1"/>
          </p:cNvSpPr>
          <p:nvPr/>
        </p:nvSpPr>
        <p:spPr bwMode="auto">
          <a:xfrm rot="-5400000">
            <a:off x="1216025" y="2762250"/>
            <a:ext cx="1884363" cy="1471613"/>
          </a:xfrm>
          <a:prstGeom prst="rect">
            <a:avLst/>
          </a:prstGeom>
          <a:solidFill>
            <a:schemeClr val="bg1"/>
          </a:solidFill>
          <a:ln w="19050">
            <a:solidFill>
              <a:schemeClr val="tx1"/>
            </a:solidFill>
            <a:miter lim="800000"/>
            <a:headEnd/>
            <a:tailEnd/>
          </a:ln>
        </p:spPr>
        <p:txBody>
          <a:bodyPr wrap="none" anchor="ctr"/>
          <a:lstStyle/>
          <a:p>
            <a:endParaRPr lang="en-US" sz="1100">
              <a:latin typeface="Calibri" charset="0"/>
              <a:cs typeface="Calibri" charset="0"/>
            </a:endParaRPr>
          </a:p>
        </p:txBody>
      </p:sp>
      <p:grpSp>
        <p:nvGrpSpPr>
          <p:cNvPr id="48134" name="Group 74"/>
          <p:cNvGrpSpPr>
            <a:grpSpLocks/>
          </p:cNvGrpSpPr>
          <p:nvPr/>
        </p:nvGrpSpPr>
        <p:grpSpPr bwMode="auto">
          <a:xfrm>
            <a:off x="1341438" y="2482850"/>
            <a:ext cx="1470025" cy="1885950"/>
            <a:chOff x="1401809" y="2531658"/>
            <a:chExt cx="1470392" cy="1885712"/>
          </a:xfrm>
        </p:grpSpPr>
        <p:sp>
          <p:nvSpPr>
            <p:cNvPr id="48190" name="Rectangle 1033"/>
            <p:cNvSpPr>
              <a:spLocks noChangeArrowheads="1"/>
            </p:cNvSpPr>
            <p:nvPr/>
          </p:nvSpPr>
          <p:spPr bwMode="auto">
            <a:xfrm rot="-5400000">
              <a:off x="1194149" y="2739318"/>
              <a:ext cx="1885712" cy="1470392"/>
            </a:xfrm>
            <a:prstGeom prst="rect">
              <a:avLst/>
            </a:prstGeom>
            <a:solidFill>
              <a:schemeClr val="bg1"/>
            </a:solidFill>
            <a:ln w="19050">
              <a:solidFill>
                <a:schemeClr val="tx1"/>
              </a:solidFill>
              <a:miter lim="800000"/>
              <a:headEnd/>
              <a:tailEnd/>
            </a:ln>
          </p:spPr>
          <p:txBody>
            <a:bodyPr wrap="none" anchor="ctr"/>
            <a:lstStyle/>
            <a:p>
              <a:endParaRPr lang="en-US" sz="1100">
                <a:latin typeface="Calibri" charset="0"/>
                <a:cs typeface="Calibri" charset="0"/>
              </a:endParaRPr>
            </a:p>
          </p:txBody>
        </p:sp>
        <p:sp>
          <p:nvSpPr>
            <p:cNvPr id="48191" name="Rectangle 69"/>
            <p:cNvSpPr>
              <a:spLocks noChangeArrowheads="1"/>
            </p:cNvSpPr>
            <p:nvPr/>
          </p:nvSpPr>
          <p:spPr bwMode="auto">
            <a:xfrm>
              <a:off x="1541831" y="3801085"/>
              <a:ext cx="1174020" cy="453002"/>
            </a:xfrm>
            <a:prstGeom prst="rect">
              <a:avLst/>
            </a:prstGeom>
            <a:solidFill>
              <a:srgbClr val="FFFFFF"/>
            </a:solidFill>
            <a:ln w="19050">
              <a:solidFill>
                <a:schemeClr val="tx1"/>
              </a:solidFill>
              <a:round/>
              <a:headEnd/>
              <a:tailEnd/>
            </a:ln>
          </p:spPr>
          <p:txBody>
            <a:bodyPr/>
            <a:lstStyle/>
            <a:p>
              <a:endParaRPr lang="en-US" sz="1100">
                <a:latin typeface="Calibri" charset="0"/>
                <a:cs typeface="Calibri" charset="0"/>
              </a:endParaRPr>
            </a:p>
          </p:txBody>
        </p:sp>
        <p:sp>
          <p:nvSpPr>
            <p:cNvPr id="48192" name="TextBox 70"/>
            <p:cNvSpPr txBox="1">
              <a:spLocks noChangeArrowheads="1"/>
            </p:cNvSpPr>
            <p:nvPr/>
          </p:nvSpPr>
          <p:spPr bwMode="auto">
            <a:xfrm>
              <a:off x="1620524" y="3900134"/>
              <a:ext cx="1016634"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100">
                  <a:latin typeface="Calibri" charset="0"/>
                  <a:cs typeface="Calibri" charset="0"/>
                </a:rPr>
                <a:t>Gene Products</a:t>
              </a:r>
            </a:p>
          </p:txBody>
        </p:sp>
        <p:sp>
          <p:nvSpPr>
            <p:cNvPr id="48193" name="Rectangle 69"/>
            <p:cNvSpPr>
              <a:spLocks noChangeArrowheads="1"/>
            </p:cNvSpPr>
            <p:nvPr/>
          </p:nvSpPr>
          <p:spPr bwMode="auto">
            <a:xfrm>
              <a:off x="1541831" y="3247273"/>
              <a:ext cx="1174020" cy="453002"/>
            </a:xfrm>
            <a:prstGeom prst="rect">
              <a:avLst/>
            </a:prstGeom>
            <a:solidFill>
              <a:srgbClr val="FFFFFF"/>
            </a:solidFill>
            <a:ln w="19050">
              <a:solidFill>
                <a:schemeClr val="tx1"/>
              </a:solidFill>
              <a:round/>
              <a:headEnd/>
              <a:tailEnd/>
            </a:ln>
          </p:spPr>
          <p:txBody>
            <a:bodyPr/>
            <a:lstStyle/>
            <a:p>
              <a:endParaRPr lang="en-US" sz="1100">
                <a:latin typeface="Calibri" charset="0"/>
                <a:cs typeface="Calibri" charset="0"/>
              </a:endParaRPr>
            </a:p>
          </p:txBody>
        </p:sp>
        <p:sp>
          <p:nvSpPr>
            <p:cNvPr id="48194" name="TextBox 70"/>
            <p:cNvSpPr txBox="1">
              <a:spLocks noChangeArrowheads="1"/>
            </p:cNvSpPr>
            <p:nvPr/>
          </p:nvSpPr>
          <p:spPr bwMode="auto">
            <a:xfrm>
              <a:off x="1691126" y="3346322"/>
              <a:ext cx="875434"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100">
                  <a:latin typeface="Calibri" charset="0"/>
                  <a:cs typeface="Calibri" charset="0"/>
                </a:rPr>
                <a:t>Genes/ORFs</a:t>
              </a:r>
            </a:p>
          </p:txBody>
        </p:sp>
        <p:cxnSp>
          <p:nvCxnSpPr>
            <p:cNvPr id="72" name="Straight Connector 71"/>
            <p:cNvCxnSpPr/>
            <p:nvPr/>
          </p:nvCxnSpPr>
          <p:spPr>
            <a:xfrm rot="5400000">
              <a:off x="2069540" y="3749911"/>
              <a:ext cx="111111" cy="1588"/>
            </a:xfrm>
            <a:prstGeom prst="line">
              <a:avLst/>
            </a:prstGeom>
            <a:ln w="19050" cap="flat" cmpd="sng" algn="ctr">
              <a:solidFill>
                <a:srgbClr val="00000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48196" name="TextBox 70"/>
            <p:cNvSpPr txBox="1">
              <a:spLocks noChangeArrowheads="1"/>
            </p:cNvSpPr>
            <p:nvPr/>
          </p:nvSpPr>
          <p:spPr bwMode="auto">
            <a:xfrm>
              <a:off x="1644601" y="2787575"/>
              <a:ext cx="976784"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100">
                  <a:latin typeface="Calibri" charset="0"/>
                  <a:cs typeface="Calibri" charset="0"/>
                </a:rPr>
                <a:t>Genomic Map</a:t>
              </a:r>
            </a:p>
          </p:txBody>
        </p:sp>
        <p:cxnSp>
          <p:nvCxnSpPr>
            <p:cNvPr id="74" name="Straight Connector 73"/>
            <p:cNvCxnSpPr/>
            <p:nvPr/>
          </p:nvCxnSpPr>
          <p:spPr>
            <a:xfrm rot="5400000">
              <a:off x="2074304" y="3191181"/>
              <a:ext cx="111111" cy="1587"/>
            </a:xfrm>
            <a:prstGeom prst="line">
              <a:avLst/>
            </a:prstGeom>
            <a:ln w="19050" cap="flat" cmpd="sng" algn="ctr">
              <a:solidFill>
                <a:srgbClr val="00000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sp>
        <p:nvSpPr>
          <p:cNvPr id="48135"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D565D10-964C-A14C-8525-386756724296}" type="slidenum">
              <a:rPr lang="en-US" sz="1400">
                <a:latin typeface="Calibri" charset="0"/>
                <a:cs typeface="Calibri" charset="0"/>
              </a:rPr>
              <a:pPr/>
              <a:t>13</a:t>
            </a:fld>
            <a:endParaRPr lang="en-US" sz="1400">
              <a:latin typeface="Calibri" charset="0"/>
              <a:cs typeface="Calibri" charset="0"/>
            </a:endParaRPr>
          </a:p>
        </p:txBody>
      </p:sp>
      <p:cxnSp>
        <p:nvCxnSpPr>
          <p:cNvPr id="48136" name="Elbow Connector 67"/>
          <p:cNvCxnSpPr>
            <a:cxnSpLocks noChangeShapeType="1"/>
            <a:endCxn id="48137" idx="0"/>
          </p:cNvCxnSpPr>
          <p:nvPr/>
        </p:nvCxnSpPr>
        <p:spPr bwMode="auto">
          <a:xfrm>
            <a:off x="2973388" y="3287713"/>
            <a:ext cx="968375" cy="482600"/>
          </a:xfrm>
          <a:prstGeom prst="bentConnector2">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48137" name="Decision 78"/>
          <p:cNvSpPr>
            <a:spLocks noChangeArrowheads="1"/>
          </p:cNvSpPr>
          <p:nvPr/>
        </p:nvSpPr>
        <p:spPr bwMode="auto">
          <a:xfrm>
            <a:off x="3133725" y="3770313"/>
            <a:ext cx="1616075" cy="1377950"/>
          </a:xfrm>
          <a:prstGeom prst="flowChartDecision">
            <a:avLst/>
          </a:prstGeom>
          <a:solidFill>
            <a:srgbClr val="54A4DA"/>
          </a:solidFill>
          <a:ln w="19050">
            <a:solidFill>
              <a:schemeClr val="tx1"/>
            </a:solidFill>
            <a:round/>
            <a:headEnd/>
            <a:tailEnd/>
          </a:ln>
        </p:spPr>
        <p:txBody>
          <a:bodyPr/>
          <a:lstStyle/>
          <a:p>
            <a:endParaRPr lang="en-US" sz="1100">
              <a:latin typeface="Calibri" charset="0"/>
              <a:cs typeface="Calibri" charset="0"/>
            </a:endParaRPr>
          </a:p>
        </p:txBody>
      </p:sp>
      <p:cxnSp>
        <p:nvCxnSpPr>
          <p:cNvPr id="48138" name="Elbow Connector 85"/>
          <p:cNvCxnSpPr>
            <a:cxnSpLocks noChangeShapeType="1"/>
            <a:endCxn id="48137" idx="2"/>
          </p:cNvCxnSpPr>
          <p:nvPr/>
        </p:nvCxnSpPr>
        <p:spPr bwMode="auto">
          <a:xfrm flipV="1">
            <a:off x="2717800" y="5148263"/>
            <a:ext cx="1223963" cy="474662"/>
          </a:xfrm>
          <a:prstGeom prst="bentConnector2">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48139" name="Rectangle 1033"/>
          <p:cNvSpPr>
            <a:spLocks noChangeArrowheads="1"/>
          </p:cNvSpPr>
          <p:nvPr/>
        </p:nvSpPr>
        <p:spPr bwMode="auto">
          <a:xfrm rot="-5400000">
            <a:off x="1041401" y="2609850"/>
            <a:ext cx="1885950" cy="1470025"/>
          </a:xfrm>
          <a:prstGeom prst="rect">
            <a:avLst/>
          </a:prstGeom>
          <a:solidFill>
            <a:schemeClr val="bg1"/>
          </a:solidFill>
          <a:ln w="19050">
            <a:solidFill>
              <a:schemeClr val="tx1"/>
            </a:solidFill>
            <a:miter lim="800000"/>
            <a:headEnd/>
            <a:tailEnd/>
          </a:ln>
        </p:spPr>
        <p:txBody>
          <a:bodyPr wrap="none" anchor="ctr"/>
          <a:lstStyle/>
          <a:p>
            <a:endParaRPr lang="en-US" sz="1100">
              <a:latin typeface="Calibri" charset="0"/>
              <a:cs typeface="Calibri" charset="0"/>
            </a:endParaRPr>
          </a:p>
        </p:txBody>
      </p:sp>
      <p:sp>
        <p:nvSpPr>
          <p:cNvPr id="48140" name="Rectangle 69"/>
          <p:cNvSpPr>
            <a:spLocks noChangeArrowheads="1"/>
          </p:cNvSpPr>
          <p:nvPr/>
        </p:nvSpPr>
        <p:spPr bwMode="auto">
          <a:xfrm>
            <a:off x="1389063" y="3670300"/>
            <a:ext cx="1174750" cy="454025"/>
          </a:xfrm>
          <a:prstGeom prst="rect">
            <a:avLst/>
          </a:prstGeom>
          <a:solidFill>
            <a:srgbClr val="FFFFFF"/>
          </a:solidFill>
          <a:ln w="19050">
            <a:solidFill>
              <a:schemeClr val="tx1"/>
            </a:solidFill>
            <a:round/>
            <a:headEnd/>
            <a:tailEnd/>
          </a:ln>
        </p:spPr>
        <p:txBody>
          <a:bodyPr/>
          <a:lstStyle/>
          <a:p>
            <a:endParaRPr lang="en-US" sz="1100">
              <a:latin typeface="Calibri" charset="0"/>
              <a:cs typeface="Calibri" charset="0"/>
            </a:endParaRPr>
          </a:p>
        </p:txBody>
      </p:sp>
      <p:sp>
        <p:nvSpPr>
          <p:cNvPr id="48141" name="TextBox 70"/>
          <p:cNvSpPr txBox="1">
            <a:spLocks noChangeArrowheads="1"/>
          </p:cNvSpPr>
          <p:nvPr/>
        </p:nvSpPr>
        <p:spPr bwMode="auto">
          <a:xfrm>
            <a:off x="1468438" y="3770313"/>
            <a:ext cx="10160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100">
                <a:latin typeface="Calibri" charset="0"/>
                <a:cs typeface="Calibri" charset="0"/>
              </a:rPr>
              <a:t>Gene Products</a:t>
            </a:r>
          </a:p>
        </p:txBody>
      </p:sp>
      <p:sp>
        <p:nvSpPr>
          <p:cNvPr id="48142" name="Rectangle 69"/>
          <p:cNvSpPr>
            <a:spLocks noChangeArrowheads="1"/>
          </p:cNvSpPr>
          <p:nvPr/>
        </p:nvSpPr>
        <p:spPr bwMode="auto">
          <a:xfrm>
            <a:off x="1389063" y="3117850"/>
            <a:ext cx="1174750" cy="452438"/>
          </a:xfrm>
          <a:prstGeom prst="rect">
            <a:avLst/>
          </a:prstGeom>
          <a:solidFill>
            <a:srgbClr val="FFFFFF"/>
          </a:solidFill>
          <a:ln w="19050">
            <a:solidFill>
              <a:schemeClr val="tx1"/>
            </a:solidFill>
            <a:round/>
            <a:headEnd/>
            <a:tailEnd/>
          </a:ln>
        </p:spPr>
        <p:txBody>
          <a:bodyPr/>
          <a:lstStyle/>
          <a:p>
            <a:endParaRPr lang="en-US" sz="1100">
              <a:latin typeface="Calibri" charset="0"/>
              <a:cs typeface="Calibri" charset="0"/>
            </a:endParaRPr>
          </a:p>
        </p:txBody>
      </p:sp>
      <p:sp>
        <p:nvSpPr>
          <p:cNvPr id="48143" name="TextBox 70"/>
          <p:cNvSpPr txBox="1">
            <a:spLocks noChangeArrowheads="1"/>
          </p:cNvSpPr>
          <p:nvPr/>
        </p:nvSpPr>
        <p:spPr bwMode="auto">
          <a:xfrm>
            <a:off x="1538288" y="3216275"/>
            <a:ext cx="87630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100">
                <a:latin typeface="Calibri" charset="0"/>
                <a:cs typeface="Calibri" charset="0"/>
              </a:rPr>
              <a:t>Genes/ORFs</a:t>
            </a:r>
          </a:p>
        </p:txBody>
      </p:sp>
      <p:cxnSp>
        <p:nvCxnSpPr>
          <p:cNvPr id="16" name="Straight Connector 15"/>
          <p:cNvCxnSpPr/>
          <p:nvPr/>
        </p:nvCxnSpPr>
        <p:spPr>
          <a:xfrm rot="5400000">
            <a:off x="1917700" y="3619500"/>
            <a:ext cx="109538" cy="1588"/>
          </a:xfrm>
          <a:prstGeom prst="line">
            <a:avLst/>
          </a:prstGeom>
          <a:ln w="19050" cap="flat" cmpd="sng" algn="ctr">
            <a:solidFill>
              <a:srgbClr val="00000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48145" name="Rectangle 69"/>
          <p:cNvSpPr>
            <a:spLocks noChangeArrowheads="1"/>
          </p:cNvSpPr>
          <p:nvPr/>
        </p:nvSpPr>
        <p:spPr bwMode="auto">
          <a:xfrm>
            <a:off x="1393825" y="2559050"/>
            <a:ext cx="1173163" cy="452438"/>
          </a:xfrm>
          <a:prstGeom prst="rect">
            <a:avLst/>
          </a:prstGeom>
          <a:solidFill>
            <a:srgbClr val="FFFFFF"/>
          </a:solidFill>
          <a:ln w="19050">
            <a:solidFill>
              <a:schemeClr val="tx1"/>
            </a:solidFill>
            <a:round/>
            <a:headEnd/>
            <a:tailEnd/>
          </a:ln>
        </p:spPr>
        <p:txBody>
          <a:bodyPr/>
          <a:lstStyle/>
          <a:p>
            <a:endParaRPr lang="en-US" sz="1100">
              <a:latin typeface="Calibri" charset="0"/>
              <a:cs typeface="Calibri" charset="0"/>
            </a:endParaRPr>
          </a:p>
        </p:txBody>
      </p:sp>
      <p:sp>
        <p:nvSpPr>
          <p:cNvPr id="48146" name="TextBox 70"/>
          <p:cNvSpPr txBox="1">
            <a:spLocks noChangeArrowheads="1"/>
          </p:cNvSpPr>
          <p:nvPr/>
        </p:nvSpPr>
        <p:spPr bwMode="auto">
          <a:xfrm>
            <a:off x="1462088" y="2657475"/>
            <a:ext cx="1017587"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100">
                <a:latin typeface="Calibri" charset="0"/>
                <a:cs typeface="Calibri" charset="0"/>
              </a:rPr>
              <a:t>Genomic Map</a:t>
            </a:r>
          </a:p>
        </p:txBody>
      </p:sp>
      <p:cxnSp>
        <p:nvCxnSpPr>
          <p:cNvPr id="19" name="Straight Connector 18"/>
          <p:cNvCxnSpPr/>
          <p:nvPr/>
        </p:nvCxnSpPr>
        <p:spPr>
          <a:xfrm rot="5400000">
            <a:off x="1921669" y="3061494"/>
            <a:ext cx="111125" cy="1587"/>
          </a:xfrm>
          <a:prstGeom prst="line">
            <a:avLst/>
          </a:prstGeom>
          <a:ln w="19050" cap="flat" cmpd="sng" algn="ctr">
            <a:solidFill>
              <a:srgbClr val="00000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48148" name="Rectangle 1033"/>
          <p:cNvSpPr>
            <a:spLocks noChangeArrowheads="1"/>
          </p:cNvSpPr>
          <p:nvPr/>
        </p:nvSpPr>
        <p:spPr bwMode="auto">
          <a:xfrm rot="-5400000">
            <a:off x="1042194" y="4849019"/>
            <a:ext cx="1884363" cy="1470025"/>
          </a:xfrm>
          <a:prstGeom prst="rect">
            <a:avLst/>
          </a:prstGeom>
          <a:solidFill>
            <a:srgbClr val="FFFFFF"/>
          </a:solidFill>
          <a:ln w="19050">
            <a:solidFill>
              <a:schemeClr val="tx1"/>
            </a:solidFill>
            <a:miter lim="800000"/>
            <a:headEnd/>
            <a:tailEnd/>
          </a:ln>
        </p:spPr>
        <p:txBody>
          <a:bodyPr wrap="none" anchor="ctr"/>
          <a:lstStyle/>
          <a:p>
            <a:endParaRPr lang="en-US" sz="1100">
              <a:latin typeface="Calibri" charset="0"/>
              <a:cs typeface="Calibri" charset="0"/>
            </a:endParaRPr>
          </a:p>
        </p:txBody>
      </p:sp>
      <p:sp>
        <p:nvSpPr>
          <p:cNvPr id="48149" name="TextBox 70"/>
          <p:cNvSpPr txBox="1">
            <a:spLocks noChangeArrowheads="1"/>
          </p:cNvSpPr>
          <p:nvPr/>
        </p:nvSpPr>
        <p:spPr bwMode="auto">
          <a:xfrm>
            <a:off x="3436938" y="4346575"/>
            <a:ext cx="10382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400">
                <a:latin typeface="Calibri" charset="0"/>
                <a:cs typeface="Calibri" charset="0"/>
              </a:rPr>
              <a:t>Pathologic*</a:t>
            </a:r>
          </a:p>
        </p:txBody>
      </p:sp>
      <p:sp>
        <p:nvSpPr>
          <p:cNvPr id="48150" name="Rectangle 69"/>
          <p:cNvSpPr>
            <a:spLocks noChangeArrowheads="1"/>
          </p:cNvSpPr>
          <p:nvPr/>
        </p:nvSpPr>
        <p:spPr bwMode="auto">
          <a:xfrm>
            <a:off x="6664325" y="3930650"/>
            <a:ext cx="1174750" cy="452438"/>
          </a:xfrm>
          <a:prstGeom prst="rect">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100">
              <a:latin typeface="Calibri" charset="0"/>
              <a:cs typeface="Calibri" charset="0"/>
            </a:endParaRPr>
          </a:p>
        </p:txBody>
      </p:sp>
      <p:sp>
        <p:nvSpPr>
          <p:cNvPr id="48151" name="TextBox 70"/>
          <p:cNvSpPr txBox="1">
            <a:spLocks noChangeArrowheads="1"/>
          </p:cNvSpPr>
          <p:nvPr/>
        </p:nvSpPr>
        <p:spPr bwMode="auto">
          <a:xfrm>
            <a:off x="6813550" y="4029075"/>
            <a:ext cx="8667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100">
                <a:latin typeface="Calibri" charset="0"/>
                <a:cs typeface="Calibri" charset="0"/>
              </a:rPr>
              <a:t>Compounds</a:t>
            </a:r>
          </a:p>
        </p:txBody>
      </p:sp>
      <p:sp>
        <p:nvSpPr>
          <p:cNvPr id="48152" name="Rectangle 69"/>
          <p:cNvSpPr>
            <a:spLocks noChangeArrowheads="1"/>
          </p:cNvSpPr>
          <p:nvPr/>
        </p:nvSpPr>
        <p:spPr bwMode="auto">
          <a:xfrm>
            <a:off x="6664325" y="3376613"/>
            <a:ext cx="1174750" cy="452437"/>
          </a:xfrm>
          <a:prstGeom prst="rect">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100">
              <a:latin typeface="Calibri" charset="0"/>
              <a:cs typeface="Calibri" charset="0"/>
            </a:endParaRPr>
          </a:p>
        </p:txBody>
      </p:sp>
      <p:sp>
        <p:nvSpPr>
          <p:cNvPr id="48153" name="TextBox 70"/>
          <p:cNvSpPr txBox="1">
            <a:spLocks noChangeArrowheads="1"/>
          </p:cNvSpPr>
          <p:nvPr/>
        </p:nvSpPr>
        <p:spPr bwMode="auto">
          <a:xfrm>
            <a:off x="6807200" y="3475038"/>
            <a:ext cx="8890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100">
                <a:latin typeface="Calibri" charset="0"/>
                <a:cs typeface="Calibri" charset="0"/>
              </a:rPr>
              <a:t>Reactions</a:t>
            </a:r>
          </a:p>
        </p:txBody>
      </p:sp>
      <p:cxnSp>
        <p:nvCxnSpPr>
          <p:cNvPr id="34" name="Straight Connector 33"/>
          <p:cNvCxnSpPr/>
          <p:nvPr/>
        </p:nvCxnSpPr>
        <p:spPr>
          <a:xfrm rot="5400000">
            <a:off x="7196931" y="3879057"/>
            <a:ext cx="111125" cy="1588"/>
          </a:xfrm>
          <a:prstGeom prst="line">
            <a:avLst/>
          </a:prstGeom>
          <a:ln w="19050" cap="flat" cmpd="sng" algn="ctr">
            <a:solidFill>
              <a:srgbClr val="00000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48155" name="Rectangle 69"/>
          <p:cNvSpPr>
            <a:spLocks noChangeArrowheads="1"/>
          </p:cNvSpPr>
          <p:nvPr/>
        </p:nvSpPr>
        <p:spPr bwMode="auto">
          <a:xfrm>
            <a:off x="6664325" y="2817813"/>
            <a:ext cx="1174750" cy="452437"/>
          </a:xfrm>
          <a:prstGeom prst="rect">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100">
              <a:latin typeface="Calibri" charset="0"/>
              <a:cs typeface="Calibri" charset="0"/>
            </a:endParaRPr>
          </a:p>
        </p:txBody>
      </p:sp>
      <p:cxnSp>
        <p:nvCxnSpPr>
          <p:cNvPr id="36" name="Straight Connector 35"/>
          <p:cNvCxnSpPr/>
          <p:nvPr/>
        </p:nvCxnSpPr>
        <p:spPr>
          <a:xfrm rot="5400000">
            <a:off x="7196931" y="3320257"/>
            <a:ext cx="111125" cy="1588"/>
          </a:xfrm>
          <a:prstGeom prst="line">
            <a:avLst/>
          </a:prstGeom>
          <a:ln w="19050" cap="flat" cmpd="sng" algn="ctr">
            <a:solidFill>
              <a:srgbClr val="00000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48157" name="Rectangle 69"/>
          <p:cNvSpPr>
            <a:spLocks noChangeArrowheads="1"/>
          </p:cNvSpPr>
          <p:nvPr/>
        </p:nvSpPr>
        <p:spPr bwMode="auto">
          <a:xfrm>
            <a:off x="6664325" y="6167438"/>
            <a:ext cx="1174750" cy="452437"/>
          </a:xfrm>
          <a:prstGeom prst="rect">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100">
              <a:latin typeface="Calibri" charset="0"/>
              <a:cs typeface="Calibri" charset="0"/>
            </a:endParaRPr>
          </a:p>
        </p:txBody>
      </p:sp>
      <p:sp>
        <p:nvSpPr>
          <p:cNvPr id="48158" name="TextBox 70"/>
          <p:cNvSpPr txBox="1">
            <a:spLocks noChangeArrowheads="1"/>
          </p:cNvSpPr>
          <p:nvPr/>
        </p:nvSpPr>
        <p:spPr bwMode="auto">
          <a:xfrm>
            <a:off x="6762750" y="6265863"/>
            <a:ext cx="9779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100">
                <a:latin typeface="Calibri" charset="0"/>
                <a:cs typeface="Calibri" charset="0"/>
              </a:rPr>
              <a:t>Genomic Map</a:t>
            </a:r>
          </a:p>
        </p:txBody>
      </p:sp>
      <p:sp>
        <p:nvSpPr>
          <p:cNvPr id="48159" name="Rectangle 69"/>
          <p:cNvSpPr>
            <a:spLocks noChangeArrowheads="1"/>
          </p:cNvSpPr>
          <p:nvPr/>
        </p:nvSpPr>
        <p:spPr bwMode="auto">
          <a:xfrm>
            <a:off x="6664325" y="5613400"/>
            <a:ext cx="1174750" cy="452438"/>
          </a:xfrm>
          <a:prstGeom prst="rect">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100">
              <a:latin typeface="Calibri" charset="0"/>
              <a:cs typeface="Calibri" charset="0"/>
            </a:endParaRPr>
          </a:p>
        </p:txBody>
      </p:sp>
      <p:sp>
        <p:nvSpPr>
          <p:cNvPr id="48160" name="TextBox 70"/>
          <p:cNvSpPr txBox="1">
            <a:spLocks noChangeArrowheads="1"/>
          </p:cNvSpPr>
          <p:nvPr/>
        </p:nvSpPr>
        <p:spPr bwMode="auto">
          <a:xfrm>
            <a:off x="6813550" y="5711825"/>
            <a:ext cx="87630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100">
                <a:latin typeface="Calibri" charset="0"/>
                <a:cs typeface="Calibri" charset="0"/>
              </a:rPr>
              <a:t>Genes/ORFs</a:t>
            </a:r>
          </a:p>
        </p:txBody>
      </p:sp>
      <p:cxnSp>
        <p:nvCxnSpPr>
          <p:cNvPr id="41" name="Straight Connector 40"/>
          <p:cNvCxnSpPr/>
          <p:nvPr/>
        </p:nvCxnSpPr>
        <p:spPr>
          <a:xfrm rot="5400000">
            <a:off x="7196931" y="6115844"/>
            <a:ext cx="111125" cy="1588"/>
          </a:xfrm>
          <a:prstGeom prst="line">
            <a:avLst/>
          </a:prstGeom>
          <a:ln w="19050" cap="flat" cmpd="sng" algn="ctr">
            <a:solidFill>
              <a:srgbClr val="00000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48162" name="Rectangle 69"/>
          <p:cNvSpPr>
            <a:spLocks noChangeArrowheads="1"/>
          </p:cNvSpPr>
          <p:nvPr/>
        </p:nvSpPr>
        <p:spPr bwMode="auto">
          <a:xfrm>
            <a:off x="6664325" y="5054600"/>
            <a:ext cx="1174750" cy="452438"/>
          </a:xfrm>
          <a:prstGeom prst="rect">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100">
              <a:latin typeface="Calibri" charset="0"/>
              <a:cs typeface="Calibri" charset="0"/>
            </a:endParaRPr>
          </a:p>
        </p:txBody>
      </p:sp>
      <p:sp>
        <p:nvSpPr>
          <p:cNvPr id="48163" name="TextBox 70"/>
          <p:cNvSpPr txBox="1">
            <a:spLocks noChangeArrowheads="1"/>
          </p:cNvSpPr>
          <p:nvPr/>
        </p:nvSpPr>
        <p:spPr bwMode="auto">
          <a:xfrm>
            <a:off x="6743700" y="5153025"/>
            <a:ext cx="101600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100">
                <a:latin typeface="Calibri" charset="0"/>
                <a:cs typeface="Calibri" charset="0"/>
              </a:rPr>
              <a:t>Gene Products</a:t>
            </a:r>
          </a:p>
        </p:txBody>
      </p:sp>
      <p:cxnSp>
        <p:nvCxnSpPr>
          <p:cNvPr id="44" name="Straight Connector 43"/>
          <p:cNvCxnSpPr/>
          <p:nvPr/>
        </p:nvCxnSpPr>
        <p:spPr>
          <a:xfrm rot="5400000">
            <a:off x="7196931" y="5557044"/>
            <a:ext cx="111125" cy="1588"/>
          </a:xfrm>
          <a:prstGeom prst="line">
            <a:avLst/>
          </a:prstGeom>
          <a:ln w="19050" cap="flat" cmpd="sng" algn="ctr">
            <a:solidFill>
              <a:srgbClr val="00000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48165" name="Rectangle 1033"/>
          <p:cNvSpPr>
            <a:spLocks noChangeArrowheads="1"/>
          </p:cNvSpPr>
          <p:nvPr/>
        </p:nvSpPr>
        <p:spPr bwMode="auto">
          <a:xfrm rot="-5400000">
            <a:off x="6308726" y="5108575"/>
            <a:ext cx="1885950" cy="1470025"/>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1100">
              <a:latin typeface="Calibri" charset="0"/>
              <a:cs typeface="Calibri" charset="0"/>
            </a:endParaRPr>
          </a:p>
        </p:txBody>
      </p:sp>
      <p:sp>
        <p:nvSpPr>
          <p:cNvPr id="48166" name="TextBox 70"/>
          <p:cNvSpPr txBox="1">
            <a:spLocks noChangeArrowheads="1"/>
          </p:cNvSpPr>
          <p:nvPr/>
        </p:nvSpPr>
        <p:spPr bwMode="auto">
          <a:xfrm>
            <a:off x="6896100" y="2908300"/>
            <a:ext cx="7112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100">
                <a:latin typeface="Calibri" charset="0"/>
                <a:cs typeface="Calibri" charset="0"/>
              </a:rPr>
              <a:t>Pathways</a:t>
            </a:r>
          </a:p>
        </p:txBody>
      </p:sp>
      <p:sp>
        <p:nvSpPr>
          <p:cNvPr id="48167" name="Rectangle 1033"/>
          <p:cNvSpPr>
            <a:spLocks noChangeArrowheads="1"/>
          </p:cNvSpPr>
          <p:nvPr/>
        </p:nvSpPr>
        <p:spPr bwMode="auto">
          <a:xfrm rot="-5400000">
            <a:off x="6308726" y="2871787"/>
            <a:ext cx="1885950" cy="1470025"/>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1100">
              <a:latin typeface="Calibri" charset="0"/>
              <a:cs typeface="Calibri" charset="0"/>
            </a:endParaRPr>
          </a:p>
        </p:txBody>
      </p:sp>
      <p:cxnSp>
        <p:nvCxnSpPr>
          <p:cNvPr id="48168" name="Elbow Connector 85"/>
          <p:cNvCxnSpPr>
            <a:cxnSpLocks noChangeShapeType="1"/>
            <a:endCxn id="48162" idx="1"/>
          </p:cNvCxnSpPr>
          <p:nvPr/>
        </p:nvCxnSpPr>
        <p:spPr bwMode="auto">
          <a:xfrm>
            <a:off x="5713413" y="4716463"/>
            <a:ext cx="950912" cy="563562"/>
          </a:xfrm>
          <a:prstGeom prst="bentConnector3">
            <a:avLst>
              <a:gd name="adj1" fmla="val 83"/>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48169" name="Elbow Connector 85"/>
          <p:cNvCxnSpPr>
            <a:cxnSpLocks noChangeShapeType="1"/>
            <a:endCxn id="48152" idx="1"/>
          </p:cNvCxnSpPr>
          <p:nvPr/>
        </p:nvCxnSpPr>
        <p:spPr bwMode="auto">
          <a:xfrm rot="5400000" flipH="1" flipV="1">
            <a:off x="5637212" y="3690938"/>
            <a:ext cx="1114425" cy="939800"/>
          </a:xfrm>
          <a:prstGeom prst="bentConnector2">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59" name="Rectangle 58"/>
          <p:cNvSpPr/>
          <p:nvPr/>
        </p:nvSpPr>
        <p:spPr>
          <a:xfrm>
            <a:off x="595313" y="1076325"/>
            <a:ext cx="987425" cy="850900"/>
          </a:xfrm>
          <a:prstGeom prst="rect">
            <a:avLst/>
          </a:prstGeom>
          <a:solidFill>
            <a:srgbClr val="54A4DA"/>
          </a:solidFill>
          <a:ln w="19050" cap="flat" cmpd="sng" algn="ctr">
            <a:solidFill>
              <a:srgbClr val="00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48171" name="Elbow Connector 67"/>
          <p:cNvCxnSpPr>
            <a:cxnSpLocks noChangeShapeType="1"/>
            <a:endCxn id="48139" idx="3"/>
          </p:cNvCxnSpPr>
          <p:nvPr/>
        </p:nvCxnSpPr>
        <p:spPr bwMode="auto">
          <a:xfrm rot="16200000" flipH="1">
            <a:off x="1259681" y="1677194"/>
            <a:ext cx="550863" cy="898525"/>
          </a:xfrm>
          <a:prstGeom prst="bentConnector3">
            <a:avLst>
              <a:gd name="adj1" fmla="val 46560"/>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56" name="Straight Connector 55"/>
          <p:cNvCxnSpPr/>
          <p:nvPr/>
        </p:nvCxnSpPr>
        <p:spPr>
          <a:xfrm>
            <a:off x="4738688" y="4456113"/>
            <a:ext cx="423862" cy="1587"/>
          </a:xfrm>
          <a:prstGeom prst="line">
            <a:avLst/>
          </a:prstGeom>
          <a:ln w="19050" cap="flat" cmpd="sng" algn="ctr">
            <a:solidFill>
              <a:srgbClr val="000000"/>
            </a:solidFill>
            <a:prstDash val="solid"/>
            <a:round/>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sp>
        <p:nvSpPr>
          <p:cNvPr id="57" name="Magnetic Disk 56"/>
          <p:cNvSpPr/>
          <p:nvPr/>
        </p:nvSpPr>
        <p:spPr>
          <a:xfrm>
            <a:off x="5172075" y="3805238"/>
            <a:ext cx="1136650" cy="1301750"/>
          </a:xfrm>
          <a:prstGeom prst="flowChartMagneticDisk">
            <a:avLst/>
          </a:prstGeom>
          <a:solidFill>
            <a:srgbClr val="5493CD"/>
          </a:solidFill>
          <a:ln w="19050" cap="flat" cmpd="sng" algn="ctr">
            <a:solidFill>
              <a:srgbClr val="00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8174" name="TextBox 70"/>
          <p:cNvSpPr txBox="1">
            <a:spLocks noChangeArrowheads="1"/>
          </p:cNvSpPr>
          <p:nvPr/>
        </p:nvSpPr>
        <p:spPr bwMode="auto">
          <a:xfrm>
            <a:off x="5356225" y="4346575"/>
            <a:ext cx="7683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400" dirty="0" err="1" smtClean="0">
                <a:latin typeface="Calibri" charset="0"/>
                <a:cs typeface="Calibri" charset="0"/>
              </a:rPr>
              <a:t>ePGDB</a:t>
            </a:r>
            <a:endParaRPr lang="en-US" sz="1400" dirty="0">
              <a:latin typeface="Calibri" charset="0"/>
              <a:cs typeface="Calibri" charset="0"/>
            </a:endParaRPr>
          </a:p>
        </p:txBody>
      </p:sp>
      <p:grpSp>
        <p:nvGrpSpPr>
          <p:cNvPr id="48175" name="Group 84"/>
          <p:cNvGrpSpPr>
            <a:grpSpLocks/>
          </p:cNvGrpSpPr>
          <p:nvPr/>
        </p:nvGrpSpPr>
        <p:grpSpPr bwMode="auto">
          <a:xfrm>
            <a:off x="1390650" y="4794250"/>
            <a:ext cx="1177925" cy="1566863"/>
            <a:chOff x="1390888" y="4772625"/>
            <a:chExt cx="1178168" cy="1565561"/>
          </a:xfrm>
        </p:grpSpPr>
        <p:sp>
          <p:nvSpPr>
            <p:cNvPr id="48182" name="Rectangle 69"/>
            <p:cNvSpPr>
              <a:spLocks noChangeArrowheads="1"/>
            </p:cNvSpPr>
            <p:nvPr/>
          </p:nvSpPr>
          <p:spPr bwMode="auto">
            <a:xfrm>
              <a:off x="1390888" y="5885184"/>
              <a:ext cx="1174020" cy="453002"/>
            </a:xfrm>
            <a:prstGeom prst="rect">
              <a:avLst/>
            </a:prstGeom>
            <a:solidFill>
              <a:schemeClr val="bg1"/>
            </a:solidFill>
            <a:ln w="19050">
              <a:solidFill>
                <a:schemeClr val="tx1"/>
              </a:solidFill>
              <a:round/>
              <a:headEnd/>
              <a:tailEnd/>
            </a:ln>
          </p:spPr>
          <p:txBody>
            <a:bodyPr/>
            <a:lstStyle/>
            <a:p>
              <a:endParaRPr lang="en-US" sz="1100">
                <a:latin typeface="Calibri" charset="0"/>
                <a:cs typeface="Calibri" charset="0"/>
              </a:endParaRPr>
            </a:p>
          </p:txBody>
        </p:sp>
        <p:sp>
          <p:nvSpPr>
            <p:cNvPr id="48183" name="TextBox 70"/>
            <p:cNvSpPr txBox="1">
              <a:spLocks noChangeArrowheads="1"/>
            </p:cNvSpPr>
            <p:nvPr/>
          </p:nvSpPr>
          <p:spPr bwMode="auto">
            <a:xfrm>
              <a:off x="1622548" y="5984233"/>
              <a:ext cx="710702"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100">
                  <a:latin typeface="Calibri" charset="0"/>
                  <a:cs typeface="Calibri" charset="0"/>
                </a:rPr>
                <a:t>Pathways</a:t>
              </a:r>
            </a:p>
          </p:txBody>
        </p:sp>
        <p:sp>
          <p:nvSpPr>
            <p:cNvPr id="48184" name="Rectangle 69"/>
            <p:cNvSpPr>
              <a:spLocks noChangeArrowheads="1"/>
            </p:cNvSpPr>
            <p:nvPr/>
          </p:nvSpPr>
          <p:spPr bwMode="auto">
            <a:xfrm>
              <a:off x="1390888" y="5331372"/>
              <a:ext cx="1174020" cy="453002"/>
            </a:xfrm>
            <a:prstGeom prst="rect">
              <a:avLst/>
            </a:prstGeom>
            <a:solidFill>
              <a:schemeClr val="bg1"/>
            </a:solidFill>
            <a:ln w="19050">
              <a:solidFill>
                <a:schemeClr val="tx1"/>
              </a:solidFill>
              <a:round/>
              <a:headEnd/>
              <a:tailEnd/>
            </a:ln>
          </p:spPr>
          <p:txBody>
            <a:bodyPr/>
            <a:lstStyle/>
            <a:p>
              <a:endParaRPr lang="en-US" sz="1100">
                <a:latin typeface="Calibri" charset="0"/>
                <a:cs typeface="Calibri" charset="0"/>
              </a:endParaRPr>
            </a:p>
          </p:txBody>
        </p:sp>
        <p:sp>
          <p:nvSpPr>
            <p:cNvPr id="48185" name="TextBox 70"/>
            <p:cNvSpPr txBox="1">
              <a:spLocks noChangeArrowheads="1"/>
            </p:cNvSpPr>
            <p:nvPr/>
          </p:nvSpPr>
          <p:spPr bwMode="auto">
            <a:xfrm>
              <a:off x="1582373" y="5430421"/>
              <a:ext cx="777563"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100">
                  <a:latin typeface="Calibri" charset="0"/>
                  <a:cs typeface="Calibri" charset="0"/>
                </a:rPr>
                <a:t>Reactions</a:t>
              </a:r>
            </a:p>
          </p:txBody>
        </p:sp>
        <p:cxnSp>
          <p:nvCxnSpPr>
            <p:cNvPr id="24" name="Straight Connector 23"/>
            <p:cNvCxnSpPr/>
            <p:nvPr/>
          </p:nvCxnSpPr>
          <p:spPr>
            <a:xfrm rot="5400000">
              <a:off x="1918899" y="5834573"/>
              <a:ext cx="111033" cy="1587"/>
            </a:xfrm>
            <a:prstGeom prst="line">
              <a:avLst/>
            </a:prstGeom>
            <a:ln w="19050" cap="flat" cmpd="sng" algn="ctr">
              <a:solidFill>
                <a:srgbClr val="00000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48187" name="Rectangle 69"/>
            <p:cNvSpPr>
              <a:spLocks noChangeArrowheads="1"/>
            </p:cNvSpPr>
            <p:nvPr/>
          </p:nvSpPr>
          <p:spPr bwMode="auto">
            <a:xfrm>
              <a:off x="1395036" y="4772625"/>
              <a:ext cx="1174020" cy="453002"/>
            </a:xfrm>
            <a:prstGeom prst="rect">
              <a:avLst/>
            </a:prstGeom>
            <a:solidFill>
              <a:schemeClr val="bg1"/>
            </a:solidFill>
            <a:ln w="19050">
              <a:solidFill>
                <a:schemeClr val="tx1"/>
              </a:solidFill>
              <a:round/>
              <a:headEnd/>
              <a:tailEnd/>
            </a:ln>
          </p:spPr>
          <p:txBody>
            <a:bodyPr/>
            <a:lstStyle/>
            <a:p>
              <a:endParaRPr lang="en-US" sz="1100">
                <a:latin typeface="Calibri" charset="0"/>
                <a:cs typeface="Calibri" charset="0"/>
              </a:endParaRPr>
            </a:p>
          </p:txBody>
        </p:sp>
        <p:sp>
          <p:nvSpPr>
            <p:cNvPr id="48188" name="TextBox 70"/>
            <p:cNvSpPr txBox="1">
              <a:spLocks noChangeArrowheads="1"/>
            </p:cNvSpPr>
            <p:nvPr/>
          </p:nvSpPr>
          <p:spPr bwMode="auto">
            <a:xfrm>
              <a:off x="1550215" y="4871674"/>
              <a:ext cx="863668"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100">
                  <a:latin typeface="Calibri" charset="0"/>
                  <a:cs typeface="Calibri" charset="0"/>
                </a:rPr>
                <a:t>Compounds</a:t>
              </a:r>
            </a:p>
          </p:txBody>
        </p:sp>
        <p:cxnSp>
          <p:nvCxnSpPr>
            <p:cNvPr id="27" name="Straight Connector 26"/>
            <p:cNvCxnSpPr/>
            <p:nvPr/>
          </p:nvCxnSpPr>
          <p:spPr>
            <a:xfrm rot="5400000">
              <a:off x="1923662" y="5274651"/>
              <a:ext cx="111033" cy="1588"/>
            </a:xfrm>
            <a:prstGeom prst="line">
              <a:avLst/>
            </a:prstGeom>
            <a:ln w="19050" cap="flat" cmpd="sng" algn="ctr">
              <a:solidFill>
                <a:srgbClr val="00000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pic>
        <p:nvPicPr>
          <p:cNvPr id="48176" name="Picture 4"/>
          <p:cNvPicPr>
            <a:picLocks noChangeAspect="1" noChangeArrowheads="1"/>
          </p:cNvPicPr>
          <p:nvPr/>
        </p:nvPicPr>
        <p:blipFill>
          <a:blip r:embed="rId3">
            <a:extLst>
              <a:ext uri="{28A0092B-C50C-407E-A947-70E740481C1C}">
                <a14:useLocalDpi xmlns:a14="http://schemas.microsoft.com/office/drawing/2010/main" val="0"/>
              </a:ext>
            </a:extLst>
          </a:blip>
          <a:srcRect t="3709" r="4715" b="34186"/>
          <a:stretch>
            <a:fillRect/>
          </a:stretch>
        </p:blipFill>
        <p:spPr bwMode="auto">
          <a:xfrm rot="10800000">
            <a:off x="681038" y="1173163"/>
            <a:ext cx="814387" cy="65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dash"/>
                <a:miter lim="800000"/>
                <a:headEnd/>
                <a:tailEnd/>
              </a14:hiddenLine>
            </a:ext>
          </a:extLst>
        </p:spPr>
      </p:pic>
      <p:sp>
        <p:nvSpPr>
          <p:cNvPr id="48177" name="Rectangle 94"/>
          <p:cNvSpPr>
            <a:spLocks noChangeArrowheads="1"/>
          </p:cNvSpPr>
          <p:nvPr/>
        </p:nvSpPr>
        <p:spPr bwMode="auto">
          <a:xfrm>
            <a:off x="205154" y="6570663"/>
            <a:ext cx="591307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eaLnBrk="1" hangingPunct="1">
              <a:spcBef>
                <a:spcPct val="50000"/>
              </a:spcBef>
            </a:pPr>
            <a:r>
              <a:rPr lang="en-US" sz="1200" dirty="0">
                <a:latin typeface="Calibri" charset="0"/>
                <a:cs typeface="Calibri" charset="0"/>
              </a:rPr>
              <a:t>* Integrates genome and pathway data to identify putative </a:t>
            </a:r>
            <a:r>
              <a:rPr lang="en-US" sz="1200" dirty="0" smtClean="0">
                <a:latin typeface="Calibri" charset="0"/>
                <a:cs typeface="Calibri" charset="0"/>
              </a:rPr>
              <a:t>distributed metabolic </a:t>
            </a:r>
            <a:r>
              <a:rPr lang="en-US" sz="1200" dirty="0">
                <a:latin typeface="Calibri" charset="0"/>
                <a:cs typeface="Calibri" charset="0"/>
              </a:rPr>
              <a:t>networks</a:t>
            </a:r>
          </a:p>
        </p:txBody>
      </p:sp>
      <p:sp>
        <p:nvSpPr>
          <p:cNvPr id="48178" name="TextBox 130"/>
          <p:cNvSpPr txBox="1">
            <a:spLocks noChangeArrowheads="1"/>
          </p:cNvSpPr>
          <p:nvPr/>
        </p:nvSpPr>
        <p:spPr bwMode="auto">
          <a:xfrm>
            <a:off x="2012950" y="1546225"/>
            <a:ext cx="119184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4800" i="1" dirty="0">
                <a:latin typeface="Calibri" charset="0"/>
                <a:cs typeface="Calibri" charset="0"/>
              </a:rPr>
              <a:t>???</a:t>
            </a:r>
          </a:p>
        </p:txBody>
      </p:sp>
      <p:cxnSp>
        <p:nvCxnSpPr>
          <p:cNvPr id="48180" name="Straight Arrow Connector 143"/>
          <p:cNvCxnSpPr>
            <a:cxnSpLocks noChangeShapeType="1"/>
          </p:cNvCxnSpPr>
          <p:nvPr/>
        </p:nvCxnSpPr>
        <p:spPr bwMode="auto">
          <a:xfrm rot="5400000" flipH="1" flipV="1">
            <a:off x="7096126" y="2492375"/>
            <a:ext cx="322262" cy="1587"/>
          </a:xfrm>
          <a:prstGeom prst="straightConnector1">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48181" name="Rectangle 109"/>
          <p:cNvSpPr>
            <a:spLocks noChangeArrowheads="1"/>
          </p:cNvSpPr>
          <p:nvPr/>
        </p:nvSpPr>
        <p:spPr bwMode="auto">
          <a:xfrm>
            <a:off x="840154" y="41275"/>
            <a:ext cx="7571154"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sz="4400" dirty="0" smtClean="0">
                <a:latin typeface="Calibri" charset="0"/>
                <a:cs typeface="Calibri" charset="0"/>
              </a:rPr>
              <a:t>Environmental PGDB</a:t>
            </a:r>
            <a:endParaRPr lang="en-US" sz="4400" dirty="0"/>
          </a:p>
        </p:txBody>
      </p:sp>
      <p:pic>
        <p:nvPicPr>
          <p:cNvPr id="71" name="Picture 70" descr="figure3.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09618" y="801076"/>
            <a:ext cx="2501467" cy="1596681"/>
          </a:xfrm>
          <a:prstGeom prst="rect">
            <a:avLst/>
          </a:prstGeom>
        </p:spPr>
      </p:pic>
    </p:spTree>
    <p:extLst>
      <p:ext uri="{BB962C8B-B14F-4D97-AF65-F5344CB8AC3E}">
        <p14:creationId xmlns:p14="http://schemas.microsoft.com/office/powerpoint/2010/main" val="10779245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CE25C14-9902-2B45-824C-C5C3FF95DEE7}" type="slidenum">
              <a:rPr lang="en-US" sz="1400">
                <a:latin typeface="Calibri" charset="0"/>
                <a:cs typeface="Calibri" charset="0"/>
              </a:rPr>
              <a:pPr/>
              <a:t>14</a:t>
            </a:fld>
            <a:endParaRPr lang="en-US" sz="1400">
              <a:latin typeface="Calibri" charset="0"/>
              <a:cs typeface="Calibri" charset="0"/>
            </a:endParaRPr>
          </a:p>
        </p:txBody>
      </p:sp>
      <p:sp>
        <p:nvSpPr>
          <p:cNvPr id="56322" name="Rectangle 1026"/>
          <p:cNvSpPr>
            <a:spLocks noGrp="1" noChangeArrowheads="1"/>
          </p:cNvSpPr>
          <p:nvPr>
            <p:ph type="title"/>
          </p:nvPr>
        </p:nvSpPr>
        <p:spPr>
          <a:xfrm>
            <a:off x="685800" y="64600"/>
            <a:ext cx="7772400" cy="673100"/>
          </a:xfrm>
        </p:spPr>
        <p:txBody>
          <a:bodyPr>
            <a:normAutofit fontScale="90000"/>
          </a:bodyPr>
          <a:lstStyle/>
          <a:p>
            <a:pPr eaLnBrk="1" hangingPunct="1"/>
            <a:r>
              <a:rPr lang="en-US" dirty="0" err="1" smtClean="0">
                <a:solidFill>
                  <a:schemeClr val="tx1"/>
                </a:solidFill>
                <a:latin typeface="Calibri" charset="0"/>
                <a:ea typeface="ＭＳ Ｐゴシック" charset="0"/>
                <a:cs typeface="Calibri" charset="0"/>
              </a:rPr>
              <a:t>ePGDB</a:t>
            </a:r>
            <a:r>
              <a:rPr lang="en-US" dirty="0" smtClean="0">
                <a:solidFill>
                  <a:schemeClr val="tx1"/>
                </a:solidFill>
                <a:latin typeface="Calibri" charset="0"/>
                <a:ea typeface="ＭＳ Ｐゴシック" charset="0"/>
                <a:cs typeface="Calibri" charset="0"/>
              </a:rPr>
              <a:t> Navigation</a:t>
            </a:r>
            <a:endParaRPr lang="en-US" dirty="0">
              <a:latin typeface="Calibri" charset="0"/>
              <a:ea typeface="ＭＳ Ｐゴシック" charset="0"/>
              <a:cs typeface="Calibri" charset="0"/>
            </a:endParaRPr>
          </a:p>
        </p:txBody>
      </p:sp>
      <p:pic>
        <p:nvPicPr>
          <p:cNvPr id="5" name="Picture 4" descr="figure3.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000" y="936669"/>
            <a:ext cx="8870243" cy="5661858"/>
          </a:xfrm>
          <a:prstGeom prst="rect">
            <a:avLst/>
          </a:prstGeom>
        </p:spPr>
      </p:pic>
    </p:spTree>
    <p:extLst>
      <p:ext uri="{BB962C8B-B14F-4D97-AF65-F5344CB8AC3E}">
        <p14:creationId xmlns:p14="http://schemas.microsoft.com/office/powerpoint/2010/main" val="26361154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CE25C14-9902-2B45-824C-C5C3FF95DEE7}" type="slidenum">
              <a:rPr lang="en-US" sz="1400">
                <a:latin typeface="Calibri" charset="0"/>
                <a:cs typeface="Calibri" charset="0"/>
              </a:rPr>
              <a:pPr/>
              <a:t>15</a:t>
            </a:fld>
            <a:endParaRPr lang="en-US" sz="1400">
              <a:latin typeface="Calibri" charset="0"/>
              <a:cs typeface="Calibri" charset="0"/>
            </a:endParaRPr>
          </a:p>
        </p:txBody>
      </p:sp>
      <p:sp>
        <p:nvSpPr>
          <p:cNvPr id="56322" name="Rectangle 1026"/>
          <p:cNvSpPr>
            <a:spLocks noGrp="1" noChangeArrowheads="1"/>
          </p:cNvSpPr>
          <p:nvPr>
            <p:ph type="title"/>
          </p:nvPr>
        </p:nvSpPr>
        <p:spPr>
          <a:xfrm>
            <a:off x="685800" y="84138"/>
            <a:ext cx="7772400" cy="673100"/>
          </a:xfrm>
        </p:spPr>
        <p:txBody>
          <a:bodyPr>
            <a:normAutofit fontScale="90000"/>
          </a:bodyPr>
          <a:lstStyle/>
          <a:p>
            <a:r>
              <a:rPr lang="en-US" i="1" dirty="0">
                <a:latin typeface="Calibri" charset="0"/>
                <a:ea typeface="ＭＳ Ｐゴシック" charset="0"/>
                <a:cs typeface="Calibri" charset="0"/>
              </a:rPr>
              <a:t>http://</a:t>
            </a:r>
            <a:r>
              <a:rPr lang="en-US" i="1" dirty="0" err="1">
                <a:latin typeface="Calibri" charset="0"/>
                <a:ea typeface="ＭＳ Ｐゴシック" charset="0"/>
                <a:cs typeface="Calibri" charset="0"/>
              </a:rPr>
              <a:t>engcyc.org</a:t>
            </a:r>
            <a:r>
              <a:rPr lang="en-US" i="1" dirty="0">
                <a:latin typeface="Calibri" charset="0"/>
                <a:ea typeface="ＭＳ Ｐゴシック" charset="0"/>
                <a:cs typeface="Calibri" charset="0"/>
              </a:rPr>
              <a:t>/</a:t>
            </a:r>
            <a:endParaRPr lang="en-US" dirty="0">
              <a:latin typeface="Calibri" charset="0"/>
              <a:ea typeface="ＭＳ Ｐゴシック" charset="0"/>
              <a:cs typeface="Calibri" charset="0"/>
            </a:endParaRPr>
          </a:p>
        </p:txBody>
      </p:sp>
      <p:pic>
        <p:nvPicPr>
          <p:cNvPr id="3" name="Picture 2" descr="figure1_tiers.pdf"/>
          <p:cNvPicPr>
            <a:picLocks noChangeAspect="1"/>
          </p:cNvPicPr>
          <p:nvPr/>
        </p:nvPicPr>
        <p:blipFill rotWithShape="1">
          <a:blip r:embed="rId3">
            <a:extLst>
              <a:ext uri="{28A0092B-C50C-407E-A947-70E740481C1C}">
                <a14:useLocalDpi xmlns:a14="http://schemas.microsoft.com/office/drawing/2010/main" val="0"/>
              </a:ext>
            </a:extLst>
          </a:blip>
          <a:srcRect l="9808" t="4012" r="11451" b="3215"/>
          <a:stretch/>
        </p:blipFill>
        <p:spPr>
          <a:xfrm>
            <a:off x="860025" y="1080082"/>
            <a:ext cx="7200198" cy="5420395"/>
          </a:xfrm>
          <a:prstGeom prst="rect">
            <a:avLst/>
          </a:prstGeom>
        </p:spPr>
      </p:pic>
    </p:spTree>
    <p:extLst>
      <p:ext uri="{BB962C8B-B14F-4D97-AF65-F5344CB8AC3E}">
        <p14:creationId xmlns:p14="http://schemas.microsoft.com/office/powerpoint/2010/main" val="14567523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1026"/>
          <p:cNvSpPr>
            <a:spLocks noGrp="1" noChangeArrowheads="1"/>
          </p:cNvSpPr>
          <p:nvPr>
            <p:ph type="title"/>
          </p:nvPr>
        </p:nvSpPr>
        <p:spPr>
          <a:xfrm>
            <a:off x="685800" y="152400"/>
            <a:ext cx="7772400" cy="1143000"/>
          </a:xfrm>
        </p:spPr>
        <p:txBody>
          <a:bodyPr/>
          <a:lstStyle/>
          <a:p>
            <a:pPr eaLnBrk="1" hangingPunct="1"/>
            <a:r>
              <a:rPr lang="en-US" dirty="0">
                <a:latin typeface="Calibri" charset="0"/>
                <a:ea typeface="Calibri" charset="0"/>
                <a:cs typeface="Calibri" charset="0"/>
              </a:rPr>
              <a:t>Overview</a:t>
            </a:r>
          </a:p>
        </p:txBody>
      </p:sp>
      <p:sp>
        <p:nvSpPr>
          <p:cNvPr id="18435" name="Rectangle 1027"/>
          <p:cNvSpPr>
            <a:spLocks noGrp="1" noChangeArrowheads="1"/>
          </p:cNvSpPr>
          <p:nvPr>
            <p:ph type="body" idx="1"/>
          </p:nvPr>
        </p:nvSpPr>
        <p:spPr/>
        <p:txBody>
          <a:bodyPr/>
          <a:lstStyle/>
          <a:p>
            <a:pPr eaLnBrk="1" hangingPunct="1"/>
            <a:endParaRPr lang="en-US" dirty="0">
              <a:latin typeface="Calibri" charset="0"/>
              <a:ea typeface="Calibri" charset="0"/>
              <a:cs typeface="Calibri" charset="0"/>
            </a:endParaRPr>
          </a:p>
          <a:p>
            <a:pPr eaLnBrk="1" hangingPunct="1"/>
            <a:endParaRPr lang="en-US" dirty="0">
              <a:latin typeface="Calibri" charset="0"/>
              <a:ea typeface="Calibri" charset="0"/>
              <a:cs typeface="Calibri" charset="0"/>
            </a:endParaRPr>
          </a:p>
        </p:txBody>
      </p:sp>
      <p:sp>
        <p:nvSpPr>
          <p:cNvPr id="18436" name="Rectangle 1028"/>
          <p:cNvSpPr>
            <a:spLocks noChangeArrowheads="1"/>
          </p:cNvSpPr>
          <p:nvPr/>
        </p:nvSpPr>
        <p:spPr bwMode="auto">
          <a:xfrm>
            <a:off x="215900" y="1382713"/>
            <a:ext cx="8610600" cy="5029200"/>
          </a:xfrm>
          <a:prstGeom prst="rect">
            <a:avLst/>
          </a:prstGeom>
          <a:noFill/>
          <a:ln w="9525">
            <a:noFill/>
            <a:miter lim="800000"/>
            <a:headEnd/>
            <a:tailEnd/>
          </a:ln>
        </p:spPr>
        <p:txBody>
          <a:bodyPr>
            <a:prstTxWarp prst="textNoShape">
              <a:avLst/>
            </a:prstTxWarp>
          </a:bodyPr>
          <a:lstStyle/>
          <a:p>
            <a:pPr>
              <a:spcBef>
                <a:spcPct val="20000"/>
              </a:spcBef>
            </a:pPr>
            <a:endParaRPr lang="en-US" sz="3200" dirty="0" smtClean="0">
              <a:solidFill>
                <a:srgbClr val="BFBFBF"/>
              </a:solidFill>
              <a:latin typeface="Calibri" charset="0"/>
              <a:ea typeface="Calibri" charset="0"/>
              <a:cs typeface="Calibri" charset="0"/>
            </a:endParaRPr>
          </a:p>
          <a:p>
            <a:pPr marL="342900" indent="-342900">
              <a:spcBef>
                <a:spcPct val="20000"/>
              </a:spcBef>
              <a:buFontTx/>
              <a:buChar char="•"/>
            </a:pPr>
            <a:r>
              <a:rPr lang="en-US" sz="3200" dirty="0" smtClean="0">
                <a:solidFill>
                  <a:srgbClr val="BFBFBF"/>
                </a:solidFill>
                <a:latin typeface="Calibri" charset="0"/>
                <a:ea typeface="Calibri" charset="0"/>
                <a:cs typeface="Calibri" charset="0"/>
              </a:rPr>
              <a:t>Through the looking glass…</a:t>
            </a:r>
          </a:p>
          <a:p>
            <a:pPr marL="342900" indent="-342900">
              <a:spcBef>
                <a:spcPct val="20000"/>
              </a:spcBef>
              <a:buFontTx/>
              <a:buChar char="•"/>
            </a:pPr>
            <a:endParaRPr lang="en-US" sz="3200" dirty="0" smtClean="0">
              <a:solidFill>
                <a:srgbClr val="BFBFBF"/>
              </a:solidFill>
              <a:latin typeface="Calibri" charset="0"/>
              <a:ea typeface="Calibri" charset="0"/>
              <a:cs typeface="Calibri" charset="0"/>
            </a:endParaRPr>
          </a:p>
          <a:p>
            <a:pPr marL="342900" indent="-342900">
              <a:spcBef>
                <a:spcPct val="20000"/>
              </a:spcBef>
              <a:buFontTx/>
              <a:buChar char="•"/>
            </a:pPr>
            <a:r>
              <a:rPr lang="en-US" sz="3200" dirty="0" smtClean="0">
                <a:solidFill>
                  <a:srgbClr val="BFBFBF"/>
                </a:solidFill>
                <a:latin typeface="Calibri" charset="0"/>
                <a:cs typeface="Calibri" charset="0"/>
              </a:rPr>
              <a:t>Environmental Pathway/Genome Databases</a:t>
            </a:r>
          </a:p>
          <a:p>
            <a:pPr marL="342900" indent="-342900">
              <a:spcBef>
                <a:spcPct val="20000"/>
              </a:spcBef>
              <a:buFontTx/>
              <a:buChar char="•"/>
            </a:pPr>
            <a:endParaRPr lang="en-US" sz="3200" dirty="0">
              <a:latin typeface="Calibri" charset="0"/>
              <a:cs typeface="Calibri" charset="0"/>
            </a:endParaRPr>
          </a:p>
          <a:p>
            <a:pPr marL="342900" indent="-342900">
              <a:spcBef>
                <a:spcPct val="20000"/>
              </a:spcBef>
              <a:buFontTx/>
              <a:buChar char="•"/>
            </a:pPr>
            <a:r>
              <a:rPr lang="en-US" sz="3200" dirty="0" err="1" smtClean="0">
                <a:latin typeface="Calibri" charset="0"/>
                <a:cs typeface="Calibri" charset="0"/>
              </a:rPr>
              <a:t>MetaPathways</a:t>
            </a:r>
            <a:r>
              <a:rPr lang="en-US" sz="3200" dirty="0" smtClean="0">
                <a:latin typeface="Calibri" charset="0"/>
                <a:cs typeface="Calibri" charset="0"/>
              </a:rPr>
              <a:t> Pipeline Development</a:t>
            </a:r>
            <a:endParaRPr lang="en-US" sz="3200" dirty="0" smtClean="0">
              <a:latin typeface="Calibri" charset="0"/>
              <a:ea typeface="Calibri" charset="0"/>
              <a:cs typeface="Calibri" charset="0"/>
            </a:endParaRPr>
          </a:p>
          <a:p>
            <a:pPr marL="342900" indent="-342900" eaLnBrk="1" hangingPunct="1">
              <a:spcBef>
                <a:spcPct val="20000"/>
              </a:spcBef>
              <a:buFontTx/>
              <a:buChar char="•"/>
            </a:pPr>
            <a:endParaRPr lang="en-US" sz="3200" dirty="0" smtClean="0">
              <a:latin typeface="Calibri" charset="0"/>
              <a:ea typeface="Calibri" charset="0"/>
              <a:cs typeface="Calibri" charset="0"/>
            </a:endParaRPr>
          </a:p>
          <a:p>
            <a:pPr marL="342900" indent="-342900" eaLnBrk="1" hangingPunct="1">
              <a:spcBef>
                <a:spcPct val="20000"/>
              </a:spcBef>
              <a:buFontTx/>
              <a:buChar char="•"/>
            </a:pPr>
            <a:endParaRPr lang="en-US" sz="3200" dirty="0">
              <a:latin typeface="Calibri" charset="0"/>
              <a:ea typeface="Calibri" charset="0"/>
              <a:cs typeface="Calibri" charset="0"/>
            </a:endParaRPr>
          </a:p>
          <a:p>
            <a:pPr marL="342900" indent="-342900" eaLnBrk="1" hangingPunct="1">
              <a:spcBef>
                <a:spcPct val="20000"/>
              </a:spcBef>
              <a:buFontTx/>
              <a:buChar char="•"/>
            </a:pPr>
            <a:endParaRPr lang="en-US" sz="3200" dirty="0">
              <a:latin typeface="Calibri" charset="0"/>
              <a:ea typeface="Calibri" charset="0"/>
              <a:cs typeface="Calibri" charset="0"/>
            </a:endParaRPr>
          </a:p>
        </p:txBody>
      </p:sp>
      <p:sp>
        <p:nvSpPr>
          <p:cNvPr id="18437" name="Slide Number Placeholder 5"/>
          <p:cNvSpPr>
            <a:spLocks noGrp="1"/>
          </p:cNvSpPr>
          <p:nvPr>
            <p:ph type="sldNum" sz="quarter" idx="12"/>
          </p:nvPr>
        </p:nvSpPr>
        <p:spPr>
          <a:noFill/>
        </p:spPr>
        <p:txBody>
          <a:bodyPr/>
          <a:lstStyle/>
          <a:p>
            <a:fld id="{3939EB87-CFFF-824A-B010-BDBE788B5D31}" type="slidenum">
              <a:rPr lang="en-US" smtClean="0">
                <a:latin typeface="Calibri" charset="0"/>
                <a:ea typeface="Calibri" charset="0"/>
                <a:cs typeface="Calibri" charset="0"/>
              </a:rPr>
              <a:pPr/>
              <a:t>16</a:t>
            </a:fld>
            <a:endParaRPr lang="en-US" smtClean="0">
              <a:latin typeface="Calibri" charset="0"/>
              <a:ea typeface="Calibri" charset="0"/>
              <a:cs typeface="Calibri" charset="0"/>
            </a:endParaRPr>
          </a:p>
        </p:txBody>
      </p:sp>
    </p:spTree>
    <p:extLst>
      <p:ext uri="{BB962C8B-B14F-4D97-AF65-F5344CB8AC3E}">
        <p14:creationId xmlns:p14="http://schemas.microsoft.com/office/powerpoint/2010/main" val="272014967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CE25C14-9902-2B45-824C-C5C3FF95DEE7}" type="slidenum">
              <a:rPr lang="en-US" sz="1400">
                <a:latin typeface="Calibri" charset="0"/>
                <a:cs typeface="Calibri" charset="0"/>
              </a:rPr>
              <a:pPr/>
              <a:t>17</a:t>
            </a:fld>
            <a:endParaRPr lang="en-US" sz="1400">
              <a:latin typeface="Calibri" charset="0"/>
              <a:cs typeface="Calibri" charset="0"/>
            </a:endParaRPr>
          </a:p>
        </p:txBody>
      </p:sp>
      <p:sp>
        <p:nvSpPr>
          <p:cNvPr id="56322" name="Rectangle 1026"/>
          <p:cNvSpPr>
            <a:spLocks noGrp="1" noChangeArrowheads="1"/>
          </p:cNvSpPr>
          <p:nvPr>
            <p:ph type="title"/>
          </p:nvPr>
        </p:nvSpPr>
        <p:spPr>
          <a:xfrm>
            <a:off x="685800" y="84138"/>
            <a:ext cx="7772400" cy="673100"/>
          </a:xfrm>
        </p:spPr>
        <p:txBody>
          <a:bodyPr>
            <a:normAutofit fontScale="90000"/>
          </a:bodyPr>
          <a:lstStyle/>
          <a:p>
            <a:pPr eaLnBrk="1" hangingPunct="1"/>
            <a:r>
              <a:rPr lang="en-US" dirty="0" err="1" smtClean="0">
                <a:solidFill>
                  <a:schemeClr val="tx1"/>
                </a:solidFill>
                <a:latin typeface="Calibri" charset="0"/>
                <a:ea typeface="ＭＳ Ｐゴシック" charset="0"/>
                <a:cs typeface="Calibri" charset="0"/>
              </a:rPr>
              <a:t>MetaPathways</a:t>
            </a:r>
            <a:endParaRPr lang="en-US" dirty="0">
              <a:latin typeface="Calibri" charset="0"/>
              <a:ea typeface="ＭＳ Ｐゴシック" charset="0"/>
              <a:cs typeface="Calibri" charset="0"/>
            </a:endParaRPr>
          </a:p>
        </p:txBody>
      </p:sp>
      <p:sp>
        <p:nvSpPr>
          <p:cNvPr id="7" name="Content Placeholder 1"/>
          <p:cNvSpPr>
            <a:spLocks noGrp="1"/>
          </p:cNvSpPr>
          <p:nvPr>
            <p:ph idx="1"/>
          </p:nvPr>
        </p:nvSpPr>
        <p:spPr>
          <a:xfrm>
            <a:off x="4552462" y="1172315"/>
            <a:ext cx="4454771" cy="5011607"/>
          </a:xfrm>
        </p:spPr>
        <p:txBody>
          <a:bodyPr>
            <a:noAutofit/>
          </a:bodyPr>
          <a:lstStyle/>
          <a:p>
            <a:pPr algn="just"/>
            <a:r>
              <a:rPr lang="en-US" sz="2000" dirty="0"/>
              <a:t>A modular pipeline for constructing Pathway/Genome Databases from environmental sequence </a:t>
            </a:r>
            <a:r>
              <a:rPr lang="en-US" sz="2000" dirty="0" smtClean="0"/>
              <a:t>information </a:t>
            </a:r>
          </a:p>
          <a:p>
            <a:pPr algn="just"/>
            <a:endParaRPr lang="en-US" sz="2000" dirty="0">
              <a:latin typeface="Calibri"/>
              <a:cs typeface="Calibri"/>
            </a:endParaRPr>
          </a:p>
          <a:p>
            <a:pPr algn="just"/>
            <a:r>
              <a:rPr lang="en-US" sz="2000" dirty="0" err="1" smtClean="0">
                <a:latin typeface="Calibri"/>
                <a:ea typeface="ＭＳ Ｐゴシック" charset="0"/>
                <a:cs typeface="Calibri"/>
              </a:rPr>
              <a:t>MetaPathways</a:t>
            </a:r>
            <a:r>
              <a:rPr lang="en-US" sz="2000" dirty="0" smtClean="0">
                <a:latin typeface="Calibri"/>
                <a:ea typeface="ＭＳ Ｐゴシック" charset="0"/>
                <a:cs typeface="Calibri"/>
              </a:rPr>
              <a:t> currently supports four “data products” including </a:t>
            </a:r>
            <a:r>
              <a:rPr lang="en-US" sz="2000" dirty="0" err="1" smtClean="0">
                <a:latin typeface="Calibri"/>
                <a:ea typeface="ＭＳ Ｐゴシック" charset="0"/>
                <a:cs typeface="Calibri"/>
              </a:rPr>
              <a:t>i</a:t>
            </a:r>
            <a:r>
              <a:rPr lang="en-US" sz="2000" dirty="0" smtClean="0">
                <a:latin typeface="Calibri"/>
                <a:ea typeface="ＭＳ Ｐゴシック" charset="0"/>
                <a:cs typeface="Calibri"/>
              </a:rPr>
              <a:t>) </a:t>
            </a:r>
            <a:r>
              <a:rPr lang="en-US" sz="2000" dirty="0" err="1" smtClean="0">
                <a:latin typeface="Calibri"/>
                <a:ea typeface="ＭＳ Ｐゴシック" charset="0"/>
                <a:cs typeface="Calibri"/>
              </a:rPr>
              <a:t>GenBank</a:t>
            </a:r>
            <a:r>
              <a:rPr lang="en-US" sz="2000" dirty="0" smtClean="0">
                <a:latin typeface="Calibri"/>
                <a:ea typeface="ＭＳ Ｐゴシック" charset="0"/>
                <a:cs typeface="Calibri"/>
              </a:rPr>
              <a:t> submission, ii) LCA, iii) </a:t>
            </a:r>
            <a:r>
              <a:rPr lang="en-US" sz="2000" dirty="0" err="1" smtClean="0">
                <a:latin typeface="Calibri"/>
                <a:ea typeface="ＭＳ Ｐゴシック" charset="0"/>
                <a:cs typeface="Calibri"/>
              </a:rPr>
              <a:t>MLTreeMap</a:t>
            </a:r>
            <a:r>
              <a:rPr lang="en-US" sz="2000" dirty="0" smtClean="0">
                <a:latin typeface="Calibri"/>
                <a:ea typeface="ＭＳ Ｐゴシック" charset="0"/>
                <a:cs typeface="Calibri"/>
              </a:rPr>
              <a:t>, and iv) </a:t>
            </a:r>
            <a:r>
              <a:rPr lang="en-US" sz="2000" dirty="0" err="1" smtClean="0">
                <a:latin typeface="Calibri"/>
                <a:ea typeface="ＭＳ Ｐゴシック" charset="0"/>
                <a:cs typeface="Calibri"/>
              </a:rPr>
              <a:t>ePGDBs</a:t>
            </a:r>
            <a:r>
              <a:rPr lang="en-US" sz="2000" dirty="0" smtClean="0">
                <a:latin typeface="Calibri"/>
                <a:ea typeface="ＭＳ Ｐゴシック" charset="0"/>
                <a:cs typeface="Calibri"/>
              </a:rPr>
              <a:t> with associated feature summary tables and GFF files </a:t>
            </a:r>
          </a:p>
          <a:p>
            <a:pPr algn="just"/>
            <a:endParaRPr lang="en-US" sz="2000" dirty="0">
              <a:latin typeface="Calibri"/>
              <a:ea typeface="ＭＳ Ｐゴシック" charset="0"/>
              <a:cs typeface="Calibri"/>
            </a:endParaRPr>
          </a:p>
          <a:p>
            <a:pPr algn="just"/>
            <a:r>
              <a:rPr lang="en-US" sz="2000" dirty="0" err="1" smtClean="0"/>
              <a:t>MetaPathways</a:t>
            </a:r>
            <a:r>
              <a:rPr lang="en-US" sz="2000" dirty="0" smtClean="0"/>
              <a:t> externalizes compute-intensive </a:t>
            </a:r>
            <a:r>
              <a:rPr lang="en-US" sz="2000" dirty="0"/>
              <a:t>processes </a:t>
            </a:r>
            <a:r>
              <a:rPr lang="en-US" sz="2000" dirty="0" smtClean="0"/>
              <a:t>onto a user defined cluster </a:t>
            </a:r>
            <a:r>
              <a:rPr lang="en-US" sz="2000" dirty="0"/>
              <a:t>using </a:t>
            </a:r>
            <a:r>
              <a:rPr lang="en-US" sz="2000" dirty="0" smtClean="0"/>
              <a:t>Sun </a:t>
            </a:r>
            <a:r>
              <a:rPr lang="en-US" sz="2000" dirty="0"/>
              <a:t>Grid </a:t>
            </a:r>
            <a:r>
              <a:rPr lang="en-US" sz="2000" dirty="0" smtClean="0"/>
              <a:t>Engine or the Amazon </a:t>
            </a:r>
            <a:r>
              <a:rPr lang="en-US" sz="2000" dirty="0"/>
              <a:t>elastic </a:t>
            </a:r>
            <a:r>
              <a:rPr lang="en-US" sz="2000" dirty="0" smtClean="0"/>
              <a:t>cloud </a:t>
            </a:r>
            <a:endParaRPr lang="en-US" sz="2000" dirty="0" smtClean="0">
              <a:latin typeface="Calibri"/>
              <a:ea typeface="ＭＳ Ｐゴシック" charset="0"/>
              <a:cs typeface="Calibri"/>
            </a:endParaRPr>
          </a:p>
          <a:p>
            <a:pPr algn="just"/>
            <a:endParaRPr lang="en-US" sz="2000" dirty="0" smtClean="0">
              <a:latin typeface="Calibri"/>
              <a:ea typeface="ＭＳ Ｐゴシック" charset="0"/>
              <a:cs typeface="Calibri"/>
            </a:endParaRPr>
          </a:p>
          <a:p>
            <a:pPr algn="just"/>
            <a:endParaRPr lang="en-US" sz="2000" dirty="0">
              <a:latin typeface="Calibri"/>
              <a:cs typeface="Calibri"/>
            </a:endParaRPr>
          </a:p>
        </p:txBody>
      </p:sp>
      <p:pic>
        <p:nvPicPr>
          <p:cNvPr id="4" name="Picture 3"/>
          <p:cNvPicPr>
            <a:picLocks noChangeAspect="1"/>
          </p:cNvPicPr>
          <p:nvPr/>
        </p:nvPicPr>
        <p:blipFill rotWithShape="1">
          <a:blip r:embed="rId3"/>
          <a:srcRect b="33440"/>
          <a:stretch/>
        </p:blipFill>
        <p:spPr>
          <a:xfrm>
            <a:off x="68385" y="783081"/>
            <a:ext cx="4308230" cy="5696416"/>
          </a:xfrm>
          <a:prstGeom prst="rect">
            <a:avLst/>
          </a:prstGeom>
        </p:spPr>
      </p:pic>
    </p:spTree>
    <p:extLst>
      <p:ext uri="{BB962C8B-B14F-4D97-AF65-F5344CB8AC3E}">
        <p14:creationId xmlns:p14="http://schemas.microsoft.com/office/powerpoint/2010/main" val="32619556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CE25C14-9902-2B45-824C-C5C3FF95DEE7}" type="slidenum">
              <a:rPr lang="en-US" sz="1400">
                <a:latin typeface="Calibri" charset="0"/>
                <a:cs typeface="Calibri" charset="0"/>
              </a:rPr>
              <a:pPr/>
              <a:t>18</a:t>
            </a:fld>
            <a:endParaRPr lang="en-US" sz="1400">
              <a:latin typeface="Calibri" charset="0"/>
              <a:cs typeface="Calibri" charset="0"/>
            </a:endParaRPr>
          </a:p>
        </p:txBody>
      </p:sp>
      <p:sp>
        <p:nvSpPr>
          <p:cNvPr id="56322" name="Rectangle 1026"/>
          <p:cNvSpPr>
            <a:spLocks noGrp="1" noChangeArrowheads="1"/>
          </p:cNvSpPr>
          <p:nvPr>
            <p:ph type="title"/>
          </p:nvPr>
        </p:nvSpPr>
        <p:spPr>
          <a:xfrm>
            <a:off x="685800" y="64600"/>
            <a:ext cx="7772400" cy="673100"/>
          </a:xfrm>
        </p:spPr>
        <p:txBody>
          <a:bodyPr>
            <a:normAutofit fontScale="90000"/>
          </a:bodyPr>
          <a:lstStyle/>
          <a:p>
            <a:pPr eaLnBrk="1" hangingPunct="1"/>
            <a:r>
              <a:rPr lang="en-US" dirty="0" err="1" smtClean="0">
                <a:solidFill>
                  <a:schemeClr val="tx1"/>
                </a:solidFill>
                <a:latin typeface="Calibri" charset="0"/>
                <a:ea typeface="ＭＳ Ｐゴシック" charset="0"/>
                <a:cs typeface="Calibri" charset="0"/>
              </a:rPr>
              <a:t>MetaPathways</a:t>
            </a:r>
            <a:endParaRPr lang="en-US" dirty="0">
              <a:latin typeface="Calibri" charset="0"/>
              <a:ea typeface="ＭＳ Ｐゴシック" charset="0"/>
              <a:cs typeface="Calibri" charset="0"/>
            </a:endParaRPr>
          </a:p>
        </p:txBody>
      </p:sp>
      <p:sp>
        <p:nvSpPr>
          <p:cNvPr id="7" name="Content Placeholder 1"/>
          <p:cNvSpPr>
            <a:spLocks noGrp="1"/>
          </p:cNvSpPr>
          <p:nvPr>
            <p:ph idx="1"/>
          </p:nvPr>
        </p:nvSpPr>
        <p:spPr>
          <a:xfrm>
            <a:off x="4288693" y="957398"/>
            <a:ext cx="4786924" cy="5500062"/>
          </a:xfrm>
        </p:spPr>
        <p:txBody>
          <a:bodyPr>
            <a:noAutofit/>
          </a:bodyPr>
          <a:lstStyle/>
          <a:p>
            <a:pPr algn="just"/>
            <a:r>
              <a:rPr lang="en-US" sz="2000" dirty="0" err="1">
                <a:latin typeface="Calibri"/>
                <a:cs typeface="Calibri"/>
              </a:rPr>
              <a:t>ePGDBs</a:t>
            </a:r>
            <a:r>
              <a:rPr lang="en-US" sz="2000" dirty="0">
                <a:latin typeface="Calibri"/>
                <a:cs typeface="Calibri"/>
              </a:rPr>
              <a:t> </a:t>
            </a:r>
            <a:r>
              <a:rPr lang="en-US" sz="2000" dirty="0" smtClean="0">
                <a:latin typeface="Calibri"/>
                <a:cs typeface="Calibri"/>
              </a:rPr>
              <a:t>facilitate </a:t>
            </a:r>
            <a:r>
              <a:rPr lang="en-US" sz="2000" dirty="0">
                <a:cs typeface="Calibri"/>
              </a:rPr>
              <a:t>pathway-centric </a:t>
            </a:r>
            <a:r>
              <a:rPr lang="en-US" sz="2000" dirty="0" smtClean="0">
                <a:latin typeface="Calibri"/>
                <a:cs typeface="Calibri"/>
              </a:rPr>
              <a:t>exploration </a:t>
            </a:r>
            <a:r>
              <a:rPr lang="en-US" sz="2000" dirty="0">
                <a:latin typeface="Calibri"/>
                <a:cs typeface="Calibri"/>
              </a:rPr>
              <a:t>of </a:t>
            </a:r>
            <a:r>
              <a:rPr lang="en-US" sz="2000" dirty="0" smtClean="0">
                <a:latin typeface="Calibri"/>
                <a:cs typeface="Calibri"/>
              </a:rPr>
              <a:t>environmental sequence information using Pathway Tools and the </a:t>
            </a:r>
            <a:r>
              <a:rPr lang="en-US" sz="2000" dirty="0" err="1" smtClean="0">
                <a:latin typeface="Calibri"/>
                <a:cs typeface="Calibri"/>
              </a:rPr>
              <a:t>MetaCyc</a:t>
            </a:r>
            <a:r>
              <a:rPr lang="en-US" sz="2000" dirty="0" smtClean="0">
                <a:latin typeface="Calibri"/>
                <a:cs typeface="Calibri"/>
              </a:rPr>
              <a:t> </a:t>
            </a:r>
            <a:r>
              <a:rPr lang="en-US" sz="2000" dirty="0">
                <a:latin typeface="Calibri"/>
                <a:cs typeface="Calibri"/>
              </a:rPr>
              <a:t>web </a:t>
            </a:r>
            <a:r>
              <a:rPr lang="en-US" sz="2000" dirty="0" smtClean="0">
                <a:latin typeface="Calibri"/>
                <a:cs typeface="Calibri"/>
              </a:rPr>
              <a:t>interface</a:t>
            </a:r>
          </a:p>
          <a:p>
            <a:pPr algn="just"/>
            <a:endParaRPr lang="en-US" sz="2000" dirty="0">
              <a:latin typeface="Calibri"/>
              <a:cs typeface="Calibri"/>
            </a:endParaRPr>
          </a:p>
          <a:p>
            <a:pPr algn="just"/>
            <a:r>
              <a:rPr lang="en-US" sz="2000" dirty="0" smtClean="0"/>
              <a:t>Provides inference</a:t>
            </a:r>
            <a:r>
              <a:rPr lang="en-US" sz="2000" dirty="0"/>
              <a:t>-based </a:t>
            </a:r>
            <a:r>
              <a:rPr lang="en-US" sz="2000" dirty="0" smtClean="0"/>
              <a:t>approach </a:t>
            </a:r>
            <a:r>
              <a:rPr lang="en-US" sz="2000" dirty="0"/>
              <a:t>to metabolic reconstruction b</a:t>
            </a:r>
            <a:r>
              <a:rPr lang="en-US" sz="2000" dirty="0" smtClean="0"/>
              <a:t>ased on explicit </a:t>
            </a:r>
            <a:r>
              <a:rPr lang="en-US" sz="2000" dirty="0"/>
              <a:t>computational rules to predict </a:t>
            </a:r>
            <a:r>
              <a:rPr lang="en-US" sz="2000" dirty="0" smtClean="0"/>
              <a:t>presence </a:t>
            </a:r>
            <a:r>
              <a:rPr lang="en-US" sz="2000" dirty="0"/>
              <a:t>or absence of distributed </a:t>
            </a:r>
            <a:r>
              <a:rPr lang="en-US" sz="2000" dirty="0" smtClean="0"/>
              <a:t>metabolic networks</a:t>
            </a:r>
            <a:endParaRPr lang="en-US" sz="2000" dirty="0">
              <a:latin typeface="Calibri"/>
              <a:cs typeface="Calibri"/>
            </a:endParaRPr>
          </a:p>
          <a:p>
            <a:pPr algn="just"/>
            <a:endParaRPr lang="en-US" sz="2000" dirty="0">
              <a:latin typeface="Calibri"/>
              <a:cs typeface="Calibri"/>
            </a:endParaRPr>
          </a:p>
          <a:p>
            <a:pPr algn="just"/>
            <a:r>
              <a:rPr lang="en-US" sz="2000" dirty="0" err="1" smtClean="0">
                <a:latin typeface="Calibri"/>
                <a:ea typeface="ＭＳ Ｐゴシック" charset="0"/>
                <a:cs typeface="Calibri"/>
              </a:rPr>
              <a:t>MetaPathways</a:t>
            </a:r>
            <a:r>
              <a:rPr lang="en-US" sz="2000" dirty="0" smtClean="0">
                <a:latin typeface="Calibri"/>
                <a:ea typeface="ＭＳ Ｐゴシック" charset="0"/>
                <a:cs typeface="Calibri"/>
              </a:rPr>
              <a:t> can be used with multi</a:t>
            </a:r>
            <a:r>
              <a:rPr lang="en-US" sz="2000" dirty="0">
                <a:latin typeface="Calibri"/>
                <a:ea typeface="ＭＳ Ｐゴシック" charset="0"/>
                <a:cs typeface="Calibri"/>
              </a:rPr>
              <a:t>-molecular data </a:t>
            </a:r>
            <a:r>
              <a:rPr lang="en-US" sz="2000" dirty="0" smtClean="0">
                <a:latin typeface="Calibri"/>
                <a:ea typeface="ＭＳ Ｐゴシック" charset="0"/>
                <a:cs typeface="Calibri"/>
              </a:rPr>
              <a:t>sets </a:t>
            </a:r>
            <a:r>
              <a:rPr lang="en-US" sz="2000" dirty="0">
                <a:latin typeface="Calibri"/>
                <a:ea typeface="ＭＳ Ｐゴシック" charset="0"/>
                <a:cs typeface="Calibri"/>
              </a:rPr>
              <a:t>(DNA, RNA or protein) </a:t>
            </a:r>
            <a:r>
              <a:rPr lang="en-US" sz="2000" dirty="0" smtClean="0">
                <a:latin typeface="Calibri"/>
                <a:ea typeface="ＭＳ Ｐゴシック" charset="0"/>
                <a:cs typeface="Calibri"/>
              </a:rPr>
              <a:t>sourced from </a:t>
            </a:r>
            <a:r>
              <a:rPr lang="en-US" sz="2000" dirty="0">
                <a:latin typeface="Calibri"/>
                <a:ea typeface="ＭＳ Ｐゴシック" charset="0"/>
                <a:cs typeface="Calibri"/>
              </a:rPr>
              <a:t>cultured isolates, single-cells </a:t>
            </a:r>
            <a:r>
              <a:rPr lang="en-US" sz="2000" dirty="0" smtClean="0">
                <a:latin typeface="Calibri"/>
                <a:ea typeface="ＭＳ Ｐゴシック" charset="0"/>
                <a:cs typeface="Calibri"/>
              </a:rPr>
              <a:t>and </a:t>
            </a:r>
            <a:r>
              <a:rPr lang="en-US" sz="2000" dirty="0">
                <a:latin typeface="Calibri"/>
                <a:ea typeface="ＭＳ Ｐゴシック" charset="0"/>
                <a:cs typeface="Calibri"/>
              </a:rPr>
              <a:t>natural or human engineered </a:t>
            </a:r>
            <a:r>
              <a:rPr lang="en-US" sz="2000" dirty="0" smtClean="0">
                <a:latin typeface="Calibri"/>
                <a:ea typeface="ＭＳ Ｐゴシック" charset="0"/>
                <a:cs typeface="Calibri"/>
              </a:rPr>
              <a:t>ecosystems</a:t>
            </a:r>
          </a:p>
          <a:p>
            <a:pPr algn="just"/>
            <a:endParaRPr lang="en-US" sz="2000" dirty="0">
              <a:latin typeface="Calibri"/>
              <a:ea typeface="ＭＳ Ｐゴシック" charset="0"/>
              <a:cs typeface="Calibri"/>
            </a:endParaRPr>
          </a:p>
          <a:p>
            <a:pPr algn="just"/>
            <a:endParaRPr lang="en-US" sz="2000" dirty="0">
              <a:latin typeface="Calibri"/>
              <a:ea typeface="ＭＳ Ｐゴシック" charset="0"/>
              <a:cs typeface="Calibri"/>
            </a:endParaRPr>
          </a:p>
          <a:p>
            <a:pPr algn="just"/>
            <a:endParaRPr lang="en-US" sz="2000" dirty="0">
              <a:latin typeface="Calibri"/>
              <a:cs typeface="Calibri"/>
            </a:endParaRPr>
          </a:p>
          <a:p>
            <a:pPr algn="just"/>
            <a:endParaRPr lang="en-US" sz="2000" dirty="0" smtClean="0">
              <a:latin typeface="Calibri"/>
              <a:ea typeface="ＭＳ Ｐゴシック" charset="0"/>
              <a:cs typeface="Calibri"/>
            </a:endParaRPr>
          </a:p>
          <a:p>
            <a:pPr algn="just"/>
            <a:endParaRPr lang="en-US" sz="2000" dirty="0" smtClean="0">
              <a:latin typeface="Calibri"/>
              <a:ea typeface="ＭＳ Ｐゴシック" charset="0"/>
              <a:cs typeface="Calibri"/>
            </a:endParaRPr>
          </a:p>
          <a:p>
            <a:pPr algn="just"/>
            <a:endParaRPr lang="en-US" sz="2000" dirty="0">
              <a:latin typeface="Calibri"/>
              <a:cs typeface="Calibri"/>
            </a:endParaRPr>
          </a:p>
        </p:txBody>
      </p:sp>
      <p:pic>
        <p:nvPicPr>
          <p:cNvPr id="2" name="Picture 1"/>
          <p:cNvPicPr>
            <a:picLocks noChangeAspect="1"/>
          </p:cNvPicPr>
          <p:nvPr/>
        </p:nvPicPr>
        <p:blipFill rotWithShape="1">
          <a:blip r:embed="rId3"/>
          <a:srcRect t="66952"/>
          <a:stretch/>
        </p:blipFill>
        <p:spPr>
          <a:xfrm>
            <a:off x="78155" y="1752650"/>
            <a:ext cx="4205220" cy="2760738"/>
          </a:xfrm>
          <a:prstGeom prst="rect">
            <a:avLst/>
          </a:prstGeom>
        </p:spPr>
      </p:pic>
      <p:sp>
        <p:nvSpPr>
          <p:cNvPr id="3" name="Rectangle 2"/>
          <p:cNvSpPr/>
          <p:nvPr/>
        </p:nvSpPr>
        <p:spPr>
          <a:xfrm>
            <a:off x="182955" y="4852790"/>
            <a:ext cx="4044461" cy="523220"/>
          </a:xfrm>
          <a:prstGeom prst="rect">
            <a:avLst/>
          </a:prstGeom>
        </p:spPr>
        <p:txBody>
          <a:bodyPr wrap="square">
            <a:spAutoFit/>
          </a:bodyPr>
          <a:lstStyle/>
          <a:p>
            <a:pPr algn="ctr"/>
            <a:r>
              <a:rPr lang="en-US" sz="1400" dirty="0">
                <a:hlinkClick r:id="rId4"/>
              </a:rPr>
              <a:t>http://www.github.com/hallamlab/</a:t>
            </a:r>
            <a:r>
              <a:rPr lang="en-US" sz="1400" dirty="0" smtClean="0">
                <a:hlinkClick r:id="rId4"/>
              </a:rPr>
              <a:t>MetaPathways</a:t>
            </a:r>
            <a:r>
              <a:rPr lang="en-US" sz="1400" dirty="0" smtClean="0"/>
              <a:t> </a:t>
            </a:r>
          </a:p>
          <a:p>
            <a:pPr algn="ctr"/>
            <a:r>
              <a:rPr lang="en-US" sz="1400" dirty="0" smtClean="0">
                <a:hlinkClick r:id="rId5"/>
              </a:rPr>
              <a:t>http</a:t>
            </a:r>
            <a:r>
              <a:rPr lang="en-US" sz="1400" dirty="0">
                <a:hlinkClick r:id="rId5"/>
              </a:rPr>
              <a:t>://hallam.microbiology.ubc.ca/</a:t>
            </a:r>
            <a:r>
              <a:rPr lang="en-US" sz="1400" dirty="0" smtClean="0">
                <a:hlinkClick r:id="rId5"/>
              </a:rPr>
              <a:t>MetaPathways</a:t>
            </a:r>
            <a:r>
              <a:rPr lang="en-US" sz="1400" dirty="0"/>
              <a:t> </a:t>
            </a:r>
          </a:p>
        </p:txBody>
      </p:sp>
    </p:spTree>
    <p:extLst>
      <p:ext uri="{BB962C8B-B14F-4D97-AF65-F5344CB8AC3E}">
        <p14:creationId xmlns:p14="http://schemas.microsoft.com/office/powerpoint/2010/main" val="18538684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CE25C14-9902-2B45-824C-C5C3FF95DEE7}" type="slidenum">
              <a:rPr lang="en-US" sz="1400">
                <a:latin typeface="Calibri" charset="0"/>
                <a:cs typeface="Calibri" charset="0"/>
              </a:rPr>
              <a:pPr/>
              <a:t>19</a:t>
            </a:fld>
            <a:endParaRPr lang="en-US" sz="1400">
              <a:latin typeface="Calibri" charset="0"/>
              <a:cs typeface="Calibri" charset="0"/>
            </a:endParaRPr>
          </a:p>
        </p:txBody>
      </p:sp>
      <p:sp>
        <p:nvSpPr>
          <p:cNvPr id="56322" name="Rectangle 1026"/>
          <p:cNvSpPr>
            <a:spLocks noGrp="1" noChangeArrowheads="1"/>
          </p:cNvSpPr>
          <p:nvPr>
            <p:ph type="title"/>
          </p:nvPr>
        </p:nvSpPr>
        <p:spPr>
          <a:xfrm>
            <a:off x="685800" y="64600"/>
            <a:ext cx="7772400" cy="673100"/>
          </a:xfrm>
        </p:spPr>
        <p:txBody>
          <a:bodyPr>
            <a:normAutofit fontScale="90000"/>
          </a:bodyPr>
          <a:lstStyle/>
          <a:p>
            <a:pPr eaLnBrk="1" hangingPunct="1"/>
            <a:r>
              <a:rPr lang="en-US" dirty="0" err="1" smtClean="0">
                <a:solidFill>
                  <a:schemeClr val="tx1"/>
                </a:solidFill>
                <a:latin typeface="Calibri" charset="0"/>
                <a:ea typeface="ＭＳ Ｐゴシック" charset="0"/>
                <a:cs typeface="Calibri" charset="0"/>
              </a:rPr>
              <a:t>ePGDB</a:t>
            </a:r>
            <a:r>
              <a:rPr lang="en-US" dirty="0" smtClean="0">
                <a:solidFill>
                  <a:schemeClr val="tx1"/>
                </a:solidFill>
                <a:latin typeface="Calibri" charset="0"/>
                <a:ea typeface="ＭＳ Ｐゴシック" charset="0"/>
                <a:cs typeface="Calibri" charset="0"/>
              </a:rPr>
              <a:t> Navigation</a:t>
            </a:r>
            <a:endParaRPr lang="en-US" dirty="0">
              <a:latin typeface="Calibri" charset="0"/>
              <a:ea typeface="ＭＳ Ｐゴシック" charset="0"/>
              <a:cs typeface="Calibri" charset="0"/>
            </a:endParaRPr>
          </a:p>
        </p:txBody>
      </p:sp>
      <p:pic>
        <p:nvPicPr>
          <p:cNvPr id="5" name="Picture 4" descr="figure3.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000" y="936669"/>
            <a:ext cx="8870243" cy="5661858"/>
          </a:xfrm>
          <a:prstGeom prst="rect">
            <a:avLst/>
          </a:prstGeom>
        </p:spPr>
      </p:pic>
    </p:spTree>
    <p:extLst>
      <p:ext uri="{BB962C8B-B14F-4D97-AF65-F5344CB8AC3E}">
        <p14:creationId xmlns:p14="http://schemas.microsoft.com/office/powerpoint/2010/main" val="15508170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1026"/>
          <p:cNvSpPr>
            <a:spLocks noGrp="1" noChangeArrowheads="1"/>
          </p:cNvSpPr>
          <p:nvPr>
            <p:ph type="title"/>
          </p:nvPr>
        </p:nvSpPr>
        <p:spPr>
          <a:xfrm>
            <a:off x="685800" y="152400"/>
            <a:ext cx="7772400" cy="1143000"/>
          </a:xfrm>
        </p:spPr>
        <p:txBody>
          <a:bodyPr/>
          <a:lstStyle/>
          <a:p>
            <a:pPr eaLnBrk="1" hangingPunct="1"/>
            <a:r>
              <a:rPr lang="en-US" dirty="0">
                <a:latin typeface="Calibri" charset="0"/>
                <a:ea typeface="Calibri" charset="0"/>
                <a:cs typeface="Calibri" charset="0"/>
              </a:rPr>
              <a:t>Overview</a:t>
            </a:r>
          </a:p>
        </p:txBody>
      </p:sp>
      <p:sp>
        <p:nvSpPr>
          <p:cNvPr id="18435" name="Rectangle 1027"/>
          <p:cNvSpPr>
            <a:spLocks noGrp="1" noChangeArrowheads="1"/>
          </p:cNvSpPr>
          <p:nvPr>
            <p:ph type="body" idx="1"/>
          </p:nvPr>
        </p:nvSpPr>
        <p:spPr/>
        <p:txBody>
          <a:bodyPr/>
          <a:lstStyle/>
          <a:p>
            <a:pPr eaLnBrk="1" hangingPunct="1"/>
            <a:endParaRPr lang="en-US" dirty="0">
              <a:latin typeface="Calibri" charset="0"/>
              <a:ea typeface="Calibri" charset="0"/>
              <a:cs typeface="Calibri" charset="0"/>
            </a:endParaRPr>
          </a:p>
          <a:p>
            <a:pPr eaLnBrk="1" hangingPunct="1"/>
            <a:endParaRPr lang="en-US" dirty="0">
              <a:latin typeface="Calibri" charset="0"/>
              <a:ea typeface="Calibri" charset="0"/>
              <a:cs typeface="Calibri" charset="0"/>
            </a:endParaRPr>
          </a:p>
        </p:txBody>
      </p:sp>
      <p:sp>
        <p:nvSpPr>
          <p:cNvPr id="18436" name="Rectangle 1028"/>
          <p:cNvSpPr>
            <a:spLocks noChangeArrowheads="1"/>
          </p:cNvSpPr>
          <p:nvPr/>
        </p:nvSpPr>
        <p:spPr bwMode="auto">
          <a:xfrm>
            <a:off x="215900" y="1158026"/>
            <a:ext cx="8610600" cy="5029200"/>
          </a:xfrm>
          <a:prstGeom prst="rect">
            <a:avLst/>
          </a:prstGeom>
          <a:noFill/>
          <a:ln w="9525">
            <a:noFill/>
            <a:miter lim="800000"/>
            <a:headEnd/>
            <a:tailEnd/>
          </a:ln>
        </p:spPr>
        <p:txBody>
          <a:bodyPr>
            <a:prstTxWarp prst="textNoShape">
              <a:avLst/>
            </a:prstTxWarp>
          </a:bodyPr>
          <a:lstStyle/>
          <a:p>
            <a:pPr>
              <a:spcBef>
                <a:spcPct val="20000"/>
              </a:spcBef>
            </a:pPr>
            <a:endParaRPr lang="en-US" sz="3200" dirty="0" smtClean="0">
              <a:latin typeface="Calibri" charset="0"/>
              <a:ea typeface="Calibri" charset="0"/>
              <a:cs typeface="Calibri" charset="0"/>
            </a:endParaRPr>
          </a:p>
          <a:p>
            <a:pPr marL="342900" indent="-342900">
              <a:spcBef>
                <a:spcPct val="20000"/>
              </a:spcBef>
              <a:buFontTx/>
              <a:buChar char="•"/>
            </a:pPr>
            <a:r>
              <a:rPr lang="en-US" sz="3200" dirty="0" smtClean="0">
                <a:latin typeface="Calibri" charset="0"/>
                <a:ea typeface="Calibri" charset="0"/>
                <a:cs typeface="Calibri" charset="0"/>
              </a:rPr>
              <a:t>Through the looking glass…</a:t>
            </a:r>
          </a:p>
          <a:p>
            <a:pPr marL="342900" indent="-342900">
              <a:spcBef>
                <a:spcPct val="20000"/>
              </a:spcBef>
              <a:buFontTx/>
              <a:buChar char="•"/>
            </a:pPr>
            <a:endParaRPr lang="en-US" sz="3200" dirty="0" smtClean="0">
              <a:latin typeface="Calibri" charset="0"/>
              <a:ea typeface="Calibri" charset="0"/>
              <a:cs typeface="Calibri" charset="0"/>
            </a:endParaRPr>
          </a:p>
          <a:p>
            <a:pPr marL="342900" indent="-342900">
              <a:spcBef>
                <a:spcPct val="20000"/>
              </a:spcBef>
              <a:buFontTx/>
              <a:buChar char="•"/>
            </a:pPr>
            <a:r>
              <a:rPr lang="en-US" sz="3200" dirty="0" smtClean="0">
                <a:latin typeface="Calibri" charset="0"/>
                <a:cs typeface="Calibri" charset="0"/>
              </a:rPr>
              <a:t>Environmental Pathway/Genome Databases</a:t>
            </a:r>
          </a:p>
          <a:p>
            <a:pPr marL="342900" indent="-342900">
              <a:spcBef>
                <a:spcPct val="20000"/>
              </a:spcBef>
              <a:buFontTx/>
              <a:buChar char="•"/>
            </a:pPr>
            <a:endParaRPr lang="en-US" sz="3200" dirty="0">
              <a:latin typeface="Calibri" charset="0"/>
              <a:cs typeface="Calibri" charset="0"/>
            </a:endParaRPr>
          </a:p>
          <a:p>
            <a:pPr marL="342900" indent="-342900">
              <a:spcBef>
                <a:spcPct val="20000"/>
              </a:spcBef>
              <a:buFontTx/>
              <a:buChar char="•"/>
            </a:pPr>
            <a:r>
              <a:rPr lang="en-US" sz="3200" dirty="0" err="1" smtClean="0">
                <a:latin typeface="Calibri" charset="0"/>
                <a:cs typeface="Calibri" charset="0"/>
              </a:rPr>
              <a:t>MetaPathways</a:t>
            </a:r>
            <a:r>
              <a:rPr lang="en-US" sz="3200" dirty="0" smtClean="0">
                <a:latin typeface="Calibri" charset="0"/>
                <a:cs typeface="Calibri" charset="0"/>
              </a:rPr>
              <a:t> Pipeline Development</a:t>
            </a:r>
            <a:endParaRPr lang="en-US" sz="3200" dirty="0" smtClean="0">
              <a:latin typeface="Calibri" charset="0"/>
              <a:ea typeface="Calibri" charset="0"/>
              <a:cs typeface="Calibri" charset="0"/>
            </a:endParaRPr>
          </a:p>
          <a:p>
            <a:pPr marL="342900" indent="-342900" eaLnBrk="1" hangingPunct="1">
              <a:spcBef>
                <a:spcPct val="20000"/>
              </a:spcBef>
              <a:buFontTx/>
              <a:buChar char="•"/>
            </a:pPr>
            <a:endParaRPr lang="en-US" sz="3200" dirty="0" smtClean="0">
              <a:latin typeface="Calibri" charset="0"/>
              <a:ea typeface="Calibri" charset="0"/>
              <a:cs typeface="Calibri" charset="0"/>
            </a:endParaRPr>
          </a:p>
          <a:p>
            <a:pPr marL="342900" indent="-342900" eaLnBrk="1" hangingPunct="1">
              <a:spcBef>
                <a:spcPct val="20000"/>
              </a:spcBef>
              <a:buFontTx/>
              <a:buChar char="•"/>
            </a:pPr>
            <a:endParaRPr lang="en-US" sz="3200" dirty="0">
              <a:latin typeface="Calibri" charset="0"/>
              <a:ea typeface="Calibri" charset="0"/>
              <a:cs typeface="Calibri" charset="0"/>
            </a:endParaRPr>
          </a:p>
          <a:p>
            <a:pPr marL="342900" indent="-342900" eaLnBrk="1" hangingPunct="1">
              <a:spcBef>
                <a:spcPct val="20000"/>
              </a:spcBef>
              <a:buFontTx/>
              <a:buChar char="•"/>
            </a:pPr>
            <a:endParaRPr lang="en-US" sz="3200" dirty="0">
              <a:latin typeface="Calibri" charset="0"/>
              <a:ea typeface="Calibri" charset="0"/>
              <a:cs typeface="Calibri" charset="0"/>
            </a:endParaRPr>
          </a:p>
        </p:txBody>
      </p:sp>
      <p:sp>
        <p:nvSpPr>
          <p:cNvPr id="18437" name="Slide Number Placeholder 5"/>
          <p:cNvSpPr>
            <a:spLocks noGrp="1"/>
          </p:cNvSpPr>
          <p:nvPr>
            <p:ph type="sldNum" sz="quarter" idx="12"/>
          </p:nvPr>
        </p:nvSpPr>
        <p:spPr>
          <a:noFill/>
        </p:spPr>
        <p:txBody>
          <a:bodyPr/>
          <a:lstStyle/>
          <a:p>
            <a:fld id="{3939EB87-CFFF-824A-B010-BDBE788B5D31}" type="slidenum">
              <a:rPr lang="en-US" smtClean="0">
                <a:latin typeface="Calibri" charset="0"/>
                <a:ea typeface="Calibri" charset="0"/>
                <a:cs typeface="Calibri" charset="0"/>
              </a:rPr>
              <a:pPr/>
              <a:t>2</a:t>
            </a:fld>
            <a:endParaRPr lang="en-US" smtClean="0">
              <a:latin typeface="Calibri" charset="0"/>
              <a:ea typeface="Calibri" charset="0"/>
              <a:cs typeface="Calibri" charset="0"/>
            </a:endParaRPr>
          </a:p>
        </p:txBody>
      </p:sp>
    </p:spTree>
    <p:extLst>
      <p:ext uri="{BB962C8B-B14F-4D97-AF65-F5344CB8AC3E}">
        <p14:creationId xmlns:p14="http://schemas.microsoft.com/office/powerpoint/2010/main" val="423459731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CE25C14-9902-2B45-824C-C5C3FF95DEE7}" type="slidenum">
              <a:rPr lang="en-US" sz="1400">
                <a:latin typeface="Calibri" charset="0"/>
                <a:cs typeface="Calibri" charset="0"/>
              </a:rPr>
              <a:pPr/>
              <a:t>20</a:t>
            </a:fld>
            <a:endParaRPr lang="en-US" sz="1400">
              <a:latin typeface="Calibri" charset="0"/>
              <a:cs typeface="Calibri" charset="0"/>
            </a:endParaRPr>
          </a:p>
        </p:txBody>
      </p:sp>
      <p:sp>
        <p:nvSpPr>
          <p:cNvPr id="56322" name="Rectangle 1026"/>
          <p:cNvSpPr>
            <a:spLocks noGrp="1" noChangeArrowheads="1"/>
          </p:cNvSpPr>
          <p:nvPr>
            <p:ph type="title"/>
          </p:nvPr>
        </p:nvSpPr>
        <p:spPr>
          <a:xfrm>
            <a:off x="685800" y="84138"/>
            <a:ext cx="7772400" cy="673100"/>
          </a:xfrm>
        </p:spPr>
        <p:txBody>
          <a:bodyPr>
            <a:normAutofit fontScale="90000"/>
          </a:bodyPr>
          <a:lstStyle/>
          <a:p>
            <a:pPr eaLnBrk="1" hangingPunct="1"/>
            <a:r>
              <a:rPr lang="en-US" dirty="0" err="1" smtClean="0">
                <a:latin typeface="Calibri" charset="0"/>
                <a:ea typeface="ＭＳ Ｐゴシック" charset="0"/>
                <a:cs typeface="Calibri" charset="0"/>
              </a:rPr>
              <a:t>ePGDB</a:t>
            </a:r>
            <a:r>
              <a:rPr lang="en-US" dirty="0" smtClean="0">
                <a:latin typeface="Calibri" charset="0"/>
                <a:ea typeface="ＭＳ Ｐゴシック" charset="0"/>
                <a:cs typeface="Calibri" charset="0"/>
              </a:rPr>
              <a:t> Validation</a:t>
            </a:r>
            <a:endParaRPr lang="en-US" dirty="0">
              <a:latin typeface="Calibri" charset="0"/>
              <a:ea typeface="ＭＳ Ｐゴシック" charset="0"/>
              <a:cs typeface="Calibri" charset="0"/>
            </a:endParaRPr>
          </a:p>
        </p:txBody>
      </p:sp>
      <p:pic>
        <p:nvPicPr>
          <p:cNvPr id="5" name="Picture 1" descr="figure1_sh.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94121" y="928077"/>
            <a:ext cx="8329804" cy="5321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43628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D7CB2C6-1132-0F48-A7CF-93DB457E7303}" type="slidenum">
              <a:rPr lang="en-US" sz="1400">
                <a:latin typeface="Calibri" charset="0"/>
                <a:cs typeface="Calibri" charset="0"/>
              </a:rPr>
              <a:pPr/>
              <a:t>21</a:t>
            </a:fld>
            <a:endParaRPr lang="en-US" sz="1400">
              <a:latin typeface="Calibri" charset="0"/>
              <a:cs typeface="Calibri" charset="0"/>
            </a:endParaRPr>
          </a:p>
        </p:txBody>
      </p:sp>
      <p:sp>
        <p:nvSpPr>
          <p:cNvPr id="58370" name="Rectangle 1026"/>
          <p:cNvSpPr>
            <a:spLocks noGrp="1" noChangeArrowheads="1"/>
          </p:cNvSpPr>
          <p:nvPr>
            <p:ph type="title"/>
          </p:nvPr>
        </p:nvSpPr>
        <p:spPr>
          <a:xfrm>
            <a:off x="685800" y="84138"/>
            <a:ext cx="7772400" cy="673100"/>
          </a:xfrm>
        </p:spPr>
        <p:txBody>
          <a:bodyPr>
            <a:normAutofit fontScale="90000"/>
          </a:bodyPr>
          <a:lstStyle/>
          <a:p>
            <a:pPr eaLnBrk="1" hangingPunct="1"/>
            <a:r>
              <a:rPr lang="en-US">
                <a:solidFill>
                  <a:schemeClr val="tx1"/>
                </a:solidFill>
                <a:latin typeface="Calibri" charset="0"/>
                <a:ea typeface="ＭＳ Ｐゴシック" charset="0"/>
                <a:cs typeface="Calibri" charset="0"/>
              </a:rPr>
              <a:t>EcoCyc Pathways</a:t>
            </a:r>
            <a:endParaRPr lang="en-US">
              <a:latin typeface="Calibri" charset="0"/>
              <a:ea typeface="ＭＳ Ｐゴシック" charset="0"/>
              <a:cs typeface="Calibri" charset="0"/>
            </a:endParaRPr>
          </a:p>
        </p:txBody>
      </p:sp>
      <p:grpSp>
        <p:nvGrpSpPr>
          <p:cNvPr id="58371" name="Group 5"/>
          <p:cNvGrpSpPr>
            <a:grpSpLocks/>
          </p:cNvGrpSpPr>
          <p:nvPr/>
        </p:nvGrpSpPr>
        <p:grpSpPr bwMode="auto">
          <a:xfrm>
            <a:off x="0" y="1504950"/>
            <a:ext cx="9144000" cy="3206750"/>
            <a:chOff x="0" y="1602069"/>
            <a:chExt cx="9144000" cy="3206338"/>
          </a:xfrm>
        </p:grpSpPr>
        <p:pic>
          <p:nvPicPr>
            <p:cNvPr id="58373" name="Picture 3" descr="figure3.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602069"/>
              <a:ext cx="9144000" cy="3206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4" name="Rectangle 4"/>
            <p:cNvSpPr>
              <a:spLocks noChangeArrowheads="1"/>
            </p:cNvSpPr>
            <p:nvPr/>
          </p:nvSpPr>
          <p:spPr bwMode="auto">
            <a:xfrm>
              <a:off x="937694" y="1994191"/>
              <a:ext cx="1531171" cy="308625"/>
            </a:xfrm>
            <a:prstGeom prst="rect">
              <a:avLst/>
            </a:prstGeom>
            <a:solidFill>
              <a:srgbClr val="FFFFFF"/>
            </a:solidFill>
            <a:ln w="9525">
              <a:solidFill>
                <a:srgbClr val="FFFFFF"/>
              </a:solidFill>
              <a:round/>
              <a:headEnd/>
              <a:tailEnd/>
            </a:ln>
          </p:spPr>
          <p:txBody>
            <a:bodyPr/>
            <a:lstStyle/>
            <a:p>
              <a:endParaRPr lang="en-US"/>
            </a:p>
          </p:txBody>
        </p:sp>
      </p:grpSp>
      <p:sp>
        <p:nvSpPr>
          <p:cNvPr id="58372" name="Rectangle 1028"/>
          <p:cNvSpPr>
            <a:spLocks noChangeArrowheads="1"/>
          </p:cNvSpPr>
          <p:nvPr/>
        </p:nvSpPr>
        <p:spPr bwMode="auto">
          <a:xfrm>
            <a:off x="138113" y="4266567"/>
            <a:ext cx="8772525" cy="200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lvl="1" indent="-342900" algn="just" eaLnBrk="1" hangingPunct="1">
              <a:spcBef>
                <a:spcPct val="20000"/>
              </a:spcBef>
              <a:buFontTx/>
              <a:buChar char="•"/>
            </a:pPr>
            <a:endParaRPr lang="en-US" sz="2400" dirty="0">
              <a:latin typeface="Calibri" charset="0"/>
              <a:cs typeface="Calibri" charset="0"/>
            </a:endParaRPr>
          </a:p>
          <a:p>
            <a:pPr marL="342900" lvl="1" indent="-342900" algn="just" eaLnBrk="1" hangingPunct="1">
              <a:spcBef>
                <a:spcPct val="20000"/>
              </a:spcBef>
              <a:buFontTx/>
              <a:buChar char="•"/>
            </a:pPr>
            <a:r>
              <a:rPr lang="en-US" sz="2400" dirty="0">
                <a:latin typeface="Calibri" charset="0"/>
                <a:cs typeface="Calibri" charset="0"/>
              </a:rPr>
              <a:t>The number of </a:t>
            </a:r>
            <a:r>
              <a:rPr lang="en-US" sz="2400" i="1" dirty="0">
                <a:latin typeface="Calibri" charset="0"/>
                <a:cs typeface="Calibri" charset="0"/>
              </a:rPr>
              <a:t>E. coli</a:t>
            </a:r>
            <a:r>
              <a:rPr lang="en-US" sz="2400" dirty="0">
                <a:latin typeface="Calibri" charset="0"/>
                <a:cs typeface="Calibri" charset="0"/>
              </a:rPr>
              <a:t> pathways identified using the </a:t>
            </a:r>
            <a:r>
              <a:rPr lang="en-US" sz="2400" dirty="0" err="1">
                <a:latin typeface="Calibri" charset="0"/>
                <a:cs typeface="Calibri" charset="0"/>
              </a:rPr>
              <a:t>MetaCyc</a:t>
            </a:r>
            <a:r>
              <a:rPr lang="en-US" sz="2400" dirty="0">
                <a:latin typeface="Calibri" charset="0"/>
                <a:cs typeface="Calibri" charset="0"/>
              </a:rPr>
              <a:t> blast database decreases with increasing blast score ratio (BSR) cut-off while the others stay relatively constant. From this an optimal BSR between 0.4-0.6 can be inferred.</a:t>
            </a:r>
          </a:p>
          <a:p>
            <a:pPr marL="342900" lvl="1" indent="-342900" algn="just" eaLnBrk="1" hangingPunct="1">
              <a:spcBef>
                <a:spcPct val="20000"/>
              </a:spcBef>
              <a:buFontTx/>
              <a:buChar char="•"/>
            </a:pPr>
            <a:endParaRPr lang="en-US" sz="2400" dirty="0">
              <a:latin typeface="Calibri" charset="0"/>
              <a:cs typeface="Calibri" charset="0"/>
            </a:endParaRPr>
          </a:p>
          <a:p>
            <a:pPr marL="342900" lvl="1" indent="-342900" algn="just" eaLnBrk="1" hangingPunct="1">
              <a:spcBef>
                <a:spcPct val="20000"/>
              </a:spcBef>
              <a:buFontTx/>
              <a:buChar char="•"/>
            </a:pPr>
            <a:endParaRPr lang="en-US" sz="2400" dirty="0">
              <a:latin typeface="Calibri" charset="0"/>
              <a:cs typeface="Calibri" charset="0"/>
            </a:endParaRPr>
          </a:p>
          <a:p>
            <a:pPr marL="342900" lvl="1" indent="-342900" algn="just" eaLnBrk="1" hangingPunct="1">
              <a:spcBef>
                <a:spcPct val="20000"/>
              </a:spcBef>
              <a:buFontTx/>
              <a:buChar char="•"/>
            </a:pPr>
            <a:endParaRPr lang="en-US" sz="2400" dirty="0">
              <a:latin typeface="Calibri" charset="0"/>
              <a:cs typeface="Calibri" charset="0"/>
            </a:endParaRPr>
          </a:p>
          <a:p>
            <a:pPr marL="342900" lvl="1" indent="-342900" algn="just" eaLnBrk="1" hangingPunct="1">
              <a:spcBef>
                <a:spcPct val="20000"/>
              </a:spcBef>
              <a:buFontTx/>
              <a:buChar char="•"/>
            </a:pPr>
            <a:endParaRPr lang="en-US" sz="2400" dirty="0">
              <a:latin typeface="Calibri" charset="0"/>
              <a:cs typeface="Calibri" charset="0"/>
            </a:endParaRPr>
          </a:p>
          <a:p>
            <a:pPr marL="342900" lvl="1" indent="-342900" algn="just" eaLnBrk="1" hangingPunct="1">
              <a:spcBef>
                <a:spcPct val="20000"/>
              </a:spcBef>
              <a:buFontTx/>
              <a:buChar char="•"/>
            </a:pPr>
            <a:endParaRPr lang="en-US" sz="2400" dirty="0">
              <a:latin typeface="Calibri" charset="0"/>
              <a:cs typeface="Calibri" charset="0"/>
            </a:endParaRPr>
          </a:p>
        </p:txBody>
      </p:sp>
    </p:spTree>
    <p:extLst>
      <p:ext uri="{BB962C8B-B14F-4D97-AF65-F5344CB8AC3E}">
        <p14:creationId xmlns:p14="http://schemas.microsoft.com/office/powerpoint/2010/main" val="9042255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6E175A9-39A0-0040-8FD3-2979D09F2E20}" type="slidenum">
              <a:rPr lang="en-US" sz="1400">
                <a:latin typeface="Calibri" charset="0"/>
                <a:cs typeface="Calibri" charset="0"/>
              </a:rPr>
              <a:pPr/>
              <a:t>22</a:t>
            </a:fld>
            <a:endParaRPr lang="en-US" sz="1400">
              <a:latin typeface="Calibri" charset="0"/>
              <a:cs typeface="Calibri" charset="0"/>
            </a:endParaRPr>
          </a:p>
        </p:txBody>
      </p:sp>
      <p:sp>
        <p:nvSpPr>
          <p:cNvPr id="60418" name="Rectangle 1026"/>
          <p:cNvSpPr>
            <a:spLocks noGrp="1" noChangeArrowheads="1"/>
          </p:cNvSpPr>
          <p:nvPr>
            <p:ph type="title"/>
          </p:nvPr>
        </p:nvSpPr>
        <p:spPr>
          <a:xfrm>
            <a:off x="685800" y="0"/>
            <a:ext cx="7772400" cy="673100"/>
          </a:xfrm>
        </p:spPr>
        <p:txBody>
          <a:bodyPr>
            <a:normAutofit fontScale="90000"/>
          </a:bodyPr>
          <a:lstStyle/>
          <a:p>
            <a:pPr eaLnBrk="1" hangingPunct="1"/>
            <a:r>
              <a:rPr lang="en-US">
                <a:solidFill>
                  <a:schemeClr val="tx1"/>
                </a:solidFill>
                <a:latin typeface="Calibri" charset="0"/>
                <a:ea typeface="ＭＳ Ｐゴシック" charset="0"/>
                <a:cs typeface="Calibri" charset="0"/>
              </a:rPr>
              <a:t>MetaSim Pathways</a:t>
            </a:r>
            <a:endParaRPr lang="en-US">
              <a:latin typeface="Calibri" charset="0"/>
              <a:ea typeface="ＭＳ Ｐゴシック" charset="0"/>
              <a:cs typeface="Calibri" charset="0"/>
            </a:endParaRPr>
          </a:p>
        </p:txBody>
      </p:sp>
      <p:pic>
        <p:nvPicPr>
          <p:cNvPr id="60419" name="Picture 1" descr="figure4.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95438" y="690563"/>
            <a:ext cx="6048375" cy="6167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788163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C82F91B-3EC9-BD45-A915-71DFE11F5592}" type="slidenum">
              <a:rPr lang="en-US" sz="1400">
                <a:latin typeface="Calibri" charset="0"/>
                <a:cs typeface="Calibri" charset="0"/>
              </a:rPr>
              <a:pPr/>
              <a:t>23</a:t>
            </a:fld>
            <a:endParaRPr lang="en-US" sz="1400">
              <a:latin typeface="Calibri" charset="0"/>
              <a:cs typeface="Calibri" charset="0"/>
            </a:endParaRPr>
          </a:p>
        </p:txBody>
      </p:sp>
      <p:sp>
        <p:nvSpPr>
          <p:cNvPr id="62466" name="Rectangle 1026"/>
          <p:cNvSpPr>
            <a:spLocks noGrp="1" noChangeArrowheads="1"/>
          </p:cNvSpPr>
          <p:nvPr>
            <p:ph type="title"/>
          </p:nvPr>
        </p:nvSpPr>
        <p:spPr>
          <a:xfrm>
            <a:off x="503238" y="138113"/>
            <a:ext cx="8137525" cy="673100"/>
          </a:xfrm>
        </p:spPr>
        <p:txBody>
          <a:bodyPr>
            <a:normAutofit fontScale="90000"/>
          </a:bodyPr>
          <a:lstStyle/>
          <a:p>
            <a:pPr eaLnBrk="1" hangingPunct="1"/>
            <a:r>
              <a:rPr lang="en-US" dirty="0" smtClean="0">
                <a:solidFill>
                  <a:schemeClr val="tx1"/>
                </a:solidFill>
                <a:latin typeface="Calibri" charset="0"/>
                <a:ea typeface="ＭＳ Ｐゴシック" charset="0"/>
                <a:cs typeface="Calibri" charset="0"/>
              </a:rPr>
              <a:t>Synthetic Ecology</a:t>
            </a:r>
            <a:endParaRPr lang="en-US" dirty="0">
              <a:latin typeface="Calibri" charset="0"/>
              <a:ea typeface="ＭＳ Ｐゴシック" charset="0"/>
              <a:cs typeface="Calibri" charset="0"/>
            </a:endParaRPr>
          </a:p>
        </p:txBody>
      </p:sp>
      <p:sp>
        <p:nvSpPr>
          <p:cNvPr id="62468" name="Rectangle 1028"/>
          <p:cNvSpPr>
            <a:spLocks noChangeArrowheads="1"/>
          </p:cNvSpPr>
          <p:nvPr/>
        </p:nvSpPr>
        <p:spPr bwMode="auto">
          <a:xfrm>
            <a:off x="128344" y="4650160"/>
            <a:ext cx="8772525" cy="16757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lvl="1" indent="-342900" algn="just" eaLnBrk="1" hangingPunct="1">
              <a:spcBef>
                <a:spcPct val="20000"/>
              </a:spcBef>
              <a:buFontTx/>
              <a:buChar char="•"/>
            </a:pPr>
            <a:endParaRPr lang="en-US" sz="2400" dirty="0">
              <a:latin typeface="Calibri" charset="0"/>
              <a:cs typeface="Calibri" charset="0"/>
            </a:endParaRPr>
          </a:p>
          <a:p>
            <a:pPr marL="342900" lvl="1" indent="-342900" algn="just" eaLnBrk="1" hangingPunct="1">
              <a:spcBef>
                <a:spcPct val="20000"/>
              </a:spcBef>
              <a:buFontTx/>
              <a:buChar char="•"/>
            </a:pPr>
            <a:r>
              <a:rPr lang="en-US" sz="2400" dirty="0">
                <a:latin typeface="Calibri" charset="0"/>
                <a:cs typeface="Calibri" charset="0"/>
              </a:rPr>
              <a:t>The pathway (S-</a:t>
            </a:r>
            <a:r>
              <a:rPr lang="en-US" sz="2400" dirty="0" err="1">
                <a:latin typeface="Calibri" charset="0"/>
                <a:cs typeface="Calibri" charset="0"/>
              </a:rPr>
              <a:t>adenosyl</a:t>
            </a:r>
            <a:r>
              <a:rPr lang="en-US" sz="2400" dirty="0">
                <a:latin typeface="Calibri" charset="0"/>
                <a:cs typeface="Calibri" charset="0"/>
              </a:rPr>
              <a:t>-L-methionine cycle II) was identified by Pathway Tools in the simulated </a:t>
            </a:r>
            <a:r>
              <a:rPr lang="en-US" sz="2400" dirty="0" err="1">
                <a:latin typeface="Calibri" charset="0"/>
                <a:cs typeface="Calibri" charset="0"/>
              </a:rPr>
              <a:t>metagenome</a:t>
            </a:r>
            <a:r>
              <a:rPr lang="en-US" sz="2400" dirty="0">
                <a:latin typeface="Calibri" charset="0"/>
                <a:cs typeface="Calibri" charset="0"/>
              </a:rPr>
              <a:t> based on the combined contribution of two genomes (a + b). </a:t>
            </a:r>
          </a:p>
          <a:p>
            <a:pPr marL="342900" lvl="1" indent="-342900" algn="just" eaLnBrk="1" hangingPunct="1">
              <a:spcBef>
                <a:spcPct val="20000"/>
              </a:spcBef>
              <a:buFontTx/>
              <a:buChar char="•"/>
            </a:pPr>
            <a:endParaRPr lang="en-US" sz="2400" dirty="0">
              <a:latin typeface="Calibri" charset="0"/>
              <a:cs typeface="Calibri" charset="0"/>
            </a:endParaRPr>
          </a:p>
          <a:p>
            <a:pPr marL="342900" lvl="1" indent="-342900" algn="just" eaLnBrk="1" hangingPunct="1">
              <a:spcBef>
                <a:spcPct val="20000"/>
              </a:spcBef>
              <a:buFontTx/>
              <a:buChar char="•"/>
            </a:pPr>
            <a:endParaRPr lang="en-US" sz="2400" dirty="0">
              <a:latin typeface="Calibri" charset="0"/>
              <a:cs typeface="Calibri" charset="0"/>
            </a:endParaRPr>
          </a:p>
          <a:p>
            <a:pPr marL="342900" lvl="1" indent="-342900" algn="just" eaLnBrk="1" hangingPunct="1">
              <a:spcBef>
                <a:spcPct val="20000"/>
              </a:spcBef>
              <a:buFontTx/>
              <a:buChar char="•"/>
            </a:pPr>
            <a:endParaRPr lang="en-US" sz="2400" dirty="0">
              <a:latin typeface="Calibri" charset="0"/>
              <a:cs typeface="Calibri" charset="0"/>
            </a:endParaRPr>
          </a:p>
          <a:p>
            <a:pPr marL="342900" lvl="1" indent="-342900" algn="just" eaLnBrk="1" hangingPunct="1">
              <a:spcBef>
                <a:spcPct val="20000"/>
              </a:spcBef>
              <a:buFontTx/>
              <a:buChar char="•"/>
            </a:pPr>
            <a:endParaRPr lang="en-US" sz="2400" dirty="0">
              <a:latin typeface="Calibri" charset="0"/>
              <a:cs typeface="Calibri" charset="0"/>
            </a:endParaRPr>
          </a:p>
          <a:p>
            <a:pPr marL="342900" lvl="1" indent="-342900" algn="just" eaLnBrk="1" hangingPunct="1">
              <a:spcBef>
                <a:spcPct val="20000"/>
              </a:spcBef>
              <a:buFontTx/>
              <a:buChar char="•"/>
            </a:pPr>
            <a:endParaRPr lang="en-US" sz="2400" dirty="0">
              <a:latin typeface="Calibri" charset="0"/>
              <a:cs typeface="Calibri" charset="0"/>
            </a:endParaRPr>
          </a:p>
          <a:p>
            <a:pPr marL="342900" lvl="1" indent="-342900" algn="just" eaLnBrk="1" hangingPunct="1">
              <a:spcBef>
                <a:spcPct val="20000"/>
              </a:spcBef>
              <a:buFontTx/>
              <a:buChar char="•"/>
            </a:pPr>
            <a:endParaRPr lang="en-US" sz="2400" dirty="0">
              <a:latin typeface="Calibri" charset="0"/>
              <a:cs typeface="Calibri" charset="0"/>
            </a:endParaRPr>
          </a:p>
        </p:txBody>
      </p:sp>
      <p:pic>
        <p:nvPicPr>
          <p:cNvPr id="4" name="Picture 3" descr="figureS4_sh.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11663"/>
            <a:ext cx="9144000" cy="3429000"/>
          </a:xfrm>
          <a:prstGeom prst="rect">
            <a:avLst/>
          </a:prstGeom>
        </p:spPr>
      </p:pic>
    </p:spTree>
    <p:extLst>
      <p:ext uri="{BB962C8B-B14F-4D97-AF65-F5344CB8AC3E}">
        <p14:creationId xmlns:p14="http://schemas.microsoft.com/office/powerpoint/2010/main" val="39301400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C82F91B-3EC9-BD45-A915-71DFE11F5592}" type="slidenum">
              <a:rPr lang="en-US" sz="1400">
                <a:latin typeface="Calibri" charset="0"/>
                <a:cs typeface="Calibri" charset="0"/>
              </a:rPr>
              <a:pPr/>
              <a:t>24</a:t>
            </a:fld>
            <a:endParaRPr lang="en-US" sz="1400">
              <a:latin typeface="Calibri" charset="0"/>
              <a:cs typeface="Calibri" charset="0"/>
            </a:endParaRPr>
          </a:p>
        </p:txBody>
      </p:sp>
      <p:sp>
        <p:nvSpPr>
          <p:cNvPr id="62466" name="Rectangle 1026"/>
          <p:cNvSpPr>
            <a:spLocks noGrp="1" noChangeArrowheads="1"/>
          </p:cNvSpPr>
          <p:nvPr>
            <p:ph type="title"/>
          </p:nvPr>
        </p:nvSpPr>
        <p:spPr>
          <a:xfrm>
            <a:off x="503238" y="138113"/>
            <a:ext cx="8137525" cy="673100"/>
          </a:xfrm>
        </p:spPr>
        <p:txBody>
          <a:bodyPr>
            <a:normAutofit fontScale="90000"/>
          </a:bodyPr>
          <a:lstStyle/>
          <a:p>
            <a:r>
              <a:rPr lang="en-US" dirty="0" err="1" smtClean="0">
                <a:latin typeface="Calibri" charset="0"/>
                <a:ea typeface="ＭＳ Ｐゴシック" charset="0"/>
                <a:cs typeface="Calibri" charset="0"/>
              </a:rPr>
              <a:t>Infering</a:t>
            </a:r>
            <a:r>
              <a:rPr lang="en-US" dirty="0" smtClean="0">
                <a:latin typeface="Calibri" charset="0"/>
                <a:ea typeface="ＭＳ Ｐゴシック" charset="0"/>
                <a:cs typeface="Calibri" charset="0"/>
              </a:rPr>
              <a:t> Trophic Interactions</a:t>
            </a:r>
            <a:endParaRPr lang="en-US" dirty="0">
              <a:latin typeface="Calibri" charset="0"/>
              <a:ea typeface="ＭＳ Ｐゴシック" charset="0"/>
              <a:cs typeface="Calibri" charset="0"/>
            </a:endParaRPr>
          </a:p>
        </p:txBody>
      </p:sp>
      <p:sp>
        <p:nvSpPr>
          <p:cNvPr id="62468" name="Rectangle 1028"/>
          <p:cNvSpPr>
            <a:spLocks noChangeArrowheads="1"/>
          </p:cNvSpPr>
          <p:nvPr/>
        </p:nvSpPr>
        <p:spPr bwMode="auto">
          <a:xfrm>
            <a:off x="59961" y="4796695"/>
            <a:ext cx="8772525" cy="1656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lvl="1" indent="-342900" algn="just" eaLnBrk="1" hangingPunct="1">
              <a:spcBef>
                <a:spcPct val="20000"/>
              </a:spcBef>
              <a:buFontTx/>
              <a:buChar char="•"/>
            </a:pPr>
            <a:endParaRPr lang="en-US" sz="2400" dirty="0">
              <a:latin typeface="Calibri" charset="0"/>
              <a:cs typeface="Calibri" charset="0"/>
            </a:endParaRPr>
          </a:p>
          <a:p>
            <a:pPr marL="342900" lvl="1" indent="-342900" algn="just">
              <a:spcBef>
                <a:spcPct val="20000"/>
              </a:spcBef>
              <a:buFontTx/>
              <a:buChar char="•"/>
            </a:pPr>
            <a:r>
              <a:rPr lang="en-US" sz="2400" dirty="0" smtClean="0">
                <a:latin typeface="Calibri" charset="0"/>
                <a:cs typeface="Calibri" charset="0"/>
              </a:rPr>
              <a:t>An </a:t>
            </a:r>
            <a:r>
              <a:rPr lang="en-US" sz="2400" dirty="0" err="1" smtClean="0">
                <a:latin typeface="Calibri" charset="0"/>
                <a:cs typeface="Calibri" charset="0"/>
              </a:rPr>
              <a:t>ePGDB</a:t>
            </a:r>
            <a:r>
              <a:rPr lang="en-US" sz="2400" dirty="0" smtClean="0">
                <a:latin typeface="Calibri" charset="0"/>
                <a:cs typeface="Calibri" charset="0"/>
              </a:rPr>
              <a:t> constructed </a:t>
            </a:r>
            <a:r>
              <a:rPr lang="en-US" sz="2400" dirty="0">
                <a:latin typeface="Calibri" charset="0"/>
                <a:cs typeface="Calibri" charset="0"/>
              </a:rPr>
              <a:t>for </a:t>
            </a:r>
            <a:r>
              <a:rPr lang="en-US" sz="2400" dirty="0" smtClean="0">
                <a:latin typeface="Calibri" charset="0"/>
                <a:cs typeface="Calibri" charset="0"/>
              </a:rPr>
              <a:t>the </a:t>
            </a:r>
            <a:r>
              <a:rPr lang="en-US" sz="2400" dirty="0" err="1" smtClean="0">
                <a:latin typeface="Calibri" charset="0"/>
                <a:cs typeface="Calibri" charset="0"/>
              </a:rPr>
              <a:t>Mealybug</a:t>
            </a:r>
            <a:r>
              <a:rPr lang="en-US" sz="2400" dirty="0" smtClean="0">
                <a:latin typeface="Calibri" charset="0"/>
                <a:cs typeface="Calibri" charset="0"/>
              </a:rPr>
              <a:t> </a:t>
            </a:r>
            <a:r>
              <a:rPr lang="en-US" sz="2400" dirty="0" err="1" smtClean="0">
                <a:latin typeface="Calibri" charset="0"/>
                <a:cs typeface="Calibri" charset="0"/>
              </a:rPr>
              <a:t>symbionts</a:t>
            </a:r>
            <a:r>
              <a:rPr lang="en-US" sz="2400" dirty="0" smtClean="0">
                <a:latin typeface="Calibri" charset="0"/>
                <a:cs typeface="Calibri" charset="0"/>
              </a:rPr>
              <a:t> </a:t>
            </a:r>
            <a:r>
              <a:rPr lang="en-US" sz="2400" i="1" dirty="0" err="1">
                <a:latin typeface="Calibri" charset="0"/>
                <a:cs typeface="Calibri" charset="0"/>
              </a:rPr>
              <a:t>Tremblaya</a:t>
            </a:r>
            <a:r>
              <a:rPr lang="en-US" sz="2400" i="1" dirty="0">
                <a:latin typeface="Calibri" charset="0"/>
                <a:cs typeface="Calibri" charset="0"/>
              </a:rPr>
              <a:t> </a:t>
            </a:r>
            <a:r>
              <a:rPr lang="en-US" sz="2400" i="1" dirty="0" err="1" smtClean="0">
                <a:latin typeface="Calibri" charset="0"/>
                <a:cs typeface="Calibri" charset="0"/>
              </a:rPr>
              <a:t>princeps</a:t>
            </a:r>
            <a:r>
              <a:rPr lang="en-US" sz="2400" dirty="0" smtClean="0">
                <a:latin typeface="Calibri" charset="0"/>
                <a:cs typeface="Calibri" charset="0"/>
              </a:rPr>
              <a:t> and </a:t>
            </a:r>
            <a:r>
              <a:rPr lang="en-US" sz="2400" i="1" dirty="0" err="1">
                <a:latin typeface="Calibri" charset="0"/>
                <a:cs typeface="Calibri" charset="0"/>
              </a:rPr>
              <a:t>Moranella</a:t>
            </a:r>
            <a:r>
              <a:rPr lang="en-US" sz="2400" i="1" dirty="0">
                <a:latin typeface="Calibri" charset="0"/>
                <a:cs typeface="Calibri" charset="0"/>
              </a:rPr>
              <a:t> </a:t>
            </a:r>
            <a:r>
              <a:rPr lang="en-US" sz="2400" i="1" dirty="0" err="1" smtClean="0">
                <a:latin typeface="Calibri" charset="0"/>
                <a:cs typeface="Calibri" charset="0"/>
              </a:rPr>
              <a:t>endobia</a:t>
            </a:r>
            <a:r>
              <a:rPr lang="en-US" sz="2400" i="1" dirty="0" smtClean="0">
                <a:latin typeface="Calibri" charset="0"/>
                <a:cs typeface="Calibri" charset="0"/>
              </a:rPr>
              <a:t> </a:t>
            </a:r>
            <a:r>
              <a:rPr lang="en-US" sz="2400" dirty="0" smtClean="0">
                <a:latin typeface="Calibri" charset="0"/>
                <a:cs typeface="Calibri" charset="0"/>
              </a:rPr>
              <a:t>predicted </a:t>
            </a:r>
            <a:r>
              <a:rPr lang="en-US" sz="2400" dirty="0" err="1" smtClean="0">
                <a:latin typeface="Calibri" charset="0"/>
                <a:cs typeface="Calibri" charset="0"/>
              </a:rPr>
              <a:t>interpathway</a:t>
            </a:r>
            <a:r>
              <a:rPr lang="en-US" sz="2400" dirty="0" smtClean="0">
                <a:latin typeface="Calibri" charset="0"/>
                <a:cs typeface="Calibri" charset="0"/>
              </a:rPr>
              <a:t> </a:t>
            </a:r>
            <a:r>
              <a:rPr lang="en-US" sz="2400" dirty="0">
                <a:latin typeface="Calibri" charset="0"/>
                <a:cs typeface="Calibri" charset="0"/>
              </a:rPr>
              <a:t>complementarity </a:t>
            </a:r>
            <a:r>
              <a:rPr lang="en-US" sz="2400" dirty="0" smtClean="0">
                <a:latin typeface="Calibri" charset="0"/>
                <a:cs typeface="Calibri" charset="0"/>
              </a:rPr>
              <a:t>in essential amino acid biosynthetic pathways.</a:t>
            </a:r>
            <a:endParaRPr lang="en-US" sz="2400" dirty="0">
              <a:latin typeface="Calibri" charset="0"/>
              <a:cs typeface="Calibri" charset="0"/>
            </a:endParaRPr>
          </a:p>
          <a:p>
            <a:pPr marL="342900" lvl="1" indent="-342900" algn="just" eaLnBrk="1" hangingPunct="1">
              <a:spcBef>
                <a:spcPct val="20000"/>
              </a:spcBef>
              <a:buFontTx/>
              <a:buChar char="•"/>
            </a:pPr>
            <a:endParaRPr lang="en-US" sz="2400" dirty="0">
              <a:latin typeface="Calibri" charset="0"/>
              <a:cs typeface="Calibri" charset="0"/>
            </a:endParaRPr>
          </a:p>
          <a:p>
            <a:pPr marL="342900" lvl="1" indent="-342900" algn="just" eaLnBrk="1" hangingPunct="1">
              <a:spcBef>
                <a:spcPct val="20000"/>
              </a:spcBef>
              <a:buFontTx/>
              <a:buChar char="•"/>
            </a:pPr>
            <a:endParaRPr lang="en-US" sz="2400" dirty="0">
              <a:latin typeface="Calibri" charset="0"/>
              <a:cs typeface="Calibri" charset="0"/>
            </a:endParaRPr>
          </a:p>
          <a:p>
            <a:pPr marL="342900" lvl="1" indent="-342900" algn="just" eaLnBrk="1" hangingPunct="1">
              <a:spcBef>
                <a:spcPct val="20000"/>
              </a:spcBef>
              <a:buFontTx/>
              <a:buChar char="•"/>
            </a:pPr>
            <a:endParaRPr lang="en-US" sz="2400" dirty="0">
              <a:latin typeface="Calibri" charset="0"/>
              <a:cs typeface="Calibri" charset="0"/>
            </a:endParaRPr>
          </a:p>
          <a:p>
            <a:pPr marL="342900" lvl="1" indent="-342900" algn="just" eaLnBrk="1" hangingPunct="1">
              <a:spcBef>
                <a:spcPct val="20000"/>
              </a:spcBef>
              <a:buFontTx/>
              <a:buChar char="•"/>
            </a:pPr>
            <a:endParaRPr lang="en-US" sz="2400" dirty="0">
              <a:latin typeface="Calibri" charset="0"/>
              <a:cs typeface="Calibri" charset="0"/>
            </a:endParaRPr>
          </a:p>
          <a:p>
            <a:pPr marL="342900" lvl="1" indent="-342900" algn="just" eaLnBrk="1" hangingPunct="1">
              <a:spcBef>
                <a:spcPct val="20000"/>
              </a:spcBef>
              <a:buFontTx/>
              <a:buChar char="•"/>
            </a:pPr>
            <a:endParaRPr lang="en-US" sz="2400" dirty="0">
              <a:latin typeface="Calibri" charset="0"/>
              <a:cs typeface="Calibri" charset="0"/>
            </a:endParaRPr>
          </a:p>
        </p:txBody>
      </p:sp>
      <p:pic>
        <p:nvPicPr>
          <p:cNvPr id="6" name="Picture 5" descr="Figure5.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86" y="980341"/>
            <a:ext cx="9145393" cy="4099659"/>
          </a:xfrm>
          <a:prstGeom prst="rect">
            <a:avLst/>
          </a:prstGeom>
        </p:spPr>
      </p:pic>
      <p:sp>
        <p:nvSpPr>
          <p:cNvPr id="7" name="Rectangle 32"/>
          <p:cNvSpPr>
            <a:spLocks noChangeArrowheads="1"/>
          </p:cNvSpPr>
          <p:nvPr/>
        </p:nvSpPr>
        <p:spPr bwMode="auto">
          <a:xfrm>
            <a:off x="516432" y="6555996"/>
            <a:ext cx="7558087"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800" dirty="0">
                <a:latin typeface="Calibri" charset="0"/>
                <a:cs typeface="Calibri" charset="0"/>
              </a:rPr>
              <a:t>McCutcheon, J.P. and von </a:t>
            </a:r>
            <a:r>
              <a:rPr lang="en-US" sz="800" dirty="0" err="1">
                <a:latin typeface="Calibri" charset="0"/>
                <a:cs typeface="Calibri" charset="0"/>
              </a:rPr>
              <a:t>Dohlen</a:t>
            </a:r>
            <a:r>
              <a:rPr lang="en-US" sz="800" dirty="0">
                <a:latin typeface="Calibri" charset="0"/>
                <a:cs typeface="Calibri" charset="0"/>
              </a:rPr>
              <a:t>, C.D. “An interdependent metabolic patchwork in the nested symbiosis of </a:t>
            </a:r>
            <a:r>
              <a:rPr lang="en-US" sz="800" dirty="0" err="1">
                <a:latin typeface="Calibri" charset="0"/>
                <a:cs typeface="Calibri" charset="0"/>
              </a:rPr>
              <a:t>mealybugs</a:t>
            </a:r>
            <a:r>
              <a:rPr lang="en-US" sz="800" dirty="0">
                <a:latin typeface="Calibri" charset="0"/>
                <a:cs typeface="Calibri" charset="0"/>
              </a:rPr>
              <a:t>.” Current Biology, 2011, DOI: 10.1016/j.cub.2011.06.051</a:t>
            </a:r>
          </a:p>
        </p:txBody>
      </p:sp>
    </p:spTree>
    <p:extLst>
      <p:ext uri="{BB962C8B-B14F-4D97-AF65-F5344CB8AC3E}">
        <p14:creationId xmlns:p14="http://schemas.microsoft.com/office/powerpoint/2010/main" val="26771245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05BC091-D52A-604C-8C6A-D59CF121E066}" type="slidenum">
              <a:rPr lang="en-US" sz="1400">
                <a:latin typeface="Calibri" charset="0"/>
                <a:cs typeface="Calibri" charset="0"/>
              </a:rPr>
              <a:pPr/>
              <a:t>25</a:t>
            </a:fld>
            <a:endParaRPr lang="en-US" sz="1400">
              <a:latin typeface="Calibri" charset="0"/>
              <a:cs typeface="Calibri" charset="0"/>
            </a:endParaRPr>
          </a:p>
        </p:txBody>
      </p:sp>
      <p:pic>
        <p:nvPicPr>
          <p:cNvPr id="64514"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98513" y="911225"/>
            <a:ext cx="7061200" cy="5021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5" name="TextBox 4"/>
          <p:cNvSpPr txBox="1">
            <a:spLocks noChangeArrowheads="1"/>
          </p:cNvSpPr>
          <p:nvPr/>
        </p:nvSpPr>
        <p:spPr bwMode="auto">
          <a:xfrm>
            <a:off x="60175" y="6364123"/>
            <a:ext cx="165697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dirty="0">
                <a:latin typeface="Calibri" charset="0"/>
                <a:cs typeface="Calibri" charset="0"/>
              </a:rPr>
              <a:t>c1988-</a:t>
            </a:r>
            <a:r>
              <a:rPr lang="en-US" dirty="0" smtClean="0">
                <a:latin typeface="Calibri" charset="0"/>
                <a:cs typeface="Calibri" charset="0"/>
              </a:rPr>
              <a:t>2012</a:t>
            </a:r>
            <a:endParaRPr lang="en-US" dirty="0">
              <a:latin typeface="Calibri" charset="0"/>
              <a:cs typeface="Calibri" charset="0"/>
            </a:endParaRPr>
          </a:p>
        </p:txBody>
      </p:sp>
      <p:sp>
        <p:nvSpPr>
          <p:cNvPr id="64516" name="Rectangle 1026"/>
          <p:cNvSpPr>
            <a:spLocks noGrp="1" noChangeArrowheads="1"/>
          </p:cNvSpPr>
          <p:nvPr>
            <p:ph type="title"/>
          </p:nvPr>
        </p:nvSpPr>
        <p:spPr>
          <a:xfrm>
            <a:off x="685800" y="163513"/>
            <a:ext cx="7772400" cy="673100"/>
          </a:xfrm>
        </p:spPr>
        <p:txBody>
          <a:bodyPr>
            <a:normAutofit fontScale="90000"/>
          </a:bodyPr>
          <a:lstStyle/>
          <a:p>
            <a:pPr eaLnBrk="1" hangingPunct="1"/>
            <a:r>
              <a:rPr lang="en-US">
                <a:latin typeface="Calibri" charset="0"/>
                <a:ea typeface="ＭＳ Ｐゴシック" charset="0"/>
                <a:cs typeface="Calibri" charset="0"/>
              </a:rPr>
              <a:t>Hawaii Ocean Time Series (HOT)</a:t>
            </a:r>
          </a:p>
        </p:txBody>
      </p:sp>
      <p:sp>
        <p:nvSpPr>
          <p:cNvPr id="64517" name="Rectangle 32"/>
          <p:cNvSpPr>
            <a:spLocks noChangeArrowheads="1"/>
          </p:cNvSpPr>
          <p:nvPr/>
        </p:nvSpPr>
        <p:spPr bwMode="auto">
          <a:xfrm>
            <a:off x="750888" y="5929156"/>
            <a:ext cx="755808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800" dirty="0">
                <a:latin typeface="Calibri" charset="0"/>
                <a:cs typeface="Calibri" charset="0"/>
              </a:rPr>
              <a:t>DeLong et al. Community Genomics Among Stratified Assemblages in the Ocean’s Interior. </a:t>
            </a:r>
            <a:r>
              <a:rPr lang="en-US" sz="800" i="1" dirty="0">
                <a:latin typeface="Calibri" charset="0"/>
                <a:cs typeface="Calibri" charset="0"/>
              </a:rPr>
              <a:t>(2006)  Science </a:t>
            </a:r>
            <a:r>
              <a:rPr lang="en-US" sz="800" i="1" dirty="0" smtClean="0">
                <a:latin typeface="Calibri" charset="0"/>
                <a:cs typeface="Calibri" charset="0"/>
              </a:rPr>
              <a:t>311</a:t>
            </a:r>
          </a:p>
          <a:p>
            <a:pPr algn="ctr"/>
            <a:r>
              <a:rPr lang="en-US" sz="800" dirty="0"/>
              <a:t>T. </a:t>
            </a:r>
            <a:r>
              <a:rPr lang="en-US" sz="800" dirty="0" err="1"/>
              <a:t>Danhorn</a:t>
            </a:r>
            <a:r>
              <a:rPr lang="en-US" sz="800" dirty="0"/>
              <a:t>, C. R. Young, E. F. Delong, Comparison of large-insert, small-insert and </a:t>
            </a:r>
            <a:r>
              <a:rPr lang="en-US" sz="800" dirty="0" err="1"/>
              <a:t>pyrosequencing</a:t>
            </a:r>
            <a:r>
              <a:rPr lang="en-US" sz="800" dirty="0"/>
              <a:t> libraries for </a:t>
            </a:r>
            <a:r>
              <a:rPr lang="en-US" sz="800" dirty="0" err="1"/>
              <a:t>metagenomic</a:t>
            </a:r>
            <a:r>
              <a:rPr lang="en-US" sz="800" dirty="0"/>
              <a:t> analysis, ISME J (2012), doi:10.1038/ismej.2012.35.</a:t>
            </a:r>
            <a:endParaRPr lang="en-US" sz="800" dirty="0">
              <a:latin typeface="Calibri" charset="0"/>
              <a:cs typeface="Calibri" charset="0"/>
            </a:endParaRPr>
          </a:p>
        </p:txBody>
      </p:sp>
      <p:cxnSp>
        <p:nvCxnSpPr>
          <p:cNvPr id="3" name="Straight Connector 2"/>
          <p:cNvCxnSpPr/>
          <p:nvPr/>
        </p:nvCxnSpPr>
        <p:spPr>
          <a:xfrm>
            <a:off x="8088923" y="1553308"/>
            <a:ext cx="0" cy="3028461"/>
          </a:xfrm>
          <a:prstGeom prst="line">
            <a:avLst/>
          </a:prstGeom>
          <a:ln w="76200" cmpd="sng">
            <a:solidFill>
              <a:srgbClr val="000000"/>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470883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D2E4D07-1D34-6C4C-B462-4BBDF4DE5CC6}" type="slidenum">
              <a:rPr lang="en-US" sz="1400">
                <a:latin typeface="Calibri" charset="0"/>
                <a:cs typeface="Calibri" charset="0"/>
              </a:rPr>
              <a:pPr/>
              <a:t>26</a:t>
            </a:fld>
            <a:endParaRPr lang="en-US" sz="1400">
              <a:latin typeface="Calibri" charset="0"/>
              <a:cs typeface="Calibri" charset="0"/>
            </a:endParaRPr>
          </a:p>
        </p:txBody>
      </p:sp>
      <p:sp>
        <p:nvSpPr>
          <p:cNvPr id="88066" name="Rectangle 1026"/>
          <p:cNvSpPr>
            <a:spLocks noGrp="1" noChangeArrowheads="1"/>
          </p:cNvSpPr>
          <p:nvPr>
            <p:ph type="title"/>
          </p:nvPr>
        </p:nvSpPr>
        <p:spPr>
          <a:xfrm>
            <a:off x="495800" y="163513"/>
            <a:ext cx="8154442" cy="673100"/>
          </a:xfrm>
        </p:spPr>
        <p:txBody>
          <a:bodyPr>
            <a:normAutofit fontScale="90000"/>
          </a:bodyPr>
          <a:lstStyle/>
          <a:p>
            <a:pPr eaLnBrk="1" hangingPunct="1"/>
            <a:r>
              <a:rPr lang="en-US" dirty="0" smtClean="0">
                <a:latin typeface="Calibri" charset="0"/>
                <a:ea typeface="ＭＳ Ｐゴシック" charset="0"/>
                <a:cs typeface="Calibri" charset="0"/>
              </a:rPr>
              <a:t>Environmental Sequence </a:t>
            </a:r>
            <a:r>
              <a:rPr lang="en-US" dirty="0">
                <a:latin typeface="Calibri" charset="0"/>
                <a:ea typeface="ＭＳ Ｐゴシック" charset="0"/>
                <a:cs typeface="Calibri" charset="0"/>
              </a:rPr>
              <a:t>Information</a:t>
            </a:r>
          </a:p>
        </p:txBody>
      </p:sp>
      <p:graphicFrame>
        <p:nvGraphicFramePr>
          <p:cNvPr id="4" name="Table 3"/>
          <p:cNvGraphicFramePr>
            <a:graphicFrameLocks noGrp="1"/>
          </p:cNvGraphicFramePr>
          <p:nvPr>
            <p:extLst>
              <p:ext uri="{D42A27DB-BD31-4B8C-83A1-F6EECF244321}">
                <p14:modId xmlns:p14="http://schemas.microsoft.com/office/powerpoint/2010/main" val="1045875985"/>
              </p:ext>
            </p:extLst>
          </p:nvPr>
        </p:nvGraphicFramePr>
        <p:xfrm>
          <a:off x="137191" y="1188466"/>
          <a:ext cx="8813053" cy="3451873"/>
        </p:xfrm>
        <a:graphic>
          <a:graphicData uri="http://schemas.openxmlformats.org/drawingml/2006/table">
            <a:tbl>
              <a:tblPr/>
              <a:tblGrid>
                <a:gridCol w="1010851"/>
                <a:gridCol w="1042018"/>
                <a:gridCol w="871729"/>
                <a:gridCol w="981409"/>
                <a:gridCol w="912710"/>
                <a:gridCol w="834198"/>
                <a:gridCol w="912710"/>
                <a:gridCol w="912710"/>
                <a:gridCol w="667359"/>
                <a:gridCol w="667359"/>
              </a:tblGrid>
              <a:tr h="941417">
                <a:tc>
                  <a:txBody>
                    <a:bodyPr/>
                    <a:lstStyle/>
                    <a:p>
                      <a:pPr algn="ctr" fontAlgn="ctr"/>
                      <a:r>
                        <a:rPr lang="en-US" sz="1200" b="1" i="0" u="none" strike="noStrike" dirty="0">
                          <a:solidFill>
                            <a:srgbClr val="000000"/>
                          </a:solidFill>
                          <a:effectLst/>
                          <a:latin typeface="Calibri"/>
                        </a:rPr>
                        <a:t>HOT Sample Depth (m)</a:t>
                      </a:r>
                    </a:p>
                  </a:txBody>
                  <a:tcPr marL="9164" marR="9164" marT="9164"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1" i="0" u="none" strike="noStrike" dirty="0">
                          <a:solidFill>
                            <a:srgbClr val="000000"/>
                          </a:solidFill>
                          <a:effectLst/>
                          <a:latin typeface="Calibri"/>
                        </a:rPr>
                        <a:t>Description</a:t>
                      </a:r>
                    </a:p>
                  </a:txBody>
                  <a:tcPr marL="9164" marR="9164" marT="9164"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1" i="0" u="none" strike="noStrike" dirty="0">
                          <a:solidFill>
                            <a:srgbClr val="000000"/>
                          </a:solidFill>
                          <a:effectLst/>
                          <a:latin typeface="Calibri"/>
                        </a:rPr>
                        <a:t>Information</a:t>
                      </a:r>
                    </a:p>
                  </a:txBody>
                  <a:tcPr marL="9164" marR="9164" marT="9164"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1" i="0" u="none" strike="noStrike" dirty="0">
                          <a:solidFill>
                            <a:srgbClr val="000000"/>
                          </a:solidFill>
                          <a:effectLst/>
                          <a:latin typeface="Calibri"/>
                        </a:rPr>
                        <a:t>Sequencing </a:t>
                      </a:r>
                      <a:br>
                        <a:rPr lang="en-US" sz="1200" b="1" i="0" u="none" strike="noStrike" dirty="0">
                          <a:solidFill>
                            <a:srgbClr val="000000"/>
                          </a:solidFill>
                          <a:effectLst/>
                          <a:latin typeface="Calibri"/>
                        </a:rPr>
                      </a:br>
                      <a:r>
                        <a:rPr lang="en-US" sz="1200" b="1" i="0" u="none" strike="noStrike" dirty="0">
                          <a:solidFill>
                            <a:srgbClr val="000000"/>
                          </a:solidFill>
                          <a:effectLst/>
                          <a:latin typeface="Calibri"/>
                        </a:rPr>
                        <a:t>Platform</a:t>
                      </a:r>
                    </a:p>
                  </a:txBody>
                  <a:tcPr marL="9164" marR="9164" marT="9164"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1" i="0" u="none" strike="noStrike">
                          <a:solidFill>
                            <a:srgbClr val="000000"/>
                          </a:solidFill>
                          <a:effectLst/>
                          <a:latin typeface="Calibri"/>
                        </a:rPr>
                        <a:t>Number of Sequences</a:t>
                      </a:r>
                    </a:p>
                  </a:txBody>
                  <a:tcPr marL="9164" marR="9164" marT="9164"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1" i="0" u="none" strike="noStrike" dirty="0">
                          <a:solidFill>
                            <a:srgbClr val="000000"/>
                          </a:solidFill>
                          <a:effectLst/>
                          <a:latin typeface="Calibri"/>
                        </a:rPr>
                        <a:t>Average Sequence Length </a:t>
                      </a:r>
                    </a:p>
                  </a:txBody>
                  <a:tcPr marL="9164" marR="9164" marT="9164"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1" i="0" u="none" strike="noStrike">
                          <a:solidFill>
                            <a:srgbClr val="000000"/>
                          </a:solidFill>
                          <a:effectLst/>
                          <a:latin typeface="Calibri"/>
                        </a:rPr>
                        <a:t> Protein Coding Sequences</a:t>
                      </a:r>
                    </a:p>
                  </a:txBody>
                  <a:tcPr marL="9164" marR="9164" marT="9164"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1" i="0" u="none" strike="noStrike" dirty="0">
                          <a:solidFill>
                            <a:srgbClr val="000000"/>
                          </a:solidFill>
                          <a:effectLst/>
                          <a:latin typeface="Calibri"/>
                        </a:rPr>
                        <a:t>Annotated Coding Sequences</a:t>
                      </a:r>
                    </a:p>
                  </a:txBody>
                  <a:tcPr marL="9164" marR="9164" marT="9164"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1" i="0" u="none" strike="noStrike" dirty="0" err="1">
                          <a:solidFill>
                            <a:srgbClr val="000000"/>
                          </a:solidFill>
                          <a:effectLst/>
                          <a:latin typeface="Calibri"/>
                        </a:rPr>
                        <a:t>MetaCyc</a:t>
                      </a:r>
                      <a:r>
                        <a:rPr lang="en-US" sz="1200" b="1" i="0" u="none" strike="noStrike" dirty="0">
                          <a:solidFill>
                            <a:srgbClr val="000000"/>
                          </a:solidFill>
                          <a:effectLst/>
                          <a:latin typeface="Calibri"/>
                        </a:rPr>
                        <a:t> Reactions</a:t>
                      </a:r>
                    </a:p>
                  </a:txBody>
                  <a:tcPr marL="9164" marR="9164" marT="9164"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1" i="0" u="none" strike="noStrike" dirty="0" err="1">
                          <a:solidFill>
                            <a:srgbClr val="000000"/>
                          </a:solidFill>
                          <a:effectLst/>
                          <a:latin typeface="Calibri"/>
                        </a:rPr>
                        <a:t>MetaCyc</a:t>
                      </a:r>
                      <a:r>
                        <a:rPr lang="en-US" sz="1200" b="1" i="0" u="none" strike="noStrike" dirty="0">
                          <a:solidFill>
                            <a:srgbClr val="000000"/>
                          </a:solidFill>
                          <a:effectLst/>
                          <a:latin typeface="Calibri"/>
                        </a:rPr>
                        <a:t>  Pathways</a:t>
                      </a:r>
                    </a:p>
                  </a:txBody>
                  <a:tcPr marL="9164" marR="9164" marT="9164"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13807">
                <a:tc>
                  <a:txBody>
                    <a:bodyPr/>
                    <a:lstStyle/>
                    <a:p>
                      <a:pPr algn="ctr" fontAlgn="b"/>
                      <a:r>
                        <a:rPr lang="en-US" sz="1200" b="0" i="0" u="none" strike="noStrike" dirty="0">
                          <a:solidFill>
                            <a:srgbClr val="000000"/>
                          </a:solidFill>
                          <a:effectLst/>
                          <a:latin typeface="Calibri"/>
                        </a:rPr>
                        <a:t>25</a:t>
                      </a:r>
                    </a:p>
                  </a:txBody>
                  <a:tcPr marL="9164" marR="9164" marT="9164"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en-US" sz="1200" b="0" i="0" u="none" strike="noStrike">
                          <a:solidFill>
                            <a:srgbClr val="000000"/>
                          </a:solidFill>
                          <a:effectLst/>
                          <a:latin typeface="Calibri"/>
                        </a:rPr>
                        <a:t>upper euphotic</a:t>
                      </a:r>
                    </a:p>
                  </a:txBody>
                  <a:tcPr marL="9164" marR="9164" marT="9164"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en-US" sz="1200" b="0" i="0" u="none" strike="noStrike">
                          <a:solidFill>
                            <a:srgbClr val="000000"/>
                          </a:solidFill>
                          <a:effectLst/>
                          <a:latin typeface="Calibri"/>
                        </a:rPr>
                        <a:t>DNA</a:t>
                      </a:r>
                    </a:p>
                  </a:txBody>
                  <a:tcPr marL="9164" marR="9164" marT="9164"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de-DE" sz="1200" b="0" i="0" u="none" strike="noStrike">
                          <a:solidFill>
                            <a:srgbClr val="000000"/>
                          </a:solidFill>
                          <a:effectLst/>
                          <a:latin typeface="Calibri"/>
                        </a:rPr>
                        <a:t>Roche 454</a:t>
                      </a:r>
                    </a:p>
                  </a:txBody>
                  <a:tcPr marL="9164" marR="9164" marT="9164"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en-US" sz="1200" b="0" i="0" u="none" strike="noStrike">
                          <a:solidFill>
                            <a:srgbClr val="000000"/>
                          </a:solidFill>
                          <a:effectLst/>
                          <a:latin typeface="Calibri"/>
                        </a:rPr>
                        <a:t>623559</a:t>
                      </a:r>
                    </a:p>
                  </a:txBody>
                  <a:tcPr marL="9164" marR="9164" marT="9164"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en-US" sz="1200" b="0" i="0" u="none" strike="noStrike">
                          <a:solidFill>
                            <a:srgbClr val="000000"/>
                          </a:solidFill>
                          <a:effectLst/>
                          <a:latin typeface="Calibri"/>
                        </a:rPr>
                        <a:t>257</a:t>
                      </a:r>
                    </a:p>
                  </a:txBody>
                  <a:tcPr marL="9164" marR="9164" marT="9164"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en-US" sz="1200" b="0" i="0" u="none" strike="noStrike">
                          <a:solidFill>
                            <a:srgbClr val="000000"/>
                          </a:solidFill>
                          <a:effectLst/>
                          <a:latin typeface="Calibri"/>
                        </a:rPr>
                        <a:t>405613</a:t>
                      </a:r>
                    </a:p>
                  </a:txBody>
                  <a:tcPr marL="9164" marR="9164" marT="9164"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en-US" sz="1200" b="0" i="0" u="none" strike="noStrike">
                          <a:solidFill>
                            <a:srgbClr val="000000"/>
                          </a:solidFill>
                          <a:effectLst/>
                          <a:latin typeface="Calibri"/>
                        </a:rPr>
                        <a:t>214149</a:t>
                      </a:r>
                    </a:p>
                  </a:txBody>
                  <a:tcPr marL="9164" marR="9164" marT="9164"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en-US" sz="1200" b="0" i="0" u="none" strike="noStrike">
                          <a:solidFill>
                            <a:srgbClr val="000000"/>
                          </a:solidFill>
                          <a:effectLst/>
                          <a:latin typeface="Calibri"/>
                        </a:rPr>
                        <a:t>4138</a:t>
                      </a:r>
                    </a:p>
                  </a:txBody>
                  <a:tcPr marL="9164" marR="9164" marT="9164"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en-US" sz="1200" b="0" i="0" u="none" strike="noStrike">
                          <a:solidFill>
                            <a:srgbClr val="000000"/>
                          </a:solidFill>
                          <a:effectLst/>
                          <a:latin typeface="Calibri"/>
                        </a:rPr>
                        <a:t>864</a:t>
                      </a:r>
                    </a:p>
                  </a:txBody>
                  <a:tcPr marL="9164" marR="9164" marT="9164" marB="0" anchor="b">
                    <a:lnL>
                      <a:noFill/>
                    </a:lnL>
                    <a:lnR>
                      <a:noFill/>
                    </a:lnR>
                    <a:lnT w="6350" cap="flat" cmpd="sng" algn="ctr">
                      <a:solidFill>
                        <a:srgbClr val="000000"/>
                      </a:solidFill>
                      <a:prstDash val="solid"/>
                      <a:round/>
                      <a:headEnd type="none" w="med" len="med"/>
                      <a:tailEnd type="none" w="med" len="med"/>
                    </a:lnT>
                    <a:lnB>
                      <a:noFill/>
                    </a:lnB>
                  </a:tcPr>
                </a:tc>
              </a:tr>
              <a:tr h="313807">
                <a:tc>
                  <a:txBody>
                    <a:bodyPr/>
                    <a:lstStyle/>
                    <a:p>
                      <a:pPr algn="ctr" fontAlgn="b"/>
                      <a:r>
                        <a:rPr lang="en-US" sz="1200" b="0" i="0" u="none" strike="noStrike" dirty="0">
                          <a:solidFill>
                            <a:srgbClr val="000000"/>
                          </a:solidFill>
                          <a:effectLst/>
                          <a:latin typeface="Calibri"/>
                        </a:rPr>
                        <a:t>75</a:t>
                      </a:r>
                    </a:p>
                  </a:txBody>
                  <a:tcPr marL="9164" marR="9164" marT="9164" marB="0" anchor="b">
                    <a:lnL>
                      <a:noFill/>
                    </a:lnL>
                    <a:lnR>
                      <a:noFill/>
                    </a:lnR>
                    <a:lnT>
                      <a:noFill/>
                    </a:lnT>
                    <a:lnB>
                      <a:noFill/>
                    </a:lnB>
                  </a:tcPr>
                </a:tc>
                <a:tc>
                  <a:txBody>
                    <a:bodyPr/>
                    <a:lstStyle/>
                    <a:p>
                      <a:pPr algn="ctr" fontAlgn="b"/>
                      <a:r>
                        <a:rPr lang="en-US" sz="1200" b="0" i="0" u="none" strike="noStrike">
                          <a:solidFill>
                            <a:srgbClr val="000000"/>
                          </a:solidFill>
                          <a:effectLst/>
                          <a:latin typeface="Calibri"/>
                        </a:rPr>
                        <a:t>upper euphotic</a:t>
                      </a:r>
                    </a:p>
                  </a:txBody>
                  <a:tcPr marL="9164" marR="9164" marT="9164" marB="0" anchor="b">
                    <a:lnL>
                      <a:noFill/>
                    </a:lnL>
                    <a:lnR>
                      <a:noFill/>
                    </a:lnR>
                    <a:lnT>
                      <a:noFill/>
                    </a:lnT>
                    <a:lnB>
                      <a:noFill/>
                    </a:lnB>
                  </a:tcPr>
                </a:tc>
                <a:tc>
                  <a:txBody>
                    <a:bodyPr/>
                    <a:lstStyle/>
                    <a:p>
                      <a:pPr algn="ctr" fontAlgn="b"/>
                      <a:r>
                        <a:rPr lang="en-US" sz="1200" b="0" i="0" u="none" strike="noStrike">
                          <a:solidFill>
                            <a:srgbClr val="000000"/>
                          </a:solidFill>
                          <a:effectLst/>
                          <a:latin typeface="Calibri"/>
                        </a:rPr>
                        <a:t>DNA</a:t>
                      </a:r>
                    </a:p>
                  </a:txBody>
                  <a:tcPr marL="9164" marR="9164" marT="9164" marB="0" anchor="b">
                    <a:lnL>
                      <a:noFill/>
                    </a:lnL>
                    <a:lnR>
                      <a:noFill/>
                    </a:lnR>
                    <a:lnT>
                      <a:noFill/>
                    </a:lnT>
                    <a:lnB>
                      <a:noFill/>
                    </a:lnB>
                  </a:tcPr>
                </a:tc>
                <a:tc>
                  <a:txBody>
                    <a:bodyPr/>
                    <a:lstStyle/>
                    <a:p>
                      <a:pPr algn="ctr" fontAlgn="b"/>
                      <a:r>
                        <a:rPr lang="de-DE" sz="1200" b="0" i="0" u="none" strike="noStrike">
                          <a:solidFill>
                            <a:srgbClr val="000000"/>
                          </a:solidFill>
                          <a:effectLst/>
                          <a:latin typeface="Calibri"/>
                        </a:rPr>
                        <a:t>Roche 454</a:t>
                      </a:r>
                    </a:p>
                  </a:txBody>
                  <a:tcPr marL="9164" marR="9164" marT="9164" marB="0" anchor="b">
                    <a:lnL>
                      <a:noFill/>
                    </a:lnL>
                    <a:lnR>
                      <a:noFill/>
                    </a:lnR>
                    <a:lnT>
                      <a:noFill/>
                    </a:lnT>
                    <a:lnB>
                      <a:noFill/>
                    </a:lnB>
                  </a:tcPr>
                </a:tc>
                <a:tc>
                  <a:txBody>
                    <a:bodyPr/>
                    <a:lstStyle/>
                    <a:p>
                      <a:pPr algn="ctr" fontAlgn="b"/>
                      <a:r>
                        <a:rPr lang="en-US" sz="1200" b="0" i="0" u="none" strike="noStrike">
                          <a:solidFill>
                            <a:srgbClr val="000000"/>
                          </a:solidFill>
                          <a:effectLst/>
                          <a:latin typeface="Calibri"/>
                        </a:rPr>
                        <a:t>673674</a:t>
                      </a:r>
                    </a:p>
                  </a:txBody>
                  <a:tcPr marL="9164" marR="9164" marT="9164" marB="0" anchor="b">
                    <a:lnL>
                      <a:noFill/>
                    </a:lnL>
                    <a:lnR>
                      <a:noFill/>
                    </a:lnR>
                    <a:lnT>
                      <a:noFill/>
                    </a:lnT>
                    <a:lnB>
                      <a:noFill/>
                    </a:lnB>
                  </a:tcPr>
                </a:tc>
                <a:tc>
                  <a:txBody>
                    <a:bodyPr/>
                    <a:lstStyle/>
                    <a:p>
                      <a:pPr algn="ctr" fontAlgn="b"/>
                      <a:r>
                        <a:rPr lang="en-US" sz="1200" b="0" i="0" u="none" strike="noStrike">
                          <a:solidFill>
                            <a:srgbClr val="000000"/>
                          </a:solidFill>
                          <a:effectLst/>
                          <a:latin typeface="Calibri"/>
                        </a:rPr>
                        <a:t>244</a:t>
                      </a:r>
                    </a:p>
                  </a:txBody>
                  <a:tcPr marL="9164" marR="9164" marT="9164" marB="0" anchor="b">
                    <a:lnL>
                      <a:noFill/>
                    </a:lnL>
                    <a:lnR>
                      <a:noFill/>
                    </a:lnR>
                    <a:lnT>
                      <a:noFill/>
                    </a:lnT>
                    <a:lnB>
                      <a:noFill/>
                    </a:lnB>
                  </a:tcPr>
                </a:tc>
                <a:tc>
                  <a:txBody>
                    <a:bodyPr/>
                    <a:lstStyle/>
                    <a:p>
                      <a:pPr algn="ctr" fontAlgn="b"/>
                      <a:r>
                        <a:rPr lang="en-US" sz="1200" b="0" i="0" u="none" strike="noStrike">
                          <a:solidFill>
                            <a:srgbClr val="000000"/>
                          </a:solidFill>
                          <a:effectLst/>
                          <a:latin typeface="Calibri"/>
                        </a:rPr>
                        <a:t>430689</a:t>
                      </a:r>
                    </a:p>
                  </a:txBody>
                  <a:tcPr marL="9164" marR="9164" marT="9164" marB="0" anchor="b">
                    <a:lnL>
                      <a:noFill/>
                    </a:lnL>
                    <a:lnR>
                      <a:noFill/>
                    </a:lnR>
                    <a:lnT>
                      <a:noFill/>
                    </a:lnT>
                    <a:lnB>
                      <a:noFill/>
                    </a:lnB>
                  </a:tcPr>
                </a:tc>
                <a:tc>
                  <a:txBody>
                    <a:bodyPr/>
                    <a:lstStyle/>
                    <a:p>
                      <a:pPr algn="ctr" fontAlgn="b"/>
                      <a:r>
                        <a:rPr lang="en-US" sz="1200" b="0" i="0" u="none" strike="noStrike">
                          <a:solidFill>
                            <a:srgbClr val="000000"/>
                          </a:solidFill>
                          <a:effectLst/>
                          <a:latin typeface="Calibri"/>
                        </a:rPr>
                        <a:t>222572</a:t>
                      </a:r>
                    </a:p>
                  </a:txBody>
                  <a:tcPr marL="9164" marR="9164" marT="9164" marB="0" anchor="b">
                    <a:lnL>
                      <a:noFill/>
                    </a:lnL>
                    <a:lnR>
                      <a:noFill/>
                    </a:lnR>
                    <a:lnT>
                      <a:noFill/>
                    </a:lnT>
                    <a:lnB>
                      <a:noFill/>
                    </a:lnB>
                  </a:tcPr>
                </a:tc>
                <a:tc>
                  <a:txBody>
                    <a:bodyPr/>
                    <a:lstStyle/>
                    <a:p>
                      <a:pPr algn="ctr" fontAlgn="b"/>
                      <a:r>
                        <a:rPr lang="en-US" sz="1200" b="0" i="0" u="none" strike="noStrike">
                          <a:solidFill>
                            <a:srgbClr val="000000"/>
                          </a:solidFill>
                          <a:effectLst/>
                          <a:latin typeface="Calibri"/>
                        </a:rPr>
                        <a:t>4052</a:t>
                      </a:r>
                    </a:p>
                  </a:txBody>
                  <a:tcPr marL="9164" marR="9164" marT="9164" marB="0" anchor="b">
                    <a:lnL>
                      <a:noFill/>
                    </a:lnL>
                    <a:lnR>
                      <a:noFill/>
                    </a:lnR>
                    <a:lnT>
                      <a:noFill/>
                    </a:lnT>
                    <a:lnB>
                      <a:noFill/>
                    </a:lnB>
                  </a:tcPr>
                </a:tc>
                <a:tc>
                  <a:txBody>
                    <a:bodyPr/>
                    <a:lstStyle/>
                    <a:p>
                      <a:pPr algn="ctr" fontAlgn="b"/>
                      <a:r>
                        <a:rPr lang="en-US" sz="1200" b="0" i="0" u="none" strike="noStrike">
                          <a:solidFill>
                            <a:srgbClr val="000000"/>
                          </a:solidFill>
                          <a:effectLst/>
                          <a:latin typeface="Calibri"/>
                        </a:rPr>
                        <a:t>854</a:t>
                      </a:r>
                    </a:p>
                  </a:txBody>
                  <a:tcPr marL="9164" marR="9164" marT="9164" marB="0" anchor="b">
                    <a:lnL>
                      <a:noFill/>
                    </a:lnL>
                    <a:lnR>
                      <a:noFill/>
                    </a:lnR>
                    <a:lnT>
                      <a:noFill/>
                    </a:lnT>
                    <a:lnB>
                      <a:noFill/>
                    </a:lnB>
                  </a:tcPr>
                </a:tc>
              </a:tr>
              <a:tr h="313807">
                <a:tc>
                  <a:txBody>
                    <a:bodyPr/>
                    <a:lstStyle/>
                    <a:p>
                      <a:pPr algn="ctr" fontAlgn="b"/>
                      <a:r>
                        <a:rPr lang="en-US" sz="1200" b="0" i="0" u="none" strike="noStrike">
                          <a:solidFill>
                            <a:srgbClr val="000000"/>
                          </a:solidFill>
                          <a:effectLst/>
                          <a:latin typeface="Calibri"/>
                        </a:rPr>
                        <a:t>110</a:t>
                      </a:r>
                    </a:p>
                  </a:txBody>
                  <a:tcPr marL="9164" marR="9164" marT="9164" marB="0" anchor="b">
                    <a:lnL>
                      <a:noFill/>
                    </a:lnL>
                    <a:lnR>
                      <a:noFill/>
                    </a:lnR>
                    <a:lnT>
                      <a:noFill/>
                    </a:lnT>
                    <a:lnB>
                      <a:noFill/>
                    </a:lnB>
                  </a:tcPr>
                </a:tc>
                <a:tc>
                  <a:txBody>
                    <a:bodyPr/>
                    <a:lstStyle/>
                    <a:p>
                      <a:pPr algn="ctr" fontAlgn="b"/>
                      <a:r>
                        <a:rPr lang="en-US" sz="1200" b="0" i="0" u="none" strike="noStrike" dirty="0">
                          <a:solidFill>
                            <a:srgbClr val="000000"/>
                          </a:solidFill>
                          <a:effectLst/>
                          <a:latin typeface="Calibri"/>
                        </a:rPr>
                        <a:t>chlorophyll max</a:t>
                      </a:r>
                    </a:p>
                  </a:txBody>
                  <a:tcPr marL="9164" marR="9164" marT="9164" marB="0" anchor="b">
                    <a:lnL>
                      <a:noFill/>
                    </a:lnL>
                    <a:lnR>
                      <a:noFill/>
                    </a:lnR>
                    <a:lnT>
                      <a:noFill/>
                    </a:lnT>
                    <a:lnB>
                      <a:noFill/>
                    </a:lnB>
                  </a:tcPr>
                </a:tc>
                <a:tc>
                  <a:txBody>
                    <a:bodyPr/>
                    <a:lstStyle/>
                    <a:p>
                      <a:pPr algn="ctr" fontAlgn="b"/>
                      <a:r>
                        <a:rPr lang="en-US" sz="1200" b="0" i="0" u="none" strike="noStrike" dirty="0">
                          <a:solidFill>
                            <a:srgbClr val="000000"/>
                          </a:solidFill>
                          <a:effectLst/>
                          <a:latin typeface="Calibri"/>
                        </a:rPr>
                        <a:t>DNA</a:t>
                      </a:r>
                    </a:p>
                  </a:txBody>
                  <a:tcPr marL="9164" marR="9164" marT="9164" marB="0" anchor="b">
                    <a:lnL>
                      <a:noFill/>
                    </a:lnL>
                    <a:lnR>
                      <a:noFill/>
                    </a:lnR>
                    <a:lnT>
                      <a:noFill/>
                    </a:lnT>
                    <a:lnB>
                      <a:noFill/>
                    </a:lnB>
                  </a:tcPr>
                </a:tc>
                <a:tc>
                  <a:txBody>
                    <a:bodyPr/>
                    <a:lstStyle/>
                    <a:p>
                      <a:pPr algn="ctr" fontAlgn="b"/>
                      <a:r>
                        <a:rPr lang="de-DE" sz="1200" b="0" i="0" u="none" strike="noStrike">
                          <a:solidFill>
                            <a:srgbClr val="000000"/>
                          </a:solidFill>
                          <a:effectLst/>
                          <a:latin typeface="Calibri"/>
                        </a:rPr>
                        <a:t>Roche 454</a:t>
                      </a:r>
                    </a:p>
                  </a:txBody>
                  <a:tcPr marL="9164" marR="9164" marT="9164" marB="0" anchor="b">
                    <a:lnL>
                      <a:noFill/>
                    </a:lnL>
                    <a:lnR>
                      <a:noFill/>
                    </a:lnR>
                    <a:lnT>
                      <a:noFill/>
                    </a:lnT>
                    <a:lnB>
                      <a:noFill/>
                    </a:lnB>
                  </a:tcPr>
                </a:tc>
                <a:tc>
                  <a:txBody>
                    <a:bodyPr/>
                    <a:lstStyle/>
                    <a:p>
                      <a:pPr algn="ctr" fontAlgn="b"/>
                      <a:r>
                        <a:rPr lang="en-US" sz="1200" b="0" i="0" u="none" strike="noStrike">
                          <a:solidFill>
                            <a:srgbClr val="000000"/>
                          </a:solidFill>
                          <a:effectLst/>
                          <a:latin typeface="Calibri"/>
                        </a:rPr>
                        <a:t>473166</a:t>
                      </a:r>
                    </a:p>
                  </a:txBody>
                  <a:tcPr marL="9164" marR="9164" marT="9164" marB="0" anchor="b">
                    <a:lnL>
                      <a:noFill/>
                    </a:lnL>
                    <a:lnR>
                      <a:noFill/>
                    </a:lnR>
                    <a:lnT>
                      <a:noFill/>
                    </a:lnT>
                    <a:lnB>
                      <a:noFill/>
                    </a:lnB>
                  </a:tcPr>
                </a:tc>
                <a:tc>
                  <a:txBody>
                    <a:bodyPr/>
                    <a:lstStyle/>
                    <a:p>
                      <a:pPr algn="ctr" fontAlgn="b"/>
                      <a:r>
                        <a:rPr lang="en-US" sz="1200" b="0" i="0" u="none" strike="noStrike">
                          <a:solidFill>
                            <a:srgbClr val="000000"/>
                          </a:solidFill>
                          <a:effectLst/>
                          <a:latin typeface="Calibri"/>
                        </a:rPr>
                        <a:t>270</a:t>
                      </a:r>
                    </a:p>
                  </a:txBody>
                  <a:tcPr marL="9164" marR="9164" marT="9164" marB="0" anchor="b">
                    <a:lnL>
                      <a:noFill/>
                    </a:lnL>
                    <a:lnR>
                      <a:noFill/>
                    </a:lnR>
                    <a:lnT>
                      <a:noFill/>
                    </a:lnT>
                    <a:lnB>
                      <a:noFill/>
                    </a:lnB>
                  </a:tcPr>
                </a:tc>
                <a:tc>
                  <a:txBody>
                    <a:bodyPr/>
                    <a:lstStyle/>
                    <a:p>
                      <a:pPr algn="ctr" fontAlgn="b"/>
                      <a:r>
                        <a:rPr lang="en-US" sz="1200" b="0" i="0" u="none" strike="noStrike">
                          <a:solidFill>
                            <a:srgbClr val="000000"/>
                          </a:solidFill>
                          <a:effectLst/>
                          <a:latin typeface="Calibri"/>
                        </a:rPr>
                        <a:t>336035</a:t>
                      </a:r>
                    </a:p>
                  </a:txBody>
                  <a:tcPr marL="9164" marR="9164" marT="9164" marB="0" anchor="b">
                    <a:lnL>
                      <a:noFill/>
                    </a:lnL>
                    <a:lnR>
                      <a:noFill/>
                    </a:lnR>
                    <a:lnT>
                      <a:noFill/>
                    </a:lnT>
                    <a:lnB>
                      <a:noFill/>
                    </a:lnB>
                  </a:tcPr>
                </a:tc>
                <a:tc>
                  <a:txBody>
                    <a:bodyPr/>
                    <a:lstStyle/>
                    <a:p>
                      <a:pPr algn="ctr" fontAlgn="b"/>
                      <a:r>
                        <a:rPr lang="en-US" sz="1200" b="0" i="0" u="none" strike="noStrike">
                          <a:solidFill>
                            <a:srgbClr val="000000"/>
                          </a:solidFill>
                          <a:effectLst/>
                          <a:latin typeface="Calibri"/>
                        </a:rPr>
                        <a:t>165775</a:t>
                      </a:r>
                    </a:p>
                  </a:txBody>
                  <a:tcPr marL="9164" marR="9164" marT="9164" marB="0" anchor="b">
                    <a:lnL>
                      <a:noFill/>
                    </a:lnL>
                    <a:lnR>
                      <a:noFill/>
                    </a:lnR>
                    <a:lnT>
                      <a:noFill/>
                    </a:lnT>
                    <a:lnB>
                      <a:noFill/>
                    </a:lnB>
                  </a:tcPr>
                </a:tc>
                <a:tc>
                  <a:txBody>
                    <a:bodyPr/>
                    <a:lstStyle/>
                    <a:p>
                      <a:pPr algn="ctr" fontAlgn="b"/>
                      <a:r>
                        <a:rPr lang="en-US" sz="1200" b="0" i="0" u="none" strike="noStrike">
                          <a:solidFill>
                            <a:srgbClr val="000000"/>
                          </a:solidFill>
                          <a:effectLst/>
                          <a:latin typeface="Calibri"/>
                        </a:rPr>
                        <a:t>4133</a:t>
                      </a:r>
                    </a:p>
                  </a:txBody>
                  <a:tcPr marL="9164" marR="9164" marT="9164" marB="0" anchor="b">
                    <a:lnL>
                      <a:noFill/>
                    </a:lnL>
                    <a:lnR>
                      <a:noFill/>
                    </a:lnR>
                    <a:lnT>
                      <a:noFill/>
                    </a:lnT>
                    <a:lnB>
                      <a:noFill/>
                    </a:lnB>
                  </a:tcPr>
                </a:tc>
                <a:tc>
                  <a:txBody>
                    <a:bodyPr/>
                    <a:lstStyle/>
                    <a:p>
                      <a:pPr algn="ctr" fontAlgn="b"/>
                      <a:r>
                        <a:rPr lang="en-US" sz="1200" b="0" i="0" u="none" strike="noStrike">
                          <a:solidFill>
                            <a:srgbClr val="000000"/>
                          </a:solidFill>
                          <a:effectLst/>
                          <a:latin typeface="Calibri"/>
                        </a:rPr>
                        <a:t>860</a:t>
                      </a:r>
                    </a:p>
                  </a:txBody>
                  <a:tcPr marL="9164" marR="9164" marT="9164" marB="0" anchor="b">
                    <a:lnL>
                      <a:noFill/>
                    </a:lnL>
                    <a:lnR>
                      <a:noFill/>
                    </a:lnR>
                    <a:lnT>
                      <a:noFill/>
                    </a:lnT>
                    <a:lnB>
                      <a:noFill/>
                    </a:lnB>
                  </a:tcPr>
                </a:tc>
              </a:tr>
              <a:tr h="313807">
                <a:tc>
                  <a:txBody>
                    <a:bodyPr/>
                    <a:lstStyle/>
                    <a:p>
                      <a:pPr algn="ctr" fontAlgn="b"/>
                      <a:r>
                        <a:rPr lang="en-US" sz="1200" b="0" i="0" u="none" strike="noStrike">
                          <a:solidFill>
                            <a:srgbClr val="000000"/>
                          </a:solidFill>
                          <a:effectLst/>
                          <a:latin typeface="Calibri"/>
                        </a:rPr>
                        <a:t>500</a:t>
                      </a:r>
                    </a:p>
                  </a:txBody>
                  <a:tcPr marL="9164" marR="9164" marT="9164" marB="0" anchor="b">
                    <a:lnL>
                      <a:noFill/>
                    </a:lnL>
                    <a:lnR>
                      <a:noFill/>
                    </a:lnR>
                    <a:lnT>
                      <a:noFill/>
                    </a:lnT>
                    <a:lnB>
                      <a:noFill/>
                    </a:lnB>
                  </a:tcPr>
                </a:tc>
                <a:tc>
                  <a:txBody>
                    <a:bodyPr/>
                    <a:lstStyle/>
                    <a:p>
                      <a:pPr algn="ctr" fontAlgn="b"/>
                      <a:r>
                        <a:rPr lang="en-US" sz="1200" b="0" i="0" u="none" strike="noStrike" dirty="0" smtClean="0">
                          <a:solidFill>
                            <a:srgbClr val="000000"/>
                          </a:solidFill>
                          <a:effectLst/>
                          <a:latin typeface="Calibri"/>
                        </a:rPr>
                        <a:t>mesopelagic </a:t>
                      </a:r>
                      <a:endParaRPr lang="en-US" sz="1200" b="0" i="0" u="none" strike="noStrike" dirty="0">
                        <a:solidFill>
                          <a:srgbClr val="000000"/>
                        </a:solidFill>
                        <a:effectLst/>
                        <a:latin typeface="Calibri"/>
                      </a:endParaRPr>
                    </a:p>
                  </a:txBody>
                  <a:tcPr marL="9164" marR="9164" marT="9164" marB="0" anchor="b">
                    <a:lnL>
                      <a:noFill/>
                    </a:lnL>
                    <a:lnR>
                      <a:noFill/>
                    </a:lnR>
                    <a:lnT>
                      <a:noFill/>
                    </a:lnT>
                    <a:lnB>
                      <a:noFill/>
                    </a:lnB>
                  </a:tcPr>
                </a:tc>
                <a:tc>
                  <a:txBody>
                    <a:bodyPr/>
                    <a:lstStyle/>
                    <a:p>
                      <a:pPr algn="ctr" fontAlgn="b"/>
                      <a:r>
                        <a:rPr lang="en-US" sz="1200" b="0" i="0" u="none" strike="noStrike">
                          <a:solidFill>
                            <a:srgbClr val="000000"/>
                          </a:solidFill>
                          <a:effectLst/>
                          <a:latin typeface="Calibri"/>
                        </a:rPr>
                        <a:t>DNA</a:t>
                      </a:r>
                    </a:p>
                  </a:txBody>
                  <a:tcPr marL="9164" marR="9164" marT="9164" marB="0" anchor="b">
                    <a:lnL>
                      <a:noFill/>
                    </a:lnL>
                    <a:lnR>
                      <a:noFill/>
                    </a:lnR>
                    <a:lnT>
                      <a:noFill/>
                    </a:lnT>
                    <a:lnB>
                      <a:noFill/>
                    </a:lnB>
                  </a:tcPr>
                </a:tc>
                <a:tc>
                  <a:txBody>
                    <a:bodyPr/>
                    <a:lstStyle/>
                    <a:p>
                      <a:pPr algn="ctr" fontAlgn="b"/>
                      <a:r>
                        <a:rPr lang="de-DE" sz="1200" b="0" i="0" u="none" strike="noStrike">
                          <a:solidFill>
                            <a:srgbClr val="000000"/>
                          </a:solidFill>
                          <a:effectLst/>
                          <a:latin typeface="Calibri"/>
                        </a:rPr>
                        <a:t>Roche 454</a:t>
                      </a:r>
                    </a:p>
                  </a:txBody>
                  <a:tcPr marL="9164" marR="9164" marT="9164" marB="0" anchor="b">
                    <a:lnL>
                      <a:noFill/>
                    </a:lnL>
                    <a:lnR>
                      <a:noFill/>
                    </a:lnR>
                    <a:lnT>
                      <a:noFill/>
                    </a:lnT>
                    <a:lnB>
                      <a:noFill/>
                    </a:lnB>
                  </a:tcPr>
                </a:tc>
                <a:tc>
                  <a:txBody>
                    <a:bodyPr/>
                    <a:lstStyle/>
                    <a:p>
                      <a:pPr algn="ctr" fontAlgn="b"/>
                      <a:r>
                        <a:rPr lang="en-US" sz="1200" b="0" i="0" u="none" strike="noStrike">
                          <a:solidFill>
                            <a:srgbClr val="000000"/>
                          </a:solidFill>
                          <a:effectLst/>
                          <a:latin typeface="Calibri"/>
                        </a:rPr>
                        <a:t>995747</a:t>
                      </a:r>
                    </a:p>
                  </a:txBody>
                  <a:tcPr marL="9164" marR="9164" marT="9164" marB="0" anchor="b">
                    <a:lnL>
                      <a:noFill/>
                    </a:lnL>
                    <a:lnR>
                      <a:noFill/>
                    </a:lnR>
                    <a:lnT>
                      <a:noFill/>
                    </a:lnT>
                    <a:lnB>
                      <a:noFill/>
                    </a:lnB>
                  </a:tcPr>
                </a:tc>
                <a:tc>
                  <a:txBody>
                    <a:bodyPr/>
                    <a:lstStyle/>
                    <a:p>
                      <a:pPr algn="ctr" fontAlgn="b"/>
                      <a:r>
                        <a:rPr lang="en-US" sz="1200" b="0" i="0" u="none" strike="noStrike">
                          <a:solidFill>
                            <a:srgbClr val="000000"/>
                          </a:solidFill>
                          <a:effectLst/>
                          <a:latin typeface="Calibri"/>
                        </a:rPr>
                        <a:t>276</a:t>
                      </a:r>
                    </a:p>
                  </a:txBody>
                  <a:tcPr marL="9164" marR="9164" marT="9164" marB="0" anchor="b">
                    <a:lnL>
                      <a:noFill/>
                    </a:lnL>
                    <a:lnR>
                      <a:noFill/>
                    </a:lnR>
                    <a:lnT>
                      <a:noFill/>
                    </a:lnT>
                    <a:lnB>
                      <a:noFill/>
                    </a:lnB>
                  </a:tcPr>
                </a:tc>
                <a:tc>
                  <a:txBody>
                    <a:bodyPr/>
                    <a:lstStyle/>
                    <a:p>
                      <a:pPr algn="ctr" fontAlgn="b"/>
                      <a:r>
                        <a:rPr lang="en-US" sz="1200" b="0" i="0" u="none" strike="noStrike">
                          <a:solidFill>
                            <a:srgbClr val="000000"/>
                          </a:solidFill>
                          <a:effectLst/>
                          <a:latin typeface="Calibri"/>
                        </a:rPr>
                        <a:t>714743</a:t>
                      </a:r>
                    </a:p>
                  </a:txBody>
                  <a:tcPr marL="9164" marR="9164" marT="9164" marB="0" anchor="b">
                    <a:lnL>
                      <a:noFill/>
                    </a:lnL>
                    <a:lnR>
                      <a:noFill/>
                    </a:lnR>
                    <a:lnT>
                      <a:noFill/>
                    </a:lnT>
                    <a:lnB>
                      <a:noFill/>
                    </a:lnB>
                  </a:tcPr>
                </a:tc>
                <a:tc>
                  <a:txBody>
                    <a:bodyPr/>
                    <a:lstStyle/>
                    <a:p>
                      <a:pPr algn="ctr" fontAlgn="b"/>
                      <a:r>
                        <a:rPr lang="en-US" sz="1200" b="0" i="0" u="none" strike="noStrike">
                          <a:solidFill>
                            <a:srgbClr val="000000"/>
                          </a:solidFill>
                          <a:effectLst/>
                          <a:latin typeface="Calibri"/>
                        </a:rPr>
                        <a:t>361193</a:t>
                      </a:r>
                    </a:p>
                  </a:txBody>
                  <a:tcPr marL="9164" marR="9164" marT="9164" marB="0" anchor="b">
                    <a:lnL>
                      <a:noFill/>
                    </a:lnL>
                    <a:lnR>
                      <a:noFill/>
                    </a:lnR>
                    <a:lnT>
                      <a:noFill/>
                    </a:lnT>
                    <a:lnB>
                      <a:noFill/>
                    </a:lnB>
                  </a:tcPr>
                </a:tc>
                <a:tc>
                  <a:txBody>
                    <a:bodyPr/>
                    <a:lstStyle/>
                    <a:p>
                      <a:pPr algn="ctr" fontAlgn="b"/>
                      <a:r>
                        <a:rPr lang="en-US" sz="1200" b="0" i="0" u="none" strike="noStrike">
                          <a:solidFill>
                            <a:srgbClr val="000000"/>
                          </a:solidFill>
                          <a:effectLst/>
                          <a:latin typeface="Calibri"/>
                        </a:rPr>
                        <a:t>4464</a:t>
                      </a:r>
                    </a:p>
                  </a:txBody>
                  <a:tcPr marL="9164" marR="9164" marT="9164" marB="0" anchor="b">
                    <a:lnL>
                      <a:noFill/>
                    </a:lnL>
                    <a:lnR>
                      <a:noFill/>
                    </a:lnR>
                    <a:lnT>
                      <a:noFill/>
                    </a:lnT>
                    <a:lnB>
                      <a:noFill/>
                    </a:lnB>
                  </a:tcPr>
                </a:tc>
                <a:tc>
                  <a:txBody>
                    <a:bodyPr/>
                    <a:lstStyle/>
                    <a:p>
                      <a:pPr algn="ctr" fontAlgn="b"/>
                      <a:r>
                        <a:rPr lang="en-US" sz="1200" b="0" i="0" u="none" strike="noStrike">
                          <a:solidFill>
                            <a:srgbClr val="000000"/>
                          </a:solidFill>
                          <a:effectLst/>
                          <a:latin typeface="Calibri"/>
                        </a:rPr>
                        <a:t>949</a:t>
                      </a:r>
                    </a:p>
                  </a:txBody>
                  <a:tcPr marL="9164" marR="9164" marT="9164" marB="0" anchor="b">
                    <a:lnL>
                      <a:noFill/>
                    </a:lnL>
                    <a:lnR>
                      <a:noFill/>
                    </a:lnR>
                    <a:lnT>
                      <a:noFill/>
                    </a:lnT>
                    <a:lnB>
                      <a:noFill/>
                    </a:lnB>
                  </a:tcPr>
                </a:tc>
              </a:tr>
              <a:tr h="313807">
                <a:tc>
                  <a:txBody>
                    <a:bodyPr/>
                    <a:lstStyle/>
                    <a:p>
                      <a:pPr algn="ctr" fontAlgn="b"/>
                      <a:r>
                        <a:rPr lang="en-US" sz="1200" b="0" i="0" u="none" strike="noStrike" dirty="0">
                          <a:solidFill>
                            <a:srgbClr val="000000"/>
                          </a:solidFill>
                          <a:effectLst/>
                          <a:latin typeface="Calibri"/>
                        </a:rPr>
                        <a:t>25</a:t>
                      </a:r>
                    </a:p>
                  </a:txBody>
                  <a:tcPr marL="9164" marR="9164" marT="9164" marB="0" anchor="b">
                    <a:lnL>
                      <a:noFill/>
                    </a:lnL>
                    <a:lnR>
                      <a:noFill/>
                    </a:lnR>
                    <a:lnT>
                      <a:noFill/>
                    </a:lnT>
                    <a:lnB>
                      <a:noFill/>
                    </a:lnB>
                    <a:solidFill>
                      <a:schemeClr val="bg1">
                        <a:lumMod val="65000"/>
                      </a:schemeClr>
                    </a:solidFill>
                  </a:tcPr>
                </a:tc>
                <a:tc>
                  <a:txBody>
                    <a:bodyPr/>
                    <a:lstStyle/>
                    <a:p>
                      <a:pPr algn="ctr" fontAlgn="b"/>
                      <a:r>
                        <a:rPr lang="en-US" sz="1200" b="0" i="0" u="none" strike="noStrike" dirty="0">
                          <a:solidFill>
                            <a:srgbClr val="000000"/>
                          </a:solidFill>
                          <a:effectLst/>
                          <a:latin typeface="Calibri"/>
                        </a:rPr>
                        <a:t>upper euphotic</a:t>
                      </a:r>
                    </a:p>
                  </a:txBody>
                  <a:tcPr marL="9164" marR="9164" marT="9164" marB="0" anchor="b">
                    <a:lnL>
                      <a:noFill/>
                    </a:lnL>
                    <a:lnR>
                      <a:noFill/>
                    </a:lnR>
                    <a:lnT>
                      <a:noFill/>
                    </a:lnT>
                    <a:lnB>
                      <a:noFill/>
                    </a:lnB>
                    <a:solidFill>
                      <a:schemeClr val="bg1">
                        <a:lumMod val="65000"/>
                      </a:schemeClr>
                    </a:solidFill>
                  </a:tcPr>
                </a:tc>
                <a:tc>
                  <a:txBody>
                    <a:bodyPr/>
                    <a:lstStyle/>
                    <a:p>
                      <a:pPr algn="ctr" fontAlgn="b"/>
                      <a:r>
                        <a:rPr lang="en-US" sz="1200" b="0" i="0" u="none" strike="noStrike">
                          <a:solidFill>
                            <a:srgbClr val="000000"/>
                          </a:solidFill>
                          <a:effectLst/>
                          <a:latin typeface="Calibri"/>
                        </a:rPr>
                        <a:t>RNA</a:t>
                      </a:r>
                    </a:p>
                  </a:txBody>
                  <a:tcPr marL="9164" marR="9164" marT="9164" marB="0" anchor="b">
                    <a:lnL>
                      <a:noFill/>
                    </a:lnL>
                    <a:lnR>
                      <a:noFill/>
                    </a:lnR>
                    <a:lnT>
                      <a:noFill/>
                    </a:lnT>
                    <a:lnB>
                      <a:noFill/>
                    </a:lnB>
                    <a:solidFill>
                      <a:schemeClr val="bg1">
                        <a:lumMod val="65000"/>
                      </a:schemeClr>
                    </a:solidFill>
                  </a:tcPr>
                </a:tc>
                <a:tc>
                  <a:txBody>
                    <a:bodyPr/>
                    <a:lstStyle/>
                    <a:p>
                      <a:pPr algn="ctr" fontAlgn="b"/>
                      <a:r>
                        <a:rPr lang="de-DE" sz="1200" b="0" i="0" u="none" strike="noStrike">
                          <a:solidFill>
                            <a:srgbClr val="000000"/>
                          </a:solidFill>
                          <a:effectLst/>
                          <a:latin typeface="Calibri"/>
                        </a:rPr>
                        <a:t>Roche 454</a:t>
                      </a:r>
                    </a:p>
                  </a:txBody>
                  <a:tcPr marL="9164" marR="9164" marT="9164" marB="0" anchor="b">
                    <a:lnL>
                      <a:noFill/>
                    </a:lnL>
                    <a:lnR>
                      <a:noFill/>
                    </a:lnR>
                    <a:lnT>
                      <a:noFill/>
                    </a:lnT>
                    <a:lnB>
                      <a:noFill/>
                    </a:lnB>
                    <a:solidFill>
                      <a:schemeClr val="bg1">
                        <a:lumMod val="65000"/>
                      </a:schemeClr>
                    </a:solidFill>
                  </a:tcPr>
                </a:tc>
                <a:tc>
                  <a:txBody>
                    <a:bodyPr/>
                    <a:lstStyle/>
                    <a:p>
                      <a:pPr algn="ctr" fontAlgn="b"/>
                      <a:r>
                        <a:rPr lang="en-US" sz="1200" b="0" i="0" u="none" strike="noStrike" dirty="0">
                          <a:solidFill>
                            <a:srgbClr val="000000"/>
                          </a:solidFill>
                          <a:effectLst/>
                          <a:latin typeface="Calibri"/>
                        </a:rPr>
                        <a:t>561821</a:t>
                      </a:r>
                    </a:p>
                  </a:txBody>
                  <a:tcPr marL="9164" marR="9164" marT="9164" marB="0" anchor="b">
                    <a:lnL>
                      <a:noFill/>
                    </a:lnL>
                    <a:lnR>
                      <a:noFill/>
                    </a:lnR>
                    <a:lnT>
                      <a:noFill/>
                    </a:lnT>
                    <a:lnB>
                      <a:noFill/>
                    </a:lnB>
                    <a:solidFill>
                      <a:schemeClr val="bg1">
                        <a:lumMod val="65000"/>
                      </a:schemeClr>
                    </a:solidFill>
                  </a:tcPr>
                </a:tc>
                <a:tc>
                  <a:txBody>
                    <a:bodyPr/>
                    <a:lstStyle/>
                    <a:p>
                      <a:pPr algn="ctr" fontAlgn="b"/>
                      <a:r>
                        <a:rPr lang="en-US" sz="1200" b="0" i="0" u="none" strike="noStrike">
                          <a:solidFill>
                            <a:srgbClr val="000000"/>
                          </a:solidFill>
                          <a:effectLst/>
                          <a:latin typeface="Calibri"/>
                        </a:rPr>
                        <a:t>248</a:t>
                      </a:r>
                    </a:p>
                  </a:txBody>
                  <a:tcPr marL="9164" marR="9164" marT="9164" marB="0" anchor="b">
                    <a:lnL>
                      <a:noFill/>
                    </a:lnL>
                    <a:lnR>
                      <a:noFill/>
                    </a:lnR>
                    <a:lnT>
                      <a:noFill/>
                    </a:lnT>
                    <a:lnB>
                      <a:noFill/>
                    </a:lnB>
                    <a:solidFill>
                      <a:schemeClr val="bg1">
                        <a:lumMod val="65000"/>
                      </a:schemeClr>
                    </a:solidFill>
                  </a:tcPr>
                </a:tc>
                <a:tc>
                  <a:txBody>
                    <a:bodyPr/>
                    <a:lstStyle/>
                    <a:p>
                      <a:pPr algn="ctr" fontAlgn="b"/>
                      <a:r>
                        <a:rPr lang="en-US" sz="1200" b="0" i="0" u="none" strike="noStrike">
                          <a:solidFill>
                            <a:srgbClr val="000000"/>
                          </a:solidFill>
                          <a:effectLst/>
                          <a:latin typeface="Calibri"/>
                        </a:rPr>
                        <a:t>234404</a:t>
                      </a:r>
                    </a:p>
                  </a:txBody>
                  <a:tcPr marL="9164" marR="9164" marT="9164" marB="0" anchor="b">
                    <a:lnL>
                      <a:noFill/>
                    </a:lnL>
                    <a:lnR>
                      <a:noFill/>
                    </a:lnR>
                    <a:lnT>
                      <a:noFill/>
                    </a:lnT>
                    <a:lnB>
                      <a:noFill/>
                    </a:lnB>
                    <a:solidFill>
                      <a:schemeClr val="bg1">
                        <a:lumMod val="65000"/>
                      </a:schemeClr>
                    </a:solidFill>
                  </a:tcPr>
                </a:tc>
                <a:tc>
                  <a:txBody>
                    <a:bodyPr/>
                    <a:lstStyle/>
                    <a:p>
                      <a:pPr algn="ctr" fontAlgn="b"/>
                      <a:r>
                        <a:rPr lang="en-US" sz="1200" b="0" i="0" u="none" strike="noStrike">
                          <a:solidFill>
                            <a:srgbClr val="000000"/>
                          </a:solidFill>
                          <a:effectLst/>
                          <a:latin typeface="Calibri"/>
                        </a:rPr>
                        <a:t>85781</a:t>
                      </a:r>
                    </a:p>
                  </a:txBody>
                  <a:tcPr marL="9164" marR="9164" marT="9164" marB="0" anchor="b">
                    <a:lnL>
                      <a:noFill/>
                    </a:lnL>
                    <a:lnR>
                      <a:noFill/>
                    </a:lnR>
                    <a:lnT>
                      <a:noFill/>
                    </a:lnT>
                    <a:lnB>
                      <a:noFill/>
                    </a:lnB>
                    <a:solidFill>
                      <a:schemeClr val="bg1">
                        <a:lumMod val="65000"/>
                      </a:schemeClr>
                    </a:solidFill>
                  </a:tcPr>
                </a:tc>
                <a:tc>
                  <a:txBody>
                    <a:bodyPr/>
                    <a:lstStyle/>
                    <a:p>
                      <a:pPr algn="ctr" fontAlgn="b"/>
                      <a:r>
                        <a:rPr lang="en-US" sz="1200" b="0" i="0" u="none" strike="noStrike">
                          <a:solidFill>
                            <a:srgbClr val="000000"/>
                          </a:solidFill>
                          <a:effectLst/>
                          <a:latin typeface="Calibri"/>
                        </a:rPr>
                        <a:t>3433</a:t>
                      </a:r>
                    </a:p>
                  </a:txBody>
                  <a:tcPr marL="9164" marR="9164" marT="9164" marB="0" anchor="b">
                    <a:lnL>
                      <a:noFill/>
                    </a:lnL>
                    <a:lnR>
                      <a:noFill/>
                    </a:lnR>
                    <a:lnT>
                      <a:noFill/>
                    </a:lnT>
                    <a:lnB>
                      <a:noFill/>
                    </a:lnB>
                    <a:solidFill>
                      <a:schemeClr val="bg1">
                        <a:lumMod val="65000"/>
                      </a:schemeClr>
                    </a:solidFill>
                  </a:tcPr>
                </a:tc>
                <a:tc>
                  <a:txBody>
                    <a:bodyPr/>
                    <a:lstStyle/>
                    <a:p>
                      <a:pPr algn="ctr" fontAlgn="b"/>
                      <a:r>
                        <a:rPr lang="en-US" sz="1200" b="0" i="0" u="none" strike="noStrike">
                          <a:solidFill>
                            <a:srgbClr val="000000"/>
                          </a:solidFill>
                          <a:effectLst/>
                          <a:latin typeface="Calibri"/>
                        </a:rPr>
                        <a:t>723</a:t>
                      </a:r>
                    </a:p>
                  </a:txBody>
                  <a:tcPr marL="9164" marR="9164" marT="9164" marB="0" anchor="b">
                    <a:lnL>
                      <a:noFill/>
                    </a:lnL>
                    <a:lnR>
                      <a:noFill/>
                    </a:lnR>
                    <a:lnT>
                      <a:noFill/>
                    </a:lnT>
                    <a:lnB>
                      <a:noFill/>
                    </a:lnB>
                    <a:solidFill>
                      <a:schemeClr val="bg1">
                        <a:lumMod val="65000"/>
                      </a:schemeClr>
                    </a:solidFill>
                  </a:tcPr>
                </a:tc>
              </a:tr>
              <a:tr h="313807">
                <a:tc>
                  <a:txBody>
                    <a:bodyPr/>
                    <a:lstStyle/>
                    <a:p>
                      <a:pPr algn="ctr" fontAlgn="b"/>
                      <a:r>
                        <a:rPr lang="en-US" sz="1200" b="0" i="0" u="none" strike="noStrike">
                          <a:solidFill>
                            <a:srgbClr val="000000"/>
                          </a:solidFill>
                          <a:effectLst/>
                          <a:latin typeface="Calibri"/>
                        </a:rPr>
                        <a:t>75</a:t>
                      </a:r>
                    </a:p>
                  </a:txBody>
                  <a:tcPr marL="9164" marR="9164" marT="9164" marB="0" anchor="b">
                    <a:lnL>
                      <a:noFill/>
                    </a:lnL>
                    <a:lnR>
                      <a:noFill/>
                    </a:lnR>
                    <a:lnT>
                      <a:noFill/>
                    </a:lnT>
                    <a:lnB>
                      <a:noFill/>
                    </a:lnB>
                    <a:solidFill>
                      <a:schemeClr val="bg1">
                        <a:lumMod val="65000"/>
                      </a:schemeClr>
                    </a:solidFill>
                  </a:tcPr>
                </a:tc>
                <a:tc>
                  <a:txBody>
                    <a:bodyPr/>
                    <a:lstStyle/>
                    <a:p>
                      <a:pPr algn="ctr" fontAlgn="b"/>
                      <a:r>
                        <a:rPr lang="en-US" sz="1200" b="0" i="0" u="none" strike="noStrike" dirty="0">
                          <a:solidFill>
                            <a:srgbClr val="000000"/>
                          </a:solidFill>
                          <a:effectLst/>
                          <a:latin typeface="Calibri"/>
                        </a:rPr>
                        <a:t>upper euphotic</a:t>
                      </a:r>
                    </a:p>
                  </a:txBody>
                  <a:tcPr marL="9164" marR="9164" marT="9164" marB="0" anchor="b">
                    <a:lnL>
                      <a:noFill/>
                    </a:lnL>
                    <a:lnR>
                      <a:noFill/>
                    </a:lnR>
                    <a:lnT>
                      <a:noFill/>
                    </a:lnT>
                    <a:lnB>
                      <a:noFill/>
                    </a:lnB>
                    <a:solidFill>
                      <a:schemeClr val="bg1">
                        <a:lumMod val="65000"/>
                      </a:schemeClr>
                    </a:solidFill>
                  </a:tcPr>
                </a:tc>
                <a:tc>
                  <a:txBody>
                    <a:bodyPr/>
                    <a:lstStyle/>
                    <a:p>
                      <a:pPr algn="ctr" fontAlgn="b"/>
                      <a:r>
                        <a:rPr lang="en-US" sz="1200" b="0" i="0" u="none" strike="noStrike" dirty="0">
                          <a:solidFill>
                            <a:srgbClr val="000000"/>
                          </a:solidFill>
                          <a:effectLst/>
                          <a:latin typeface="Calibri"/>
                        </a:rPr>
                        <a:t>RNA</a:t>
                      </a:r>
                    </a:p>
                  </a:txBody>
                  <a:tcPr marL="9164" marR="9164" marT="9164" marB="0" anchor="b">
                    <a:lnL>
                      <a:noFill/>
                    </a:lnL>
                    <a:lnR>
                      <a:noFill/>
                    </a:lnR>
                    <a:lnT>
                      <a:noFill/>
                    </a:lnT>
                    <a:lnB>
                      <a:noFill/>
                    </a:lnB>
                    <a:solidFill>
                      <a:schemeClr val="bg1">
                        <a:lumMod val="65000"/>
                      </a:schemeClr>
                    </a:solidFill>
                  </a:tcPr>
                </a:tc>
                <a:tc>
                  <a:txBody>
                    <a:bodyPr/>
                    <a:lstStyle/>
                    <a:p>
                      <a:pPr algn="ctr" fontAlgn="b"/>
                      <a:r>
                        <a:rPr lang="de-DE" sz="1200" b="0" i="0" u="none" strike="noStrike" dirty="0">
                          <a:solidFill>
                            <a:srgbClr val="000000"/>
                          </a:solidFill>
                          <a:effectLst/>
                          <a:latin typeface="Calibri"/>
                        </a:rPr>
                        <a:t>Roche 454</a:t>
                      </a:r>
                    </a:p>
                  </a:txBody>
                  <a:tcPr marL="9164" marR="9164" marT="9164" marB="0" anchor="b">
                    <a:lnL>
                      <a:noFill/>
                    </a:lnL>
                    <a:lnR>
                      <a:noFill/>
                    </a:lnR>
                    <a:lnT>
                      <a:noFill/>
                    </a:lnT>
                    <a:lnB>
                      <a:noFill/>
                    </a:lnB>
                    <a:solidFill>
                      <a:schemeClr val="bg1">
                        <a:lumMod val="65000"/>
                      </a:schemeClr>
                    </a:solidFill>
                  </a:tcPr>
                </a:tc>
                <a:tc>
                  <a:txBody>
                    <a:bodyPr/>
                    <a:lstStyle/>
                    <a:p>
                      <a:pPr algn="ctr" fontAlgn="b"/>
                      <a:r>
                        <a:rPr lang="en-US" sz="1200" b="0" i="0" u="none" strike="noStrike">
                          <a:solidFill>
                            <a:srgbClr val="000000"/>
                          </a:solidFill>
                          <a:effectLst/>
                          <a:latin typeface="Calibri"/>
                        </a:rPr>
                        <a:t>557718</a:t>
                      </a:r>
                    </a:p>
                  </a:txBody>
                  <a:tcPr marL="9164" marR="9164" marT="9164" marB="0" anchor="b">
                    <a:lnL>
                      <a:noFill/>
                    </a:lnL>
                    <a:lnR>
                      <a:noFill/>
                    </a:lnR>
                    <a:lnT>
                      <a:noFill/>
                    </a:lnT>
                    <a:lnB>
                      <a:noFill/>
                    </a:lnB>
                    <a:solidFill>
                      <a:schemeClr val="bg1">
                        <a:lumMod val="65000"/>
                      </a:schemeClr>
                    </a:solidFill>
                  </a:tcPr>
                </a:tc>
                <a:tc>
                  <a:txBody>
                    <a:bodyPr/>
                    <a:lstStyle/>
                    <a:p>
                      <a:pPr algn="ctr" fontAlgn="b"/>
                      <a:r>
                        <a:rPr lang="en-US" sz="1200" b="0" i="0" u="none" strike="noStrike" dirty="0">
                          <a:solidFill>
                            <a:srgbClr val="000000"/>
                          </a:solidFill>
                          <a:effectLst/>
                          <a:latin typeface="Calibri"/>
                        </a:rPr>
                        <a:t>239</a:t>
                      </a:r>
                    </a:p>
                  </a:txBody>
                  <a:tcPr marL="9164" marR="9164" marT="9164" marB="0" anchor="b">
                    <a:lnL>
                      <a:noFill/>
                    </a:lnL>
                    <a:lnR>
                      <a:noFill/>
                    </a:lnR>
                    <a:lnT>
                      <a:noFill/>
                    </a:lnT>
                    <a:lnB>
                      <a:noFill/>
                    </a:lnB>
                    <a:solidFill>
                      <a:schemeClr val="bg1">
                        <a:lumMod val="65000"/>
                      </a:schemeClr>
                    </a:solidFill>
                  </a:tcPr>
                </a:tc>
                <a:tc>
                  <a:txBody>
                    <a:bodyPr/>
                    <a:lstStyle/>
                    <a:p>
                      <a:pPr algn="ctr" fontAlgn="b"/>
                      <a:r>
                        <a:rPr lang="en-US" sz="1200" b="0" i="0" u="none" strike="noStrike" dirty="0">
                          <a:solidFill>
                            <a:srgbClr val="000000"/>
                          </a:solidFill>
                          <a:effectLst/>
                          <a:latin typeface="Calibri"/>
                        </a:rPr>
                        <a:t>203359</a:t>
                      </a:r>
                    </a:p>
                  </a:txBody>
                  <a:tcPr marL="9164" marR="9164" marT="9164" marB="0" anchor="b">
                    <a:lnL>
                      <a:noFill/>
                    </a:lnL>
                    <a:lnR>
                      <a:noFill/>
                    </a:lnR>
                    <a:lnT>
                      <a:noFill/>
                    </a:lnT>
                    <a:lnB>
                      <a:noFill/>
                    </a:lnB>
                    <a:solidFill>
                      <a:schemeClr val="bg1">
                        <a:lumMod val="65000"/>
                      </a:schemeClr>
                    </a:solidFill>
                  </a:tcPr>
                </a:tc>
                <a:tc>
                  <a:txBody>
                    <a:bodyPr/>
                    <a:lstStyle/>
                    <a:p>
                      <a:pPr algn="ctr" fontAlgn="b"/>
                      <a:r>
                        <a:rPr lang="en-US" sz="1200" b="0" i="0" u="none" strike="noStrike">
                          <a:solidFill>
                            <a:srgbClr val="000000"/>
                          </a:solidFill>
                          <a:effectLst/>
                          <a:latin typeface="Calibri"/>
                        </a:rPr>
                        <a:t>66855</a:t>
                      </a:r>
                    </a:p>
                  </a:txBody>
                  <a:tcPr marL="9164" marR="9164" marT="9164" marB="0" anchor="b">
                    <a:lnL>
                      <a:noFill/>
                    </a:lnL>
                    <a:lnR>
                      <a:noFill/>
                    </a:lnR>
                    <a:lnT>
                      <a:noFill/>
                    </a:lnT>
                    <a:lnB>
                      <a:noFill/>
                    </a:lnB>
                    <a:solidFill>
                      <a:schemeClr val="bg1">
                        <a:lumMod val="65000"/>
                      </a:schemeClr>
                    </a:solidFill>
                  </a:tcPr>
                </a:tc>
                <a:tc>
                  <a:txBody>
                    <a:bodyPr/>
                    <a:lstStyle/>
                    <a:p>
                      <a:pPr algn="ctr" fontAlgn="b"/>
                      <a:r>
                        <a:rPr lang="en-US" sz="1200" b="0" i="0" u="none" strike="noStrike">
                          <a:solidFill>
                            <a:srgbClr val="000000"/>
                          </a:solidFill>
                          <a:effectLst/>
                          <a:latin typeface="Calibri"/>
                        </a:rPr>
                        <a:t>3208</a:t>
                      </a:r>
                    </a:p>
                  </a:txBody>
                  <a:tcPr marL="9164" marR="9164" marT="9164" marB="0" anchor="b">
                    <a:lnL>
                      <a:noFill/>
                    </a:lnL>
                    <a:lnR>
                      <a:noFill/>
                    </a:lnR>
                    <a:lnT>
                      <a:noFill/>
                    </a:lnT>
                    <a:lnB>
                      <a:noFill/>
                    </a:lnB>
                    <a:solidFill>
                      <a:schemeClr val="bg1">
                        <a:lumMod val="65000"/>
                      </a:schemeClr>
                    </a:solidFill>
                  </a:tcPr>
                </a:tc>
                <a:tc>
                  <a:txBody>
                    <a:bodyPr/>
                    <a:lstStyle/>
                    <a:p>
                      <a:pPr algn="ctr" fontAlgn="b"/>
                      <a:r>
                        <a:rPr lang="en-US" sz="1200" b="0" i="0" u="none" strike="noStrike">
                          <a:solidFill>
                            <a:srgbClr val="000000"/>
                          </a:solidFill>
                          <a:effectLst/>
                          <a:latin typeface="Calibri"/>
                        </a:rPr>
                        <a:t>669</a:t>
                      </a:r>
                    </a:p>
                  </a:txBody>
                  <a:tcPr marL="9164" marR="9164" marT="9164" marB="0" anchor="b">
                    <a:lnL>
                      <a:noFill/>
                    </a:lnL>
                    <a:lnR>
                      <a:noFill/>
                    </a:lnR>
                    <a:lnT>
                      <a:noFill/>
                    </a:lnT>
                    <a:lnB>
                      <a:noFill/>
                    </a:lnB>
                    <a:solidFill>
                      <a:schemeClr val="bg1">
                        <a:lumMod val="65000"/>
                      </a:schemeClr>
                    </a:solidFill>
                  </a:tcPr>
                </a:tc>
              </a:tr>
              <a:tr h="313807">
                <a:tc>
                  <a:txBody>
                    <a:bodyPr/>
                    <a:lstStyle/>
                    <a:p>
                      <a:pPr algn="ctr" fontAlgn="b"/>
                      <a:r>
                        <a:rPr lang="en-US" sz="1200" b="0" i="0" u="none" strike="noStrike" dirty="0">
                          <a:solidFill>
                            <a:srgbClr val="000000"/>
                          </a:solidFill>
                          <a:effectLst/>
                          <a:latin typeface="Calibri"/>
                        </a:rPr>
                        <a:t>110</a:t>
                      </a:r>
                    </a:p>
                  </a:txBody>
                  <a:tcPr marL="9164" marR="9164" marT="9164" marB="0" anchor="b">
                    <a:lnL>
                      <a:noFill/>
                    </a:lnL>
                    <a:lnR>
                      <a:noFill/>
                    </a:lnR>
                    <a:lnT>
                      <a:noFill/>
                    </a:lnT>
                    <a:lnB>
                      <a:noFill/>
                    </a:lnB>
                    <a:solidFill>
                      <a:schemeClr val="bg1">
                        <a:lumMod val="65000"/>
                      </a:schemeClr>
                    </a:solidFill>
                  </a:tcPr>
                </a:tc>
                <a:tc>
                  <a:txBody>
                    <a:bodyPr/>
                    <a:lstStyle/>
                    <a:p>
                      <a:pPr algn="ctr" fontAlgn="b"/>
                      <a:r>
                        <a:rPr lang="en-US" sz="1200" b="0" i="0" u="none" strike="noStrike">
                          <a:solidFill>
                            <a:srgbClr val="000000"/>
                          </a:solidFill>
                          <a:effectLst/>
                          <a:latin typeface="Calibri"/>
                        </a:rPr>
                        <a:t>chlorophyll max</a:t>
                      </a:r>
                    </a:p>
                  </a:txBody>
                  <a:tcPr marL="9164" marR="9164" marT="9164" marB="0" anchor="b">
                    <a:lnL>
                      <a:noFill/>
                    </a:lnL>
                    <a:lnR>
                      <a:noFill/>
                    </a:lnR>
                    <a:lnT>
                      <a:noFill/>
                    </a:lnT>
                    <a:lnB>
                      <a:noFill/>
                    </a:lnB>
                    <a:solidFill>
                      <a:schemeClr val="bg1">
                        <a:lumMod val="65000"/>
                      </a:schemeClr>
                    </a:solidFill>
                  </a:tcPr>
                </a:tc>
                <a:tc>
                  <a:txBody>
                    <a:bodyPr/>
                    <a:lstStyle/>
                    <a:p>
                      <a:pPr algn="ctr" fontAlgn="b"/>
                      <a:r>
                        <a:rPr lang="en-US" sz="1200" b="0" i="0" u="none" strike="noStrike">
                          <a:solidFill>
                            <a:srgbClr val="000000"/>
                          </a:solidFill>
                          <a:effectLst/>
                          <a:latin typeface="Calibri"/>
                        </a:rPr>
                        <a:t>RNA</a:t>
                      </a:r>
                    </a:p>
                  </a:txBody>
                  <a:tcPr marL="9164" marR="9164" marT="9164" marB="0" anchor="b">
                    <a:lnL>
                      <a:noFill/>
                    </a:lnL>
                    <a:lnR>
                      <a:noFill/>
                    </a:lnR>
                    <a:lnT>
                      <a:noFill/>
                    </a:lnT>
                    <a:lnB>
                      <a:noFill/>
                    </a:lnB>
                    <a:solidFill>
                      <a:schemeClr val="bg1">
                        <a:lumMod val="65000"/>
                      </a:schemeClr>
                    </a:solidFill>
                  </a:tcPr>
                </a:tc>
                <a:tc>
                  <a:txBody>
                    <a:bodyPr/>
                    <a:lstStyle/>
                    <a:p>
                      <a:pPr algn="ctr" fontAlgn="b"/>
                      <a:r>
                        <a:rPr lang="de-DE" sz="1200" b="0" i="0" u="none" strike="noStrike" dirty="0">
                          <a:solidFill>
                            <a:srgbClr val="000000"/>
                          </a:solidFill>
                          <a:effectLst/>
                          <a:latin typeface="Calibri"/>
                        </a:rPr>
                        <a:t>Roche 454</a:t>
                      </a:r>
                    </a:p>
                  </a:txBody>
                  <a:tcPr marL="9164" marR="9164" marT="9164" marB="0" anchor="b">
                    <a:lnL>
                      <a:noFill/>
                    </a:lnL>
                    <a:lnR>
                      <a:noFill/>
                    </a:lnR>
                    <a:lnT>
                      <a:noFill/>
                    </a:lnT>
                    <a:lnB>
                      <a:noFill/>
                    </a:lnB>
                    <a:solidFill>
                      <a:schemeClr val="bg1">
                        <a:lumMod val="65000"/>
                      </a:schemeClr>
                    </a:solidFill>
                  </a:tcPr>
                </a:tc>
                <a:tc>
                  <a:txBody>
                    <a:bodyPr/>
                    <a:lstStyle/>
                    <a:p>
                      <a:pPr algn="ctr" fontAlgn="b"/>
                      <a:r>
                        <a:rPr lang="en-US" sz="1200" b="0" i="0" u="none" strike="noStrike" dirty="0">
                          <a:solidFill>
                            <a:srgbClr val="000000"/>
                          </a:solidFill>
                          <a:effectLst/>
                          <a:latin typeface="Calibri"/>
                        </a:rPr>
                        <a:t>398436</a:t>
                      </a:r>
                    </a:p>
                  </a:txBody>
                  <a:tcPr marL="9164" marR="9164" marT="9164" marB="0" anchor="b">
                    <a:lnL>
                      <a:noFill/>
                    </a:lnL>
                    <a:lnR>
                      <a:noFill/>
                    </a:lnR>
                    <a:lnT>
                      <a:noFill/>
                    </a:lnT>
                    <a:lnB>
                      <a:noFill/>
                    </a:lnB>
                    <a:solidFill>
                      <a:schemeClr val="bg1">
                        <a:lumMod val="65000"/>
                      </a:schemeClr>
                    </a:solidFill>
                  </a:tcPr>
                </a:tc>
                <a:tc>
                  <a:txBody>
                    <a:bodyPr/>
                    <a:lstStyle/>
                    <a:p>
                      <a:pPr algn="ctr" fontAlgn="b"/>
                      <a:r>
                        <a:rPr lang="en-US" sz="1200" b="0" i="0" u="none" strike="noStrike" dirty="0">
                          <a:solidFill>
                            <a:srgbClr val="000000"/>
                          </a:solidFill>
                          <a:effectLst/>
                          <a:latin typeface="Calibri"/>
                        </a:rPr>
                        <a:t>228</a:t>
                      </a:r>
                    </a:p>
                  </a:txBody>
                  <a:tcPr marL="9164" marR="9164" marT="9164" marB="0" anchor="b">
                    <a:lnL>
                      <a:noFill/>
                    </a:lnL>
                    <a:lnR>
                      <a:noFill/>
                    </a:lnR>
                    <a:lnT>
                      <a:noFill/>
                    </a:lnT>
                    <a:lnB>
                      <a:noFill/>
                    </a:lnB>
                    <a:solidFill>
                      <a:schemeClr val="bg1">
                        <a:lumMod val="65000"/>
                      </a:schemeClr>
                    </a:solidFill>
                  </a:tcPr>
                </a:tc>
                <a:tc>
                  <a:txBody>
                    <a:bodyPr/>
                    <a:lstStyle/>
                    <a:p>
                      <a:pPr algn="ctr" fontAlgn="b"/>
                      <a:r>
                        <a:rPr lang="en-US" sz="1200" b="0" i="0" u="none" strike="noStrike" dirty="0">
                          <a:solidFill>
                            <a:srgbClr val="000000"/>
                          </a:solidFill>
                          <a:effectLst/>
                          <a:latin typeface="Calibri"/>
                        </a:rPr>
                        <a:t>135107</a:t>
                      </a:r>
                    </a:p>
                  </a:txBody>
                  <a:tcPr marL="9164" marR="9164" marT="9164" marB="0" anchor="b">
                    <a:lnL>
                      <a:noFill/>
                    </a:lnL>
                    <a:lnR>
                      <a:noFill/>
                    </a:lnR>
                    <a:lnT>
                      <a:noFill/>
                    </a:lnT>
                    <a:lnB>
                      <a:noFill/>
                    </a:lnB>
                    <a:solidFill>
                      <a:schemeClr val="bg1">
                        <a:lumMod val="65000"/>
                      </a:schemeClr>
                    </a:solidFill>
                  </a:tcPr>
                </a:tc>
                <a:tc>
                  <a:txBody>
                    <a:bodyPr/>
                    <a:lstStyle/>
                    <a:p>
                      <a:pPr algn="ctr" fontAlgn="b"/>
                      <a:r>
                        <a:rPr lang="en-US" sz="1200" b="0" i="0" u="none" strike="noStrike" dirty="0">
                          <a:solidFill>
                            <a:srgbClr val="000000"/>
                          </a:solidFill>
                          <a:effectLst/>
                          <a:latin typeface="Calibri"/>
                        </a:rPr>
                        <a:t>36912</a:t>
                      </a:r>
                    </a:p>
                  </a:txBody>
                  <a:tcPr marL="9164" marR="9164" marT="9164" marB="0" anchor="b">
                    <a:lnL>
                      <a:noFill/>
                    </a:lnL>
                    <a:lnR>
                      <a:noFill/>
                    </a:lnR>
                    <a:lnT>
                      <a:noFill/>
                    </a:lnT>
                    <a:lnB>
                      <a:noFill/>
                    </a:lnB>
                    <a:solidFill>
                      <a:schemeClr val="bg1">
                        <a:lumMod val="65000"/>
                      </a:schemeClr>
                    </a:solidFill>
                  </a:tcPr>
                </a:tc>
                <a:tc>
                  <a:txBody>
                    <a:bodyPr/>
                    <a:lstStyle/>
                    <a:p>
                      <a:pPr algn="ctr" fontAlgn="b"/>
                      <a:r>
                        <a:rPr lang="en-US" sz="1200" b="0" i="0" u="none" strike="noStrike" dirty="0">
                          <a:solidFill>
                            <a:srgbClr val="000000"/>
                          </a:solidFill>
                          <a:effectLst/>
                          <a:latin typeface="Calibri"/>
                        </a:rPr>
                        <a:t>2549</a:t>
                      </a:r>
                    </a:p>
                  </a:txBody>
                  <a:tcPr marL="9164" marR="9164" marT="9164" marB="0" anchor="b">
                    <a:lnL>
                      <a:noFill/>
                    </a:lnL>
                    <a:lnR>
                      <a:noFill/>
                    </a:lnR>
                    <a:lnT>
                      <a:noFill/>
                    </a:lnT>
                    <a:lnB>
                      <a:noFill/>
                    </a:lnB>
                    <a:solidFill>
                      <a:schemeClr val="bg1">
                        <a:lumMod val="65000"/>
                      </a:schemeClr>
                    </a:solidFill>
                  </a:tcPr>
                </a:tc>
                <a:tc>
                  <a:txBody>
                    <a:bodyPr/>
                    <a:lstStyle/>
                    <a:p>
                      <a:pPr algn="ctr" fontAlgn="b"/>
                      <a:r>
                        <a:rPr lang="en-US" sz="1200" b="0" i="0" u="none" strike="noStrike">
                          <a:solidFill>
                            <a:srgbClr val="000000"/>
                          </a:solidFill>
                          <a:effectLst/>
                          <a:latin typeface="Calibri"/>
                        </a:rPr>
                        <a:t>532</a:t>
                      </a:r>
                    </a:p>
                  </a:txBody>
                  <a:tcPr marL="9164" marR="9164" marT="9164" marB="0" anchor="b">
                    <a:lnL>
                      <a:noFill/>
                    </a:lnL>
                    <a:lnR>
                      <a:noFill/>
                    </a:lnR>
                    <a:lnT>
                      <a:noFill/>
                    </a:lnT>
                    <a:lnB>
                      <a:noFill/>
                    </a:lnB>
                    <a:solidFill>
                      <a:schemeClr val="bg1">
                        <a:lumMod val="65000"/>
                      </a:schemeClr>
                    </a:solidFill>
                  </a:tcPr>
                </a:tc>
              </a:tr>
              <a:tr h="313807">
                <a:tc>
                  <a:txBody>
                    <a:bodyPr/>
                    <a:lstStyle/>
                    <a:p>
                      <a:pPr algn="ctr" fontAlgn="b"/>
                      <a:r>
                        <a:rPr lang="en-US" sz="1200" b="0" i="0" u="none" strike="noStrike">
                          <a:solidFill>
                            <a:srgbClr val="000000"/>
                          </a:solidFill>
                          <a:effectLst/>
                          <a:latin typeface="Calibri"/>
                        </a:rPr>
                        <a:t>500</a:t>
                      </a:r>
                    </a:p>
                  </a:txBody>
                  <a:tcPr marL="9164" marR="9164" marT="9164" marB="0" anchor="b">
                    <a:lnL>
                      <a:noFill/>
                    </a:lnL>
                    <a:lnR>
                      <a:noFill/>
                    </a:lnR>
                    <a:lnT>
                      <a:noFill/>
                    </a:lnT>
                    <a:lnB>
                      <a:noFill/>
                    </a:lnB>
                    <a:solidFill>
                      <a:schemeClr val="bg1">
                        <a:lumMod val="65000"/>
                      </a:schemeClr>
                    </a:solidFill>
                  </a:tcPr>
                </a:tc>
                <a:tc>
                  <a:txBody>
                    <a:bodyPr/>
                    <a:lstStyle/>
                    <a:p>
                      <a:pPr algn="ctr" fontAlgn="b"/>
                      <a:r>
                        <a:rPr lang="en-US" sz="1200" b="0" i="0" u="none" strike="noStrike" dirty="0" smtClean="0">
                          <a:solidFill>
                            <a:srgbClr val="000000"/>
                          </a:solidFill>
                          <a:effectLst/>
                          <a:latin typeface="Calibri"/>
                        </a:rPr>
                        <a:t>mesopelagic </a:t>
                      </a:r>
                      <a:endParaRPr lang="en-US" sz="1200" b="0" i="0" u="none" strike="noStrike" dirty="0">
                        <a:solidFill>
                          <a:srgbClr val="000000"/>
                        </a:solidFill>
                        <a:effectLst/>
                        <a:latin typeface="Calibri"/>
                      </a:endParaRPr>
                    </a:p>
                  </a:txBody>
                  <a:tcPr marL="9164" marR="9164" marT="9164" marB="0" anchor="b">
                    <a:lnL>
                      <a:noFill/>
                    </a:lnL>
                    <a:lnR>
                      <a:noFill/>
                    </a:lnR>
                    <a:lnT>
                      <a:noFill/>
                    </a:lnT>
                    <a:lnB>
                      <a:noFill/>
                    </a:lnB>
                    <a:solidFill>
                      <a:schemeClr val="bg1">
                        <a:lumMod val="65000"/>
                      </a:schemeClr>
                    </a:solidFill>
                  </a:tcPr>
                </a:tc>
                <a:tc>
                  <a:txBody>
                    <a:bodyPr/>
                    <a:lstStyle/>
                    <a:p>
                      <a:pPr algn="ctr" fontAlgn="b"/>
                      <a:r>
                        <a:rPr lang="en-US" sz="1200" b="0" i="0" u="none" strike="noStrike">
                          <a:solidFill>
                            <a:srgbClr val="000000"/>
                          </a:solidFill>
                          <a:effectLst/>
                          <a:latin typeface="Calibri"/>
                        </a:rPr>
                        <a:t>RNA</a:t>
                      </a:r>
                    </a:p>
                  </a:txBody>
                  <a:tcPr marL="9164" marR="9164" marT="9164" marB="0" anchor="b">
                    <a:lnL>
                      <a:noFill/>
                    </a:lnL>
                    <a:lnR>
                      <a:noFill/>
                    </a:lnR>
                    <a:lnT>
                      <a:noFill/>
                    </a:lnT>
                    <a:lnB>
                      <a:noFill/>
                    </a:lnB>
                    <a:solidFill>
                      <a:schemeClr val="bg1">
                        <a:lumMod val="65000"/>
                      </a:schemeClr>
                    </a:solidFill>
                  </a:tcPr>
                </a:tc>
                <a:tc>
                  <a:txBody>
                    <a:bodyPr/>
                    <a:lstStyle/>
                    <a:p>
                      <a:pPr algn="ctr" fontAlgn="b"/>
                      <a:r>
                        <a:rPr lang="de-DE" sz="1200" b="0" i="0" u="none" strike="noStrike">
                          <a:solidFill>
                            <a:srgbClr val="000000"/>
                          </a:solidFill>
                          <a:effectLst/>
                          <a:latin typeface="Calibri"/>
                        </a:rPr>
                        <a:t>Roche 454</a:t>
                      </a:r>
                    </a:p>
                  </a:txBody>
                  <a:tcPr marL="9164" marR="9164" marT="9164" marB="0" anchor="b">
                    <a:lnL>
                      <a:noFill/>
                    </a:lnL>
                    <a:lnR>
                      <a:noFill/>
                    </a:lnR>
                    <a:lnT>
                      <a:noFill/>
                    </a:lnT>
                    <a:lnB>
                      <a:noFill/>
                    </a:lnB>
                    <a:solidFill>
                      <a:schemeClr val="bg1">
                        <a:lumMod val="65000"/>
                      </a:schemeClr>
                    </a:solidFill>
                  </a:tcPr>
                </a:tc>
                <a:tc>
                  <a:txBody>
                    <a:bodyPr/>
                    <a:lstStyle/>
                    <a:p>
                      <a:pPr algn="ctr" fontAlgn="b"/>
                      <a:r>
                        <a:rPr lang="en-US" sz="1200" b="0" i="0" u="none" strike="noStrike">
                          <a:solidFill>
                            <a:srgbClr val="000000"/>
                          </a:solidFill>
                          <a:effectLst/>
                          <a:latin typeface="Calibri"/>
                        </a:rPr>
                        <a:t>479661</a:t>
                      </a:r>
                    </a:p>
                  </a:txBody>
                  <a:tcPr marL="9164" marR="9164" marT="9164" marB="0" anchor="b">
                    <a:lnL>
                      <a:noFill/>
                    </a:lnL>
                    <a:lnR>
                      <a:noFill/>
                    </a:lnR>
                    <a:lnT>
                      <a:noFill/>
                    </a:lnT>
                    <a:lnB>
                      <a:noFill/>
                    </a:lnB>
                    <a:solidFill>
                      <a:schemeClr val="bg1">
                        <a:lumMod val="65000"/>
                      </a:schemeClr>
                    </a:solidFill>
                  </a:tcPr>
                </a:tc>
                <a:tc>
                  <a:txBody>
                    <a:bodyPr/>
                    <a:lstStyle/>
                    <a:p>
                      <a:pPr algn="ctr" fontAlgn="b"/>
                      <a:r>
                        <a:rPr lang="en-US" sz="1200" b="0" i="0" u="none" strike="noStrike">
                          <a:solidFill>
                            <a:srgbClr val="000000"/>
                          </a:solidFill>
                          <a:effectLst/>
                          <a:latin typeface="Calibri"/>
                        </a:rPr>
                        <a:t>266</a:t>
                      </a:r>
                    </a:p>
                  </a:txBody>
                  <a:tcPr marL="9164" marR="9164" marT="9164" marB="0" anchor="b">
                    <a:lnL>
                      <a:noFill/>
                    </a:lnL>
                    <a:lnR>
                      <a:noFill/>
                    </a:lnR>
                    <a:lnT>
                      <a:noFill/>
                    </a:lnT>
                    <a:lnB>
                      <a:noFill/>
                    </a:lnB>
                    <a:solidFill>
                      <a:schemeClr val="bg1">
                        <a:lumMod val="65000"/>
                      </a:schemeClr>
                    </a:solidFill>
                  </a:tcPr>
                </a:tc>
                <a:tc>
                  <a:txBody>
                    <a:bodyPr/>
                    <a:lstStyle/>
                    <a:p>
                      <a:pPr algn="ctr" fontAlgn="b"/>
                      <a:r>
                        <a:rPr lang="en-US" sz="1200" b="0" i="0" u="none" strike="noStrike" dirty="0">
                          <a:solidFill>
                            <a:srgbClr val="000000"/>
                          </a:solidFill>
                          <a:effectLst/>
                          <a:latin typeface="Calibri"/>
                        </a:rPr>
                        <a:t>207465</a:t>
                      </a:r>
                    </a:p>
                  </a:txBody>
                  <a:tcPr marL="9164" marR="9164" marT="9164" marB="0" anchor="b">
                    <a:lnL>
                      <a:noFill/>
                    </a:lnL>
                    <a:lnR>
                      <a:noFill/>
                    </a:lnR>
                    <a:lnT>
                      <a:noFill/>
                    </a:lnT>
                    <a:lnB>
                      <a:noFill/>
                    </a:lnB>
                    <a:solidFill>
                      <a:schemeClr val="bg1">
                        <a:lumMod val="65000"/>
                      </a:schemeClr>
                    </a:solidFill>
                  </a:tcPr>
                </a:tc>
                <a:tc>
                  <a:txBody>
                    <a:bodyPr/>
                    <a:lstStyle/>
                    <a:p>
                      <a:pPr algn="ctr" fontAlgn="b"/>
                      <a:r>
                        <a:rPr lang="en-US" sz="1200" b="0" i="0" u="none" strike="noStrike" dirty="0">
                          <a:solidFill>
                            <a:srgbClr val="000000"/>
                          </a:solidFill>
                          <a:effectLst/>
                          <a:latin typeface="Calibri"/>
                        </a:rPr>
                        <a:t>71400</a:t>
                      </a:r>
                    </a:p>
                  </a:txBody>
                  <a:tcPr marL="9164" marR="9164" marT="9164" marB="0" anchor="b">
                    <a:lnL>
                      <a:noFill/>
                    </a:lnL>
                    <a:lnR>
                      <a:noFill/>
                    </a:lnR>
                    <a:lnT>
                      <a:noFill/>
                    </a:lnT>
                    <a:lnB>
                      <a:noFill/>
                    </a:lnB>
                    <a:solidFill>
                      <a:schemeClr val="bg1">
                        <a:lumMod val="65000"/>
                      </a:schemeClr>
                    </a:solidFill>
                  </a:tcPr>
                </a:tc>
                <a:tc>
                  <a:txBody>
                    <a:bodyPr/>
                    <a:lstStyle/>
                    <a:p>
                      <a:pPr algn="ctr" fontAlgn="b"/>
                      <a:r>
                        <a:rPr lang="en-US" sz="1200" b="0" i="0" u="none" strike="noStrike" dirty="0">
                          <a:solidFill>
                            <a:srgbClr val="000000"/>
                          </a:solidFill>
                          <a:effectLst/>
                          <a:latin typeface="Calibri"/>
                        </a:rPr>
                        <a:t>3034</a:t>
                      </a:r>
                    </a:p>
                  </a:txBody>
                  <a:tcPr marL="9164" marR="9164" marT="9164" marB="0" anchor="b">
                    <a:lnL>
                      <a:noFill/>
                    </a:lnL>
                    <a:lnR>
                      <a:noFill/>
                    </a:lnR>
                    <a:lnT>
                      <a:noFill/>
                    </a:lnT>
                    <a:lnB>
                      <a:noFill/>
                    </a:lnB>
                    <a:solidFill>
                      <a:schemeClr val="bg1">
                        <a:lumMod val="65000"/>
                      </a:schemeClr>
                    </a:solidFill>
                  </a:tcPr>
                </a:tc>
                <a:tc>
                  <a:txBody>
                    <a:bodyPr/>
                    <a:lstStyle/>
                    <a:p>
                      <a:pPr algn="ctr" fontAlgn="b"/>
                      <a:r>
                        <a:rPr lang="en-US" sz="1200" b="0" i="0" u="none" strike="noStrike" dirty="0">
                          <a:solidFill>
                            <a:srgbClr val="000000"/>
                          </a:solidFill>
                          <a:effectLst/>
                          <a:latin typeface="Calibri"/>
                        </a:rPr>
                        <a:t>641</a:t>
                      </a:r>
                    </a:p>
                  </a:txBody>
                  <a:tcPr marL="9164" marR="9164" marT="9164" marB="0" anchor="b">
                    <a:lnL>
                      <a:noFill/>
                    </a:lnL>
                    <a:lnR>
                      <a:noFill/>
                    </a:lnR>
                    <a:lnT>
                      <a:noFill/>
                    </a:lnT>
                    <a:lnB>
                      <a:noFill/>
                    </a:lnB>
                    <a:solidFill>
                      <a:schemeClr val="bg1">
                        <a:lumMod val="65000"/>
                      </a:schemeClr>
                    </a:solidFill>
                  </a:tcPr>
                </a:tc>
              </a:tr>
            </a:tbl>
          </a:graphicData>
        </a:graphic>
      </p:graphicFrame>
      <p:sp>
        <p:nvSpPr>
          <p:cNvPr id="10" name="Rectangle 1028"/>
          <p:cNvSpPr>
            <a:spLocks noChangeArrowheads="1"/>
          </p:cNvSpPr>
          <p:nvPr/>
        </p:nvSpPr>
        <p:spPr bwMode="auto">
          <a:xfrm>
            <a:off x="99961" y="4566672"/>
            <a:ext cx="8772525" cy="1656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lvl="1" indent="-342900" algn="just" eaLnBrk="1" hangingPunct="1">
              <a:spcBef>
                <a:spcPct val="20000"/>
              </a:spcBef>
              <a:buFontTx/>
              <a:buChar char="•"/>
            </a:pPr>
            <a:endParaRPr lang="en-US" sz="2400" dirty="0">
              <a:latin typeface="Calibri" charset="0"/>
              <a:cs typeface="Calibri" charset="0"/>
            </a:endParaRPr>
          </a:p>
          <a:p>
            <a:pPr marL="342900" lvl="1" indent="-342900" algn="just">
              <a:spcBef>
                <a:spcPct val="20000"/>
              </a:spcBef>
              <a:buFontTx/>
              <a:buChar char="•"/>
            </a:pPr>
            <a:r>
              <a:rPr lang="en-US" sz="2400" dirty="0" err="1" smtClean="0">
                <a:latin typeface="Calibri" charset="0"/>
                <a:cs typeface="Calibri" charset="0"/>
              </a:rPr>
              <a:t>ePGDBs</a:t>
            </a:r>
            <a:r>
              <a:rPr lang="en-US" sz="2400" dirty="0" smtClean="0">
                <a:latin typeface="Calibri" charset="0"/>
                <a:cs typeface="Calibri" charset="0"/>
              </a:rPr>
              <a:t> were generated for environmental sequence information (DNA and RNA) sourced from the HOT water column.</a:t>
            </a:r>
            <a:endParaRPr lang="en-US" sz="2400" dirty="0">
              <a:latin typeface="Calibri" charset="0"/>
              <a:cs typeface="Calibri" charset="0"/>
            </a:endParaRPr>
          </a:p>
          <a:p>
            <a:pPr marL="342900" lvl="1" indent="-342900" algn="just" eaLnBrk="1" hangingPunct="1">
              <a:spcBef>
                <a:spcPct val="20000"/>
              </a:spcBef>
              <a:buFontTx/>
              <a:buChar char="•"/>
            </a:pPr>
            <a:endParaRPr lang="en-US" sz="2400" dirty="0">
              <a:latin typeface="Calibri" charset="0"/>
              <a:cs typeface="Calibri" charset="0"/>
            </a:endParaRPr>
          </a:p>
          <a:p>
            <a:pPr marL="342900" lvl="1" indent="-342900" algn="just" eaLnBrk="1" hangingPunct="1">
              <a:spcBef>
                <a:spcPct val="20000"/>
              </a:spcBef>
              <a:buFontTx/>
              <a:buChar char="•"/>
            </a:pPr>
            <a:endParaRPr lang="en-US" sz="2400" dirty="0">
              <a:latin typeface="Calibri" charset="0"/>
              <a:cs typeface="Calibri" charset="0"/>
            </a:endParaRPr>
          </a:p>
          <a:p>
            <a:pPr marL="342900" lvl="1" indent="-342900" algn="just" eaLnBrk="1" hangingPunct="1">
              <a:spcBef>
                <a:spcPct val="20000"/>
              </a:spcBef>
              <a:buFontTx/>
              <a:buChar char="•"/>
            </a:pPr>
            <a:endParaRPr lang="en-US" sz="2400" dirty="0">
              <a:latin typeface="Calibri" charset="0"/>
              <a:cs typeface="Calibri" charset="0"/>
            </a:endParaRPr>
          </a:p>
          <a:p>
            <a:pPr marL="342900" lvl="1" indent="-342900" algn="just" eaLnBrk="1" hangingPunct="1">
              <a:spcBef>
                <a:spcPct val="20000"/>
              </a:spcBef>
              <a:buFontTx/>
              <a:buChar char="•"/>
            </a:pPr>
            <a:endParaRPr lang="en-US" sz="2400" dirty="0">
              <a:latin typeface="Calibri" charset="0"/>
              <a:cs typeface="Calibri" charset="0"/>
            </a:endParaRPr>
          </a:p>
          <a:p>
            <a:pPr marL="342900" lvl="1" indent="-342900" algn="just" eaLnBrk="1" hangingPunct="1">
              <a:spcBef>
                <a:spcPct val="20000"/>
              </a:spcBef>
              <a:buFontTx/>
              <a:buChar char="•"/>
            </a:pPr>
            <a:endParaRPr lang="en-US" sz="2400" dirty="0">
              <a:latin typeface="Calibri" charset="0"/>
              <a:cs typeface="Calibri" charset="0"/>
            </a:endParaRPr>
          </a:p>
        </p:txBody>
      </p:sp>
    </p:spTree>
    <p:extLst>
      <p:ext uri="{BB962C8B-B14F-4D97-AF65-F5344CB8AC3E}">
        <p14:creationId xmlns:p14="http://schemas.microsoft.com/office/powerpoint/2010/main" val="34665323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E1EC079-7196-2C43-BCD6-A2B06B529498}" type="slidenum">
              <a:rPr lang="en-US" sz="1400">
                <a:latin typeface="Calibri" charset="0"/>
                <a:cs typeface="Calibri" charset="0"/>
              </a:rPr>
              <a:pPr/>
              <a:t>27</a:t>
            </a:fld>
            <a:endParaRPr lang="en-US" sz="1400">
              <a:latin typeface="Calibri" charset="0"/>
              <a:cs typeface="Calibri" charset="0"/>
            </a:endParaRPr>
          </a:p>
        </p:txBody>
      </p:sp>
      <p:sp>
        <p:nvSpPr>
          <p:cNvPr id="66564" name="Rectangle 1026"/>
          <p:cNvSpPr>
            <a:spLocks noGrp="1" noChangeArrowheads="1"/>
          </p:cNvSpPr>
          <p:nvPr>
            <p:ph type="title"/>
          </p:nvPr>
        </p:nvSpPr>
        <p:spPr>
          <a:xfrm>
            <a:off x="685800" y="0"/>
            <a:ext cx="7772400" cy="673100"/>
          </a:xfrm>
        </p:spPr>
        <p:txBody>
          <a:bodyPr>
            <a:normAutofit fontScale="90000"/>
          </a:bodyPr>
          <a:lstStyle/>
          <a:p>
            <a:pPr eaLnBrk="1" hangingPunct="1"/>
            <a:r>
              <a:rPr lang="en-US" dirty="0" smtClean="0">
                <a:solidFill>
                  <a:schemeClr val="tx1"/>
                </a:solidFill>
                <a:latin typeface="Calibri" charset="0"/>
                <a:ea typeface="ＭＳ Ｐゴシック" charset="0"/>
                <a:cs typeface="Calibri" charset="0"/>
              </a:rPr>
              <a:t>Core Pathways</a:t>
            </a:r>
            <a:endParaRPr lang="en-US" dirty="0">
              <a:latin typeface="Calibri" charset="0"/>
              <a:ea typeface="ＭＳ Ｐゴシック" charset="0"/>
              <a:cs typeface="Calibri" charset="0"/>
            </a:endParaRPr>
          </a:p>
        </p:txBody>
      </p:sp>
      <p:pic>
        <p:nvPicPr>
          <p:cNvPr id="2" name="Picture 1" descr="Top50RNADNA_AllDepths_sh.pdf"/>
          <p:cNvPicPr>
            <a:picLocks noChangeAspect="1"/>
          </p:cNvPicPr>
          <p:nvPr/>
        </p:nvPicPr>
        <p:blipFill rotWithShape="1">
          <a:blip r:embed="rId3">
            <a:extLst>
              <a:ext uri="{28A0092B-C50C-407E-A947-70E740481C1C}">
                <a14:useLocalDpi xmlns:a14="http://schemas.microsoft.com/office/drawing/2010/main" val="0"/>
              </a:ext>
            </a:extLst>
          </a:blip>
          <a:srcRect l="4647"/>
          <a:stretch/>
        </p:blipFill>
        <p:spPr>
          <a:xfrm>
            <a:off x="370013" y="729022"/>
            <a:ext cx="8169055" cy="6036117"/>
          </a:xfrm>
          <a:prstGeom prst="rect">
            <a:avLst/>
          </a:prstGeom>
        </p:spPr>
      </p:pic>
      <p:sp>
        <p:nvSpPr>
          <p:cNvPr id="7" name="TextBox 4"/>
          <p:cNvSpPr txBox="1">
            <a:spLocks noChangeArrowheads="1"/>
          </p:cNvSpPr>
          <p:nvPr/>
        </p:nvSpPr>
        <p:spPr bwMode="auto">
          <a:xfrm>
            <a:off x="60175" y="6364123"/>
            <a:ext cx="104021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dirty="0" smtClean="0">
                <a:latin typeface="Calibri" charset="0"/>
                <a:cs typeface="Calibri" charset="0"/>
              </a:rPr>
              <a:t>Top 50</a:t>
            </a:r>
            <a:endParaRPr lang="en-US" dirty="0">
              <a:latin typeface="Calibri" charset="0"/>
              <a:cs typeface="Calibri" charset="0"/>
            </a:endParaRPr>
          </a:p>
        </p:txBody>
      </p:sp>
    </p:spTree>
    <p:extLst>
      <p:ext uri="{BB962C8B-B14F-4D97-AF65-F5344CB8AC3E}">
        <p14:creationId xmlns:p14="http://schemas.microsoft.com/office/powerpoint/2010/main" val="295717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E1EC079-7196-2C43-BCD6-A2B06B529498}" type="slidenum">
              <a:rPr lang="en-US" sz="1400">
                <a:latin typeface="Calibri" charset="0"/>
                <a:cs typeface="Calibri" charset="0"/>
              </a:rPr>
              <a:pPr/>
              <a:t>28</a:t>
            </a:fld>
            <a:endParaRPr lang="en-US" sz="1400">
              <a:latin typeface="Calibri" charset="0"/>
              <a:cs typeface="Calibri" charset="0"/>
            </a:endParaRPr>
          </a:p>
        </p:txBody>
      </p:sp>
      <p:sp>
        <p:nvSpPr>
          <p:cNvPr id="66564" name="Rectangle 1026"/>
          <p:cNvSpPr>
            <a:spLocks noGrp="1" noChangeArrowheads="1"/>
          </p:cNvSpPr>
          <p:nvPr>
            <p:ph type="title"/>
          </p:nvPr>
        </p:nvSpPr>
        <p:spPr>
          <a:xfrm>
            <a:off x="685800" y="0"/>
            <a:ext cx="7772400" cy="673100"/>
          </a:xfrm>
        </p:spPr>
        <p:txBody>
          <a:bodyPr>
            <a:normAutofit fontScale="90000"/>
          </a:bodyPr>
          <a:lstStyle/>
          <a:p>
            <a:pPr eaLnBrk="1" hangingPunct="1"/>
            <a:r>
              <a:rPr lang="en-US" dirty="0" smtClean="0">
                <a:latin typeface="Calibri" charset="0"/>
                <a:ea typeface="ＭＳ Ｐゴシック" charset="0"/>
                <a:cs typeface="Calibri" charset="0"/>
              </a:rPr>
              <a:t>Cellular Overview</a:t>
            </a:r>
            <a:endParaRPr lang="en-US" dirty="0">
              <a:latin typeface="Calibri" charset="0"/>
              <a:ea typeface="ＭＳ Ｐゴシック" charset="0"/>
              <a:cs typeface="Calibri" charset="0"/>
            </a:endParaRPr>
          </a:p>
        </p:txBody>
      </p:sp>
      <p:pic>
        <p:nvPicPr>
          <p:cNvPr id="2" name="Picture 1" descr="RNA_over_DNA_cell_overview.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4230" y="659712"/>
            <a:ext cx="8513473" cy="5260440"/>
          </a:xfrm>
          <a:prstGeom prst="rect">
            <a:avLst/>
          </a:prstGeom>
        </p:spPr>
      </p:pic>
      <p:sp>
        <p:nvSpPr>
          <p:cNvPr id="7" name="Rectangle 1028"/>
          <p:cNvSpPr>
            <a:spLocks noChangeArrowheads="1"/>
          </p:cNvSpPr>
          <p:nvPr/>
        </p:nvSpPr>
        <p:spPr bwMode="auto">
          <a:xfrm>
            <a:off x="0" y="5588721"/>
            <a:ext cx="9144000" cy="1076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lvl="1" indent="-342900" algn="just" eaLnBrk="1" hangingPunct="1">
              <a:spcBef>
                <a:spcPct val="20000"/>
              </a:spcBef>
              <a:buFontTx/>
              <a:buChar char="•"/>
            </a:pPr>
            <a:endParaRPr lang="en-US" sz="2400" dirty="0">
              <a:latin typeface="Calibri" charset="0"/>
              <a:cs typeface="Calibri" charset="0"/>
            </a:endParaRPr>
          </a:p>
          <a:p>
            <a:pPr marL="342900" lvl="1" indent="-342900" algn="just" eaLnBrk="1" hangingPunct="1">
              <a:spcBef>
                <a:spcPct val="20000"/>
              </a:spcBef>
              <a:buFontTx/>
              <a:buChar char="•"/>
            </a:pPr>
            <a:r>
              <a:rPr lang="en-US" sz="2400" dirty="0" smtClean="0">
                <a:latin typeface="Calibri" charset="0"/>
                <a:cs typeface="Calibri" charset="0"/>
              </a:rPr>
              <a:t>Comparison of DNA (Blue) and RNA +DNA  (Red) pathway predictions</a:t>
            </a:r>
            <a:endParaRPr lang="en-US" sz="2400" dirty="0">
              <a:latin typeface="Calibri" charset="0"/>
              <a:cs typeface="Calibri" charset="0"/>
            </a:endParaRPr>
          </a:p>
        </p:txBody>
      </p:sp>
    </p:spTree>
    <p:extLst>
      <p:ext uri="{BB962C8B-B14F-4D97-AF65-F5344CB8AC3E}">
        <p14:creationId xmlns:p14="http://schemas.microsoft.com/office/powerpoint/2010/main" val="36750720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E1EC079-7196-2C43-BCD6-A2B06B529498}" type="slidenum">
              <a:rPr lang="en-US" sz="1400">
                <a:latin typeface="Calibri" charset="0"/>
                <a:cs typeface="Calibri" charset="0"/>
              </a:rPr>
              <a:pPr/>
              <a:t>29</a:t>
            </a:fld>
            <a:endParaRPr lang="en-US" sz="1400">
              <a:latin typeface="Calibri" charset="0"/>
              <a:cs typeface="Calibri" charset="0"/>
            </a:endParaRPr>
          </a:p>
        </p:txBody>
      </p:sp>
      <p:sp>
        <p:nvSpPr>
          <p:cNvPr id="66563" name="Rectangle 1028"/>
          <p:cNvSpPr>
            <a:spLocks noChangeArrowheads="1"/>
          </p:cNvSpPr>
          <p:nvPr/>
        </p:nvSpPr>
        <p:spPr bwMode="auto">
          <a:xfrm>
            <a:off x="29307" y="5090502"/>
            <a:ext cx="9067800" cy="1210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lvl="1" indent="-342900" algn="just" eaLnBrk="1" hangingPunct="1">
              <a:spcBef>
                <a:spcPct val="20000"/>
              </a:spcBef>
              <a:buFontTx/>
              <a:buChar char="•"/>
            </a:pPr>
            <a:endParaRPr lang="en-US" sz="2400" dirty="0">
              <a:latin typeface="Calibri" charset="0"/>
              <a:cs typeface="Calibri" charset="0"/>
            </a:endParaRPr>
          </a:p>
          <a:p>
            <a:pPr marL="342900" lvl="1" indent="-342900" algn="just" eaLnBrk="1" hangingPunct="1">
              <a:spcBef>
                <a:spcPct val="20000"/>
              </a:spcBef>
              <a:buFontTx/>
              <a:buChar char="•"/>
            </a:pPr>
            <a:r>
              <a:rPr lang="en-US" sz="2400" dirty="0" smtClean="0">
                <a:latin typeface="Calibri" charset="0"/>
                <a:cs typeface="Calibri" charset="0"/>
              </a:rPr>
              <a:t>Comparison of genetic potential and gene expression data in photic and dark ocean waters</a:t>
            </a:r>
            <a:endParaRPr lang="en-US" sz="2400" dirty="0">
              <a:latin typeface="Calibri" charset="0"/>
              <a:cs typeface="Calibri" charset="0"/>
            </a:endParaRPr>
          </a:p>
        </p:txBody>
      </p:sp>
      <p:sp>
        <p:nvSpPr>
          <p:cNvPr id="66564" name="Rectangle 1026"/>
          <p:cNvSpPr>
            <a:spLocks noGrp="1" noChangeArrowheads="1"/>
          </p:cNvSpPr>
          <p:nvPr>
            <p:ph type="title"/>
          </p:nvPr>
        </p:nvSpPr>
        <p:spPr>
          <a:xfrm>
            <a:off x="685800" y="0"/>
            <a:ext cx="7772400" cy="673100"/>
          </a:xfrm>
        </p:spPr>
        <p:txBody>
          <a:bodyPr>
            <a:normAutofit fontScale="90000"/>
          </a:bodyPr>
          <a:lstStyle/>
          <a:p>
            <a:pPr eaLnBrk="1" hangingPunct="1"/>
            <a:r>
              <a:rPr lang="en-US" dirty="0" smtClean="0">
                <a:latin typeface="Calibri" charset="0"/>
                <a:ea typeface="ＭＳ Ｐゴシック" charset="0"/>
                <a:cs typeface="Calibri" charset="0"/>
              </a:rPr>
              <a:t>Pathway Partitioning</a:t>
            </a:r>
            <a:endParaRPr lang="en-US" dirty="0">
              <a:latin typeface="Calibri" charset="0"/>
              <a:ea typeface="ＭＳ Ｐゴシック" charset="0"/>
              <a:cs typeface="Calibri" charset="0"/>
            </a:endParaRPr>
          </a:p>
        </p:txBody>
      </p:sp>
      <p:pic>
        <p:nvPicPr>
          <p:cNvPr id="2" name="Picture 1" descr="all_depths_common_venn.pdf"/>
          <p:cNvPicPr>
            <a:picLocks noChangeAspect="1"/>
          </p:cNvPicPr>
          <p:nvPr/>
        </p:nvPicPr>
        <p:blipFill rotWithShape="1">
          <a:blip r:embed="rId3">
            <a:extLst>
              <a:ext uri="{28A0092B-C50C-407E-A947-70E740481C1C}">
                <a14:useLocalDpi xmlns:a14="http://schemas.microsoft.com/office/drawing/2010/main" val="0"/>
              </a:ext>
            </a:extLst>
          </a:blip>
          <a:srcRect t="7233" b="9042"/>
          <a:stretch/>
        </p:blipFill>
        <p:spPr>
          <a:xfrm>
            <a:off x="1807308" y="933674"/>
            <a:ext cx="5402385" cy="4523154"/>
          </a:xfrm>
          <a:prstGeom prst="rect">
            <a:avLst/>
          </a:prstGeom>
        </p:spPr>
      </p:pic>
      <p:sp>
        <p:nvSpPr>
          <p:cNvPr id="3" name="Oval 2"/>
          <p:cNvSpPr/>
          <p:nvPr/>
        </p:nvSpPr>
        <p:spPr>
          <a:xfrm>
            <a:off x="6164384" y="2685299"/>
            <a:ext cx="517770" cy="517770"/>
          </a:xfrm>
          <a:prstGeom prst="ellipse">
            <a:avLst/>
          </a:prstGeom>
          <a:noFill/>
          <a:ln w="38100" cmpd="sng">
            <a:solidFill>
              <a:schemeClr val="tx1"/>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Oval 6"/>
          <p:cNvSpPr/>
          <p:nvPr/>
        </p:nvSpPr>
        <p:spPr>
          <a:xfrm>
            <a:off x="3649784" y="2685299"/>
            <a:ext cx="517770" cy="517770"/>
          </a:xfrm>
          <a:prstGeom prst="ellipse">
            <a:avLst/>
          </a:prstGeom>
          <a:noFill/>
          <a:ln w="38100" cmpd="sng">
            <a:solidFill>
              <a:schemeClr val="tx1"/>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00294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1026"/>
          <p:cNvSpPr>
            <a:spLocks noGrp="1" noChangeArrowheads="1"/>
          </p:cNvSpPr>
          <p:nvPr>
            <p:ph type="title"/>
          </p:nvPr>
        </p:nvSpPr>
        <p:spPr>
          <a:xfrm>
            <a:off x="76200" y="36513"/>
            <a:ext cx="8915400" cy="619125"/>
          </a:xfrm>
        </p:spPr>
        <p:txBody>
          <a:bodyPr>
            <a:normAutofit fontScale="90000"/>
          </a:bodyPr>
          <a:lstStyle/>
          <a:p>
            <a:pPr eaLnBrk="1" hangingPunct="1"/>
            <a:r>
              <a:rPr lang="en-US" dirty="0" smtClean="0">
                <a:latin typeface="Calibri" charset="0"/>
                <a:ea typeface="Calibri" charset="0"/>
                <a:cs typeface="Calibri" charset="0"/>
              </a:rPr>
              <a:t>Metabolism</a:t>
            </a:r>
          </a:p>
        </p:txBody>
      </p:sp>
      <p:sp>
        <p:nvSpPr>
          <p:cNvPr id="24579" name="Rectangle 1028"/>
          <p:cNvSpPr>
            <a:spLocks noChangeArrowheads="1"/>
          </p:cNvSpPr>
          <p:nvPr/>
        </p:nvSpPr>
        <p:spPr bwMode="auto">
          <a:xfrm>
            <a:off x="0" y="5308813"/>
            <a:ext cx="9067800" cy="1220787"/>
          </a:xfrm>
          <a:prstGeom prst="rect">
            <a:avLst/>
          </a:prstGeom>
          <a:noFill/>
          <a:ln w="9525">
            <a:noFill/>
            <a:miter lim="800000"/>
            <a:headEnd/>
            <a:tailEnd/>
          </a:ln>
        </p:spPr>
        <p:txBody>
          <a:bodyPr>
            <a:prstTxWarp prst="textNoShape">
              <a:avLst/>
            </a:prstTxWarp>
          </a:bodyPr>
          <a:lstStyle/>
          <a:p>
            <a:pPr marL="342900" lvl="1" indent="-342900" algn="just" eaLnBrk="1" hangingPunct="1">
              <a:spcBef>
                <a:spcPct val="20000"/>
              </a:spcBef>
              <a:buFontTx/>
              <a:buChar char="•"/>
            </a:pPr>
            <a:endParaRPr lang="en-US" sz="2400" dirty="0">
              <a:latin typeface="Calibri" charset="0"/>
              <a:ea typeface="Calibri" charset="0"/>
              <a:cs typeface="Calibri" charset="0"/>
            </a:endParaRPr>
          </a:p>
          <a:p>
            <a:pPr marL="342900" lvl="1" indent="-342900" algn="just" eaLnBrk="1" hangingPunct="1">
              <a:spcBef>
                <a:spcPct val="20000"/>
              </a:spcBef>
              <a:buFontTx/>
              <a:buChar char="•"/>
            </a:pPr>
            <a:r>
              <a:rPr lang="en-US" sz="2400" dirty="0">
                <a:latin typeface="Calibri" charset="0"/>
                <a:ea typeface="Calibri" charset="0"/>
                <a:cs typeface="Calibri" charset="0"/>
              </a:rPr>
              <a:t>Metabolism, or the synthesis and decomposition of chemicals in a cell can be organized into pathways represented by graphs.</a:t>
            </a:r>
          </a:p>
        </p:txBody>
      </p:sp>
      <p:sp>
        <p:nvSpPr>
          <p:cNvPr id="24580" name="Slide Number Placeholder 5"/>
          <p:cNvSpPr>
            <a:spLocks noGrp="1"/>
          </p:cNvSpPr>
          <p:nvPr>
            <p:ph type="sldNum" sz="quarter" idx="12"/>
          </p:nvPr>
        </p:nvSpPr>
        <p:spPr>
          <a:xfrm>
            <a:off x="6613525" y="6369050"/>
            <a:ext cx="1905000" cy="457200"/>
          </a:xfrm>
          <a:noFill/>
        </p:spPr>
        <p:txBody>
          <a:bodyPr/>
          <a:lstStyle/>
          <a:p>
            <a:fld id="{E9ADDEA5-1341-3248-BA3F-7ED0B0083F21}" type="slidenum">
              <a:rPr lang="en-US" smtClean="0">
                <a:latin typeface="Calibri" charset="0"/>
                <a:ea typeface="Calibri" charset="0"/>
                <a:cs typeface="Calibri" charset="0"/>
              </a:rPr>
              <a:pPr/>
              <a:t>3</a:t>
            </a:fld>
            <a:endParaRPr lang="en-US" smtClean="0">
              <a:latin typeface="Calibri" charset="0"/>
              <a:ea typeface="Calibri" charset="0"/>
              <a:cs typeface="Calibri" charset="0"/>
            </a:endParaRPr>
          </a:p>
        </p:txBody>
      </p:sp>
      <p:pic>
        <p:nvPicPr>
          <p:cNvPr id="13" name="Picture 12" descr="map00910.png"/>
          <p:cNvPicPr>
            <a:picLocks noChangeAspect="1"/>
          </p:cNvPicPr>
          <p:nvPr/>
        </p:nvPicPr>
        <p:blipFill>
          <a:blip r:embed="rId3"/>
          <a:srcRect l="3945" t="9028" r="3301" b="3588"/>
          <a:stretch>
            <a:fillRect/>
          </a:stretch>
        </p:blipFill>
        <p:spPr>
          <a:xfrm>
            <a:off x="2295854" y="704287"/>
            <a:ext cx="6518426" cy="4842904"/>
          </a:xfrm>
          <a:prstGeom prst="rect">
            <a:avLst/>
          </a:prstGeom>
        </p:spPr>
      </p:pic>
      <p:grpSp>
        <p:nvGrpSpPr>
          <p:cNvPr id="2" name="Group 13"/>
          <p:cNvGrpSpPr>
            <a:grpSpLocks/>
          </p:cNvGrpSpPr>
          <p:nvPr/>
        </p:nvGrpSpPr>
        <p:grpSpPr bwMode="auto">
          <a:xfrm>
            <a:off x="295275" y="1947863"/>
            <a:ext cx="2752725" cy="611187"/>
            <a:chOff x="507502" y="1918044"/>
            <a:chExt cx="2752316" cy="610834"/>
          </a:xfrm>
        </p:grpSpPr>
        <p:grpSp>
          <p:nvGrpSpPr>
            <p:cNvPr id="3" name="Group 11"/>
            <p:cNvGrpSpPr>
              <a:grpSpLocks/>
            </p:cNvGrpSpPr>
            <p:nvPr/>
          </p:nvGrpSpPr>
          <p:grpSpPr bwMode="auto">
            <a:xfrm>
              <a:off x="508705" y="1918044"/>
              <a:ext cx="2751113" cy="276999"/>
              <a:chOff x="649812" y="1918044"/>
              <a:chExt cx="2751113" cy="276999"/>
            </a:xfrm>
          </p:grpSpPr>
          <p:sp>
            <p:nvSpPr>
              <p:cNvPr id="24587" name="Oval 7"/>
              <p:cNvSpPr>
                <a:spLocks noChangeArrowheads="1"/>
              </p:cNvSpPr>
              <p:nvPr/>
            </p:nvSpPr>
            <p:spPr bwMode="auto">
              <a:xfrm>
                <a:off x="649812" y="2005868"/>
                <a:ext cx="156513" cy="156513"/>
              </a:xfrm>
              <a:prstGeom prst="ellipse">
                <a:avLst/>
              </a:prstGeom>
              <a:solidFill>
                <a:schemeClr val="bg1"/>
              </a:solidFill>
              <a:ln w="19050">
                <a:solidFill>
                  <a:schemeClr val="tx1"/>
                </a:solidFill>
                <a:round/>
                <a:headEnd/>
                <a:tailEnd/>
              </a:ln>
            </p:spPr>
            <p:txBody>
              <a:bodyPr>
                <a:prstTxWarp prst="textNoShape">
                  <a:avLst/>
                </a:prstTxWarp>
              </a:bodyPr>
              <a:lstStyle/>
              <a:p>
                <a:endParaRPr lang="en-US"/>
              </a:p>
            </p:txBody>
          </p:sp>
          <p:sp>
            <p:nvSpPr>
              <p:cNvPr id="24588" name="Rectangle 9"/>
              <p:cNvSpPr>
                <a:spLocks noChangeArrowheads="1"/>
              </p:cNvSpPr>
              <p:nvPr/>
            </p:nvSpPr>
            <p:spPr bwMode="auto">
              <a:xfrm>
                <a:off x="853984" y="1918044"/>
                <a:ext cx="2546941" cy="276999"/>
              </a:xfrm>
              <a:prstGeom prst="rect">
                <a:avLst/>
              </a:prstGeom>
              <a:noFill/>
              <a:ln w="9525">
                <a:noFill/>
                <a:miter lim="800000"/>
                <a:headEnd/>
                <a:tailEnd/>
              </a:ln>
            </p:spPr>
            <p:txBody>
              <a:bodyPr wrap="none">
                <a:prstTxWarp prst="textNoShape">
                  <a:avLst/>
                </a:prstTxWarp>
                <a:spAutoFit/>
              </a:bodyPr>
              <a:lstStyle/>
              <a:p>
                <a:r>
                  <a:rPr lang="en-US" sz="1200" dirty="0">
                    <a:latin typeface="Calibri" charset="0"/>
                    <a:ea typeface="Calibri" charset="0"/>
                    <a:cs typeface="Calibri" charset="0"/>
                  </a:rPr>
                  <a:t>Vertex = chemical [substrate, product]</a:t>
                </a:r>
                <a:endParaRPr lang="en-US" sz="1200" dirty="0"/>
              </a:p>
            </p:txBody>
          </p:sp>
        </p:grpSp>
        <p:grpSp>
          <p:nvGrpSpPr>
            <p:cNvPr id="4" name="Group 12"/>
            <p:cNvGrpSpPr>
              <a:grpSpLocks/>
            </p:cNvGrpSpPr>
            <p:nvPr/>
          </p:nvGrpSpPr>
          <p:grpSpPr bwMode="auto">
            <a:xfrm>
              <a:off x="507502" y="2251879"/>
              <a:ext cx="1336275" cy="276999"/>
              <a:chOff x="638529" y="2251879"/>
              <a:chExt cx="1336275" cy="276999"/>
            </a:xfrm>
          </p:grpSpPr>
          <p:sp>
            <p:nvSpPr>
              <p:cNvPr id="24585" name="Rectangle 8"/>
              <p:cNvSpPr>
                <a:spLocks noChangeArrowheads="1"/>
              </p:cNvSpPr>
              <p:nvPr/>
            </p:nvSpPr>
            <p:spPr bwMode="auto">
              <a:xfrm>
                <a:off x="638529" y="2318339"/>
                <a:ext cx="167797" cy="167797"/>
              </a:xfrm>
              <a:prstGeom prst="rect">
                <a:avLst/>
              </a:prstGeom>
              <a:solidFill>
                <a:srgbClr val="FFFFFF"/>
              </a:solidFill>
              <a:ln w="19050">
                <a:solidFill>
                  <a:srgbClr val="000000"/>
                </a:solidFill>
                <a:round/>
                <a:headEnd/>
                <a:tailEnd/>
              </a:ln>
            </p:spPr>
            <p:txBody>
              <a:bodyPr>
                <a:prstTxWarp prst="textNoShape">
                  <a:avLst/>
                </a:prstTxWarp>
              </a:bodyPr>
              <a:lstStyle/>
              <a:p>
                <a:endParaRPr lang="en-US"/>
              </a:p>
            </p:txBody>
          </p:sp>
          <p:sp>
            <p:nvSpPr>
              <p:cNvPr id="24586" name="Rectangle 10"/>
              <p:cNvSpPr>
                <a:spLocks noChangeArrowheads="1"/>
              </p:cNvSpPr>
              <p:nvPr/>
            </p:nvSpPr>
            <p:spPr bwMode="auto">
              <a:xfrm>
                <a:off x="853984" y="2251879"/>
                <a:ext cx="1120820" cy="276999"/>
              </a:xfrm>
              <a:prstGeom prst="rect">
                <a:avLst/>
              </a:prstGeom>
              <a:noFill/>
              <a:ln w="9525">
                <a:noFill/>
                <a:miter lim="800000"/>
                <a:headEnd/>
                <a:tailEnd/>
              </a:ln>
            </p:spPr>
            <p:txBody>
              <a:bodyPr wrap="none">
                <a:prstTxWarp prst="textNoShape">
                  <a:avLst/>
                </a:prstTxWarp>
                <a:spAutoFit/>
              </a:bodyPr>
              <a:lstStyle/>
              <a:p>
                <a:r>
                  <a:rPr lang="en-US" sz="1200">
                    <a:latin typeface="Calibri" charset="0"/>
                    <a:ea typeface="Calibri" charset="0"/>
                    <a:cs typeface="Calibri" charset="0"/>
                  </a:rPr>
                  <a:t>Edge = enzyme</a:t>
                </a:r>
                <a:endParaRPr lang="en-US" sz="1200"/>
              </a:p>
            </p:txBody>
          </p:sp>
        </p:grpSp>
      </p:gr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E1EC079-7196-2C43-BCD6-A2B06B529498}" type="slidenum">
              <a:rPr lang="en-US" sz="1400">
                <a:latin typeface="Calibri" charset="0"/>
                <a:cs typeface="Calibri" charset="0"/>
              </a:rPr>
              <a:pPr/>
              <a:t>30</a:t>
            </a:fld>
            <a:endParaRPr lang="en-US" sz="1400">
              <a:latin typeface="Calibri" charset="0"/>
              <a:cs typeface="Calibri" charset="0"/>
            </a:endParaRPr>
          </a:p>
        </p:txBody>
      </p:sp>
      <p:sp>
        <p:nvSpPr>
          <p:cNvPr id="66564" name="Rectangle 1026"/>
          <p:cNvSpPr>
            <a:spLocks noGrp="1" noChangeArrowheads="1"/>
          </p:cNvSpPr>
          <p:nvPr>
            <p:ph type="title"/>
          </p:nvPr>
        </p:nvSpPr>
        <p:spPr>
          <a:xfrm>
            <a:off x="60000" y="40004"/>
            <a:ext cx="9040247" cy="673100"/>
          </a:xfrm>
        </p:spPr>
        <p:txBody>
          <a:bodyPr>
            <a:normAutofit fontScale="90000"/>
          </a:bodyPr>
          <a:lstStyle/>
          <a:p>
            <a:pPr eaLnBrk="1" hangingPunct="1"/>
            <a:r>
              <a:rPr lang="en-US" dirty="0" smtClean="0">
                <a:latin typeface="Calibri" charset="0"/>
                <a:ea typeface="ＭＳ Ｐゴシック" charset="0"/>
                <a:cs typeface="Calibri" charset="0"/>
              </a:rPr>
              <a:t>Diagnostic Pathways</a:t>
            </a:r>
            <a:endParaRPr lang="en-US" dirty="0">
              <a:latin typeface="Calibri" charset="0"/>
              <a:ea typeface="ＭＳ Ｐゴシック" charset="0"/>
              <a:cs typeface="Calibri" charset="0"/>
            </a:endParaRPr>
          </a:p>
        </p:txBody>
      </p:sp>
      <p:pic>
        <p:nvPicPr>
          <p:cNvPr id="3" name="Picture 2" descr="light_dark_logged_sh_02.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0009" y="640048"/>
            <a:ext cx="8176742" cy="6177982"/>
          </a:xfrm>
          <a:prstGeom prst="rect">
            <a:avLst/>
          </a:prstGeom>
        </p:spPr>
      </p:pic>
      <p:cxnSp>
        <p:nvCxnSpPr>
          <p:cNvPr id="5" name="Straight Connector 4"/>
          <p:cNvCxnSpPr/>
          <p:nvPr/>
        </p:nvCxnSpPr>
        <p:spPr>
          <a:xfrm>
            <a:off x="6220169" y="902456"/>
            <a:ext cx="0" cy="5440397"/>
          </a:xfrm>
          <a:prstGeom prst="line">
            <a:avLst/>
          </a:prstGeom>
          <a:ln w="12700" cmpd="sng">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3862501" y="902456"/>
            <a:ext cx="0" cy="5440397"/>
          </a:xfrm>
          <a:prstGeom prst="line">
            <a:avLst/>
          </a:prstGeom>
          <a:ln w="12700" cmpd="sng">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5717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E1EC079-7196-2C43-BCD6-A2B06B529498}" type="slidenum">
              <a:rPr lang="en-US" sz="1400">
                <a:latin typeface="Calibri" charset="0"/>
                <a:cs typeface="Calibri" charset="0"/>
              </a:rPr>
              <a:pPr/>
              <a:t>31</a:t>
            </a:fld>
            <a:endParaRPr lang="en-US" sz="1400">
              <a:latin typeface="Calibri" charset="0"/>
              <a:cs typeface="Calibri" charset="0"/>
            </a:endParaRPr>
          </a:p>
        </p:txBody>
      </p:sp>
      <p:sp>
        <p:nvSpPr>
          <p:cNvPr id="66563" name="Rectangle 1028"/>
          <p:cNvSpPr>
            <a:spLocks noChangeArrowheads="1"/>
          </p:cNvSpPr>
          <p:nvPr/>
        </p:nvSpPr>
        <p:spPr bwMode="auto">
          <a:xfrm>
            <a:off x="4450127" y="615651"/>
            <a:ext cx="4483873" cy="5254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lvl="1" indent="-342900" algn="just" eaLnBrk="1" hangingPunct="1">
              <a:spcBef>
                <a:spcPct val="20000"/>
              </a:spcBef>
              <a:buFontTx/>
              <a:buChar char="•"/>
            </a:pPr>
            <a:endParaRPr lang="en-US" sz="2400" dirty="0">
              <a:latin typeface="Calibri" charset="0"/>
              <a:cs typeface="Calibri" charset="0"/>
            </a:endParaRPr>
          </a:p>
          <a:p>
            <a:pPr marL="342900" lvl="1" indent="-342900" algn="just" eaLnBrk="1" hangingPunct="1">
              <a:spcBef>
                <a:spcPct val="20000"/>
              </a:spcBef>
              <a:buFontTx/>
              <a:buChar char="•"/>
            </a:pPr>
            <a:r>
              <a:rPr lang="en-US" sz="2400" dirty="0" smtClean="0">
                <a:latin typeface="Calibri" charset="0"/>
                <a:cs typeface="Calibri" charset="0"/>
              </a:rPr>
              <a:t>For each depth interval, a small number of cryptic pathways were predicted in RNA that were not predicted in DNA data sets</a:t>
            </a:r>
          </a:p>
          <a:p>
            <a:pPr marL="342900" lvl="1" indent="-342900" algn="just" eaLnBrk="1" hangingPunct="1">
              <a:spcBef>
                <a:spcPct val="20000"/>
              </a:spcBef>
              <a:buFontTx/>
              <a:buChar char="•"/>
            </a:pPr>
            <a:endParaRPr lang="en-US" sz="2400" dirty="0">
              <a:latin typeface="Calibri" charset="0"/>
              <a:cs typeface="Calibri" charset="0"/>
            </a:endParaRPr>
          </a:p>
          <a:p>
            <a:pPr marL="342900" lvl="1" indent="-342900" algn="just" eaLnBrk="1" hangingPunct="1">
              <a:spcBef>
                <a:spcPct val="20000"/>
              </a:spcBef>
              <a:buFontTx/>
              <a:buChar char="•"/>
            </a:pPr>
            <a:r>
              <a:rPr lang="en-US" sz="2400" dirty="0" smtClean="0">
                <a:latin typeface="Calibri" charset="0"/>
                <a:cs typeface="Calibri" charset="0"/>
              </a:rPr>
              <a:t>These pathways showed depth distributions consistent with niche-partitioning between sunlit and dark ocean waters</a:t>
            </a:r>
          </a:p>
          <a:p>
            <a:pPr marL="342900" lvl="1" indent="-342900" algn="just" eaLnBrk="1" hangingPunct="1">
              <a:spcBef>
                <a:spcPct val="20000"/>
              </a:spcBef>
              <a:buFontTx/>
              <a:buChar char="•"/>
            </a:pPr>
            <a:endParaRPr lang="en-US" sz="2400" dirty="0">
              <a:latin typeface="Calibri" charset="0"/>
              <a:cs typeface="Calibri" charset="0"/>
            </a:endParaRPr>
          </a:p>
          <a:p>
            <a:pPr marL="342900" lvl="1" indent="-342900" algn="just" eaLnBrk="1" hangingPunct="1">
              <a:spcBef>
                <a:spcPct val="20000"/>
              </a:spcBef>
              <a:buFontTx/>
              <a:buChar char="•"/>
            </a:pPr>
            <a:endParaRPr lang="en-US" sz="2400" dirty="0">
              <a:latin typeface="Calibri" charset="0"/>
              <a:cs typeface="Calibri" charset="0"/>
            </a:endParaRPr>
          </a:p>
        </p:txBody>
      </p:sp>
      <p:sp>
        <p:nvSpPr>
          <p:cNvPr id="66564" name="Rectangle 1026"/>
          <p:cNvSpPr>
            <a:spLocks noGrp="1" noChangeArrowheads="1"/>
          </p:cNvSpPr>
          <p:nvPr>
            <p:ph type="title"/>
          </p:nvPr>
        </p:nvSpPr>
        <p:spPr>
          <a:xfrm>
            <a:off x="685800" y="0"/>
            <a:ext cx="7772400" cy="673100"/>
          </a:xfrm>
        </p:spPr>
        <p:txBody>
          <a:bodyPr>
            <a:normAutofit fontScale="90000"/>
          </a:bodyPr>
          <a:lstStyle/>
          <a:p>
            <a:pPr eaLnBrk="1" hangingPunct="1"/>
            <a:r>
              <a:rPr lang="en-US" dirty="0" smtClean="0">
                <a:latin typeface="Calibri" charset="0"/>
                <a:ea typeface="ＭＳ Ｐゴシック" charset="0"/>
                <a:cs typeface="Calibri" charset="0"/>
              </a:rPr>
              <a:t>Cryptic Pathways</a:t>
            </a:r>
            <a:endParaRPr lang="en-US" dirty="0">
              <a:latin typeface="Calibri" charset="0"/>
              <a:ea typeface="ＭＳ Ｐゴシック" charset="0"/>
              <a:cs typeface="Calibri" charset="0"/>
            </a:endParaRPr>
          </a:p>
        </p:txBody>
      </p:sp>
      <p:pic>
        <p:nvPicPr>
          <p:cNvPr id="3" name="Picture 2" descr="Venn_RNA_Unique_sh.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520" y="640046"/>
            <a:ext cx="4073595" cy="6367918"/>
          </a:xfrm>
          <a:prstGeom prst="rect">
            <a:avLst/>
          </a:prstGeom>
        </p:spPr>
      </p:pic>
    </p:spTree>
    <p:extLst>
      <p:ext uri="{BB962C8B-B14F-4D97-AF65-F5344CB8AC3E}">
        <p14:creationId xmlns:p14="http://schemas.microsoft.com/office/powerpoint/2010/main" val="295717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E1EC079-7196-2C43-BCD6-A2B06B529498}" type="slidenum">
              <a:rPr lang="en-US" sz="1400">
                <a:latin typeface="Calibri" charset="0"/>
                <a:cs typeface="Calibri" charset="0"/>
              </a:rPr>
              <a:pPr/>
              <a:t>32</a:t>
            </a:fld>
            <a:endParaRPr lang="en-US" sz="1400">
              <a:latin typeface="Calibri" charset="0"/>
              <a:cs typeface="Calibri" charset="0"/>
            </a:endParaRPr>
          </a:p>
        </p:txBody>
      </p:sp>
      <p:sp>
        <p:nvSpPr>
          <p:cNvPr id="66564" name="Rectangle 1026"/>
          <p:cNvSpPr>
            <a:spLocks noGrp="1" noChangeArrowheads="1"/>
          </p:cNvSpPr>
          <p:nvPr>
            <p:ph type="title"/>
          </p:nvPr>
        </p:nvSpPr>
        <p:spPr>
          <a:xfrm>
            <a:off x="685800" y="0"/>
            <a:ext cx="7772400" cy="673100"/>
          </a:xfrm>
        </p:spPr>
        <p:txBody>
          <a:bodyPr>
            <a:normAutofit fontScale="90000"/>
          </a:bodyPr>
          <a:lstStyle/>
          <a:p>
            <a:pPr eaLnBrk="1" hangingPunct="1"/>
            <a:r>
              <a:rPr lang="en-US" dirty="0" smtClean="0">
                <a:latin typeface="Calibri" charset="0"/>
                <a:ea typeface="ＭＳ Ｐゴシック" charset="0"/>
                <a:cs typeface="Calibri" charset="0"/>
              </a:rPr>
              <a:t>Known Hazards</a:t>
            </a:r>
            <a:endParaRPr lang="en-US" dirty="0">
              <a:latin typeface="Calibri" charset="0"/>
              <a:ea typeface="ＭＳ Ｐゴシック" charset="0"/>
              <a:cs typeface="Calibri" charset="0"/>
            </a:endParaRPr>
          </a:p>
        </p:txBody>
      </p:sp>
      <p:pic>
        <p:nvPicPr>
          <p:cNvPr id="2" name="Picture 1" descr="Reductive-TCA1.png"/>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b="331"/>
          <a:stretch/>
        </p:blipFill>
        <p:spPr>
          <a:xfrm>
            <a:off x="293079" y="674079"/>
            <a:ext cx="7746999" cy="5453930"/>
          </a:xfrm>
          <a:prstGeom prst="rect">
            <a:avLst/>
          </a:prstGeom>
        </p:spPr>
      </p:pic>
      <p:sp>
        <p:nvSpPr>
          <p:cNvPr id="7" name="Rectangle 1028"/>
          <p:cNvSpPr>
            <a:spLocks noChangeArrowheads="1"/>
          </p:cNvSpPr>
          <p:nvPr/>
        </p:nvSpPr>
        <p:spPr bwMode="auto">
          <a:xfrm>
            <a:off x="136766" y="5657104"/>
            <a:ext cx="9067800" cy="1076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lvl="1" indent="-342900" algn="just" eaLnBrk="1" hangingPunct="1">
              <a:spcBef>
                <a:spcPct val="20000"/>
              </a:spcBef>
              <a:buFontTx/>
              <a:buChar char="•"/>
            </a:pPr>
            <a:endParaRPr lang="en-US" sz="2400" dirty="0">
              <a:latin typeface="Calibri" charset="0"/>
              <a:cs typeface="Calibri" charset="0"/>
            </a:endParaRPr>
          </a:p>
          <a:p>
            <a:pPr marL="342900" lvl="1" indent="-342900" algn="just" eaLnBrk="1" hangingPunct="1">
              <a:spcBef>
                <a:spcPct val="20000"/>
              </a:spcBef>
              <a:buFontTx/>
              <a:buChar char="•"/>
            </a:pPr>
            <a:r>
              <a:rPr lang="en-US" sz="2400" dirty="0">
                <a:latin typeface="Calibri" charset="0"/>
                <a:cs typeface="Calibri" charset="0"/>
              </a:rPr>
              <a:t>M</a:t>
            </a:r>
            <a:r>
              <a:rPr lang="en-US" sz="2400" dirty="0" smtClean="0">
                <a:latin typeface="Calibri" charset="0"/>
                <a:cs typeface="Calibri" charset="0"/>
              </a:rPr>
              <a:t>issing ATP citrate </a:t>
            </a:r>
            <a:r>
              <a:rPr lang="en-US" sz="2400" dirty="0" err="1" smtClean="0">
                <a:latin typeface="Calibri" charset="0"/>
                <a:cs typeface="Calibri" charset="0"/>
              </a:rPr>
              <a:t>lyase</a:t>
            </a:r>
            <a:r>
              <a:rPr lang="en-US" sz="2400" dirty="0" smtClean="0">
                <a:latin typeface="Calibri" charset="0"/>
                <a:cs typeface="Calibri" charset="0"/>
              </a:rPr>
              <a:t> indicates false positive for </a:t>
            </a:r>
            <a:r>
              <a:rPr lang="en-US" sz="2400" dirty="0" err="1" smtClean="0">
                <a:latin typeface="Calibri" charset="0"/>
                <a:cs typeface="Calibri" charset="0"/>
              </a:rPr>
              <a:t>rTCA</a:t>
            </a:r>
            <a:endParaRPr lang="en-US" sz="2400" dirty="0">
              <a:latin typeface="Calibri" charset="0"/>
              <a:cs typeface="Calibri" charset="0"/>
            </a:endParaRPr>
          </a:p>
        </p:txBody>
      </p:sp>
      <p:cxnSp>
        <p:nvCxnSpPr>
          <p:cNvPr id="5" name="Straight Arrow Connector 4"/>
          <p:cNvCxnSpPr/>
          <p:nvPr/>
        </p:nvCxnSpPr>
        <p:spPr>
          <a:xfrm flipH="1">
            <a:off x="7913683" y="3858848"/>
            <a:ext cx="351691" cy="0"/>
          </a:xfrm>
          <a:prstGeom prst="straightConnector1">
            <a:avLst/>
          </a:prstGeom>
          <a:ln w="38100" cmpd="sng">
            <a:solidFill>
              <a:srgbClr val="000000"/>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8" name="Oval 7"/>
          <p:cNvSpPr/>
          <p:nvPr/>
        </p:nvSpPr>
        <p:spPr>
          <a:xfrm rot="969561">
            <a:off x="6088363" y="3015880"/>
            <a:ext cx="1671784" cy="1671784"/>
          </a:xfrm>
          <a:prstGeom prst="ellipse">
            <a:avLst/>
          </a:prstGeom>
          <a:noFill/>
          <a:ln w="38100" cmpd="sng">
            <a:solidFill>
              <a:schemeClr val="tx1"/>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108795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2"/>
          <p:cNvSpPr>
            <a:spLocks noGrp="1" noChangeArrowheads="1"/>
          </p:cNvSpPr>
          <p:nvPr>
            <p:ph type="title"/>
          </p:nvPr>
        </p:nvSpPr>
        <p:spPr>
          <a:xfrm>
            <a:off x="762000" y="241300"/>
            <a:ext cx="7696200" cy="515938"/>
          </a:xfrm>
        </p:spPr>
        <p:txBody>
          <a:bodyPr>
            <a:normAutofit fontScale="90000"/>
          </a:bodyPr>
          <a:lstStyle/>
          <a:p>
            <a:r>
              <a:rPr lang="en-US">
                <a:latin typeface="Calibri" charset="0"/>
                <a:ea typeface="ＭＳ Ｐゴシック" charset="0"/>
                <a:cs typeface="Calibri" charset="0"/>
              </a:rPr>
              <a:t>Things to Keep in Mind…</a:t>
            </a:r>
          </a:p>
        </p:txBody>
      </p:sp>
      <p:sp>
        <p:nvSpPr>
          <p:cNvPr id="70658" name="Rectangle 3"/>
          <p:cNvSpPr>
            <a:spLocks noGrp="1" noChangeArrowheads="1"/>
          </p:cNvSpPr>
          <p:nvPr>
            <p:ph type="body" idx="1"/>
          </p:nvPr>
        </p:nvSpPr>
        <p:spPr>
          <a:xfrm>
            <a:off x="29308" y="871787"/>
            <a:ext cx="8968154" cy="5282833"/>
          </a:xfrm>
        </p:spPr>
        <p:txBody>
          <a:bodyPr>
            <a:noAutofit/>
          </a:bodyPr>
          <a:lstStyle/>
          <a:p>
            <a:pPr algn="just"/>
            <a:endParaRPr lang="en-US" sz="2400" dirty="0">
              <a:latin typeface="Calibri" charset="0"/>
              <a:ea typeface="ＭＳ Ｐゴシック" charset="0"/>
              <a:cs typeface="Calibri" charset="0"/>
            </a:endParaRPr>
          </a:p>
          <a:p>
            <a:pPr algn="just"/>
            <a:r>
              <a:rPr lang="en-US" sz="2400" dirty="0">
                <a:latin typeface="Calibri" charset="0"/>
                <a:ea typeface="ＭＳ Ｐゴシック" charset="0"/>
                <a:cs typeface="Calibri" charset="0"/>
              </a:rPr>
              <a:t>Pathologic cannot predict pathways not present in </a:t>
            </a:r>
            <a:r>
              <a:rPr lang="en-US" sz="2400" dirty="0" err="1">
                <a:latin typeface="Calibri" charset="0"/>
                <a:ea typeface="ＭＳ Ｐゴシック" charset="0"/>
                <a:cs typeface="Calibri" charset="0"/>
              </a:rPr>
              <a:t>MetaCyc</a:t>
            </a:r>
            <a:endParaRPr lang="en-US" sz="2400" dirty="0">
              <a:latin typeface="Calibri" charset="0"/>
              <a:ea typeface="ＭＳ Ｐゴシック" charset="0"/>
              <a:cs typeface="Calibri" charset="0"/>
            </a:endParaRPr>
          </a:p>
          <a:p>
            <a:pPr algn="just"/>
            <a:endParaRPr lang="en-US" sz="2400" dirty="0">
              <a:latin typeface="Calibri" charset="0"/>
              <a:ea typeface="ＭＳ Ｐゴシック" charset="0"/>
              <a:cs typeface="Calibri" charset="0"/>
            </a:endParaRPr>
          </a:p>
          <a:p>
            <a:pPr algn="just"/>
            <a:r>
              <a:rPr lang="en-US" sz="2400" dirty="0">
                <a:latin typeface="Calibri" charset="0"/>
                <a:ea typeface="ＭＳ Ｐゴシック" charset="0"/>
                <a:cs typeface="Calibri" charset="0"/>
              </a:rPr>
              <a:t>Evidence for short pathways is hard to interpret</a:t>
            </a:r>
          </a:p>
          <a:p>
            <a:pPr algn="just">
              <a:buFont typeface="Wingdings" charset="0"/>
              <a:buNone/>
            </a:pPr>
            <a:endParaRPr lang="en-US" sz="2400" dirty="0">
              <a:latin typeface="Calibri" charset="0"/>
              <a:ea typeface="ＭＳ Ｐゴシック" charset="0"/>
              <a:cs typeface="Calibri" charset="0"/>
            </a:endParaRPr>
          </a:p>
          <a:p>
            <a:pPr algn="just"/>
            <a:r>
              <a:rPr lang="en-US" sz="2400" dirty="0">
                <a:latin typeface="Calibri" charset="0"/>
                <a:ea typeface="ＭＳ Ｐゴシック" charset="0"/>
                <a:cs typeface="Calibri" charset="0"/>
              </a:rPr>
              <a:t>False positives due to shared enzymes in multiple </a:t>
            </a:r>
            <a:r>
              <a:rPr lang="en-US" sz="2400" dirty="0" smtClean="0">
                <a:latin typeface="Calibri" charset="0"/>
                <a:ea typeface="ＭＳ Ｐゴシック" charset="0"/>
                <a:cs typeface="Calibri" charset="0"/>
              </a:rPr>
              <a:t>pathways or incorrect annotations create hazards</a:t>
            </a:r>
            <a:endParaRPr lang="en-US" sz="2400" dirty="0">
              <a:latin typeface="Calibri" charset="0"/>
              <a:ea typeface="ＭＳ Ｐゴシック" charset="0"/>
              <a:cs typeface="Calibri" charset="0"/>
            </a:endParaRPr>
          </a:p>
          <a:p>
            <a:pPr algn="just"/>
            <a:endParaRPr lang="en-US" sz="2400" dirty="0">
              <a:latin typeface="Calibri" charset="0"/>
              <a:ea typeface="ＭＳ Ｐゴシック" charset="0"/>
              <a:cs typeface="Calibri" charset="0"/>
            </a:endParaRPr>
          </a:p>
          <a:p>
            <a:pPr algn="just"/>
            <a:r>
              <a:rPr lang="en-US" sz="2400" dirty="0">
                <a:latin typeface="Calibri" charset="0"/>
                <a:ea typeface="ＭＳ Ｐゴシック" charset="0"/>
                <a:cs typeface="Calibri" charset="0"/>
              </a:rPr>
              <a:t>Currently no taxonomic assignment </a:t>
            </a:r>
            <a:r>
              <a:rPr lang="en-US" sz="2400" dirty="0" smtClean="0">
                <a:latin typeface="Calibri" charset="0"/>
                <a:ea typeface="ＭＳ Ｐゴシック" charset="0"/>
                <a:cs typeface="Calibri" charset="0"/>
              </a:rPr>
              <a:t>or coverage information is mapped onto </a:t>
            </a:r>
            <a:r>
              <a:rPr lang="en-US" sz="2400" dirty="0">
                <a:latin typeface="Calibri" charset="0"/>
                <a:ea typeface="ＭＳ Ｐゴシック" charset="0"/>
                <a:cs typeface="Calibri" charset="0"/>
              </a:rPr>
              <a:t>identified </a:t>
            </a:r>
            <a:r>
              <a:rPr lang="en-US" sz="2400" dirty="0" smtClean="0">
                <a:latin typeface="Calibri" charset="0"/>
                <a:ea typeface="ＭＳ Ｐゴシック" charset="0"/>
                <a:cs typeface="Calibri" charset="0"/>
              </a:rPr>
              <a:t>pathways</a:t>
            </a:r>
            <a:endParaRPr lang="en-US" sz="2400" dirty="0">
              <a:latin typeface="Calibri" charset="0"/>
              <a:ea typeface="ＭＳ Ｐゴシック" charset="0"/>
              <a:cs typeface="Calibri" charset="0"/>
            </a:endParaRPr>
          </a:p>
          <a:p>
            <a:pPr algn="just"/>
            <a:endParaRPr lang="en-US" sz="2400" dirty="0">
              <a:latin typeface="Calibri" charset="0"/>
              <a:ea typeface="ＭＳ Ｐゴシック" charset="0"/>
              <a:cs typeface="Calibri" charset="0"/>
            </a:endParaRPr>
          </a:p>
          <a:p>
            <a:pPr algn="just"/>
            <a:r>
              <a:rPr lang="en-US" sz="2400" dirty="0">
                <a:latin typeface="Calibri" charset="0"/>
                <a:ea typeface="ＭＳ Ｐゴシック" charset="0"/>
                <a:cs typeface="Calibri" charset="0"/>
              </a:rPr>
              <a:t>Limited functional validation for pathways in </a:t>
            </a:r>
            <a:r>
              <a:rPr lang="en-US" sz="2400" dirty="0" err="1">
                <a:latin typeface="Calibri" charset="0"/>
                <a:ea typeface="ＭＳ Ｐゴシック" charset="0"/>
                <a:cs typeface="Calibri" charset="0"/>
              </a:rPr>
              <a:t>metagenomes</a:t>
            </a:r>
            <a:endParaRPr lang="en-US" sz="2400" dirty="0">
              <a:latin typeface="Calibri" charset="0"/>
              <a:ea typeface="ＭＳ Ｐゴシック" charset="0"/>
              <a:cs typeface="Calibri" charset="0"/>
            </a:endParaRPr>
          </a:p>
          <a:p>
            <a:pPr algn="just">
              <a:buFontTx/>
              <a:buNone/>
            </a:pPr>
            <a:endParaRPr lang="en-US" sz="2400" dirty="0">
              <a:latin typeface="Calibri" charset="0"/>
              <a:ea typeface="ＭＳ Ｐゴシック" charset="0"/>
              <a:cs typeface="Calibri" charset="0"/>
            </a:endParaRPr>
          </a:p>
        </p:txBody>
      </p:sp>
      <p:sp>
        <p:nvSpPr>
          <p:cNvPr id="70659"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294EC85-2748-904A-9BCF-82A5FF608F11}" type="slidenum">
              <a:rPr lang="en-US" sz="1400"/>
              <a:pPr/>
              <a:t>33</a:t>
            </a:fld>
            <a:endParaRPr lang="en-US" sz="1400"/>
          </a:p>
        </p:txBody>
      </p:sp>
    </p:spTree>
    <p:extLst>
      <p:ext uri="{BB962C8B-B14F-4D97-AF65-F5344CB8AC3E}">
        <p14:creationId xmlns:p14="http://schemas.microsoft.com/office/powerpoint/2010/main" val="2165525341"/>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ext Box 2"/>
          <p:cNvSpPr txBox="1">
            <a:spLocks noChangeArrowheads="1"/>
          </p:cNvSpPr>
          <p:nvPr/>
        </p:nvSpPr>
        <p:spPr bwMode="auto">
          <a:xfrm>
            <a:off x="0" y="3177401"/>
            <a:ext cx="9144000" cy="553998"/>
          </a:xfrm>
          <a:prstGeom prst="rect">
            <a:avLst/>
          </a:prstGeom>
          <a:noFill/>
          <a:ln w="9525">
            <a:noFill/>
            <a:miter lim="800000"/>
            <a:headEnd/>
            <a:tailEnd/>
          </a:ln>
        </p:spPr>
        <p:txBody>
          <a:bodyPr wrap="square" lIns="0" tIns="0" rIns="0" bIns="0" anchor="ctr" anchorCtr="1">
            <a:prstTxWarp prst="textNoShape">
              <a:avLst/>
            </a:prstTxWarp>
            <a:spAutoFit/>
          </a:bodyPr>
          <a:lstStyle/>
          <a:p>
            <a:pPr algn="ctr"/>
            <a:r>
              <a:rPr lang="en-GB" sz="3600" i="1" dirty="0" smtClean="0">
                <a:solidFill>
                  <a:srgbClr val="000000"/>
                </a:solidFill>
                <a:latin typeface="Calibri" charset="0"/>
                <a:ea typeface="Calibri" charset="0"/>
                <a:cs typeface="Calibri" charset="0"/>
              </a:rPr>
              <a:t>“One </a:t>
            </a:r>
            <a:r>
              <a:rPr lang="en-GB" sz="3600" i="1" dirty="0">
                <a:solidFill>
                  <a:srgbClr val="000000"/>
                </a:solidFill>
                <a:latin typeface="Calibri" charset="0"/>
                <a:ea typeface="Calibri" charset="0"/>
                <a:cs typeface="Calibri" charset="0"/>
              </a:rPr>
              <a:t>gene is many </a:t>
            </a:r>
            <a:r>
              <a:rPr lang="en-GB" sz="3600" i="1" dirty="0" err="1">
                <a:solidFill>
                  <a:srgbClr val="000000"/>
                </a:solidFill>
                <a:latin typeface="Calibri" charset="0"/>
                <a:ea typeface="Calibri" charset="0"/>
                <a:cs typeface="Calibri" charset="0"/>
              </a:rPr>
              <a:t>hypotheses</a:t>
            </a:r>
            <a:r>
              <a:rPr lang="en-GB" sz="3600" i="1" dirty="0" err="1" smtClean="0">
                <a:solidFill>
                  <a:srgbClr val="000000"/>
                </a:solidFill>
                <a:latin typeface="Calibri" charset="0"/>
                <a:ea typeface="Calibri" charset="0"/>
                <a:cs typeface="Calibri" charset="0"/>
              </a:rPr>
              <a:t>”</a:t>
            </a:r>
            <a:r>
              <a:rPr lang="en-GB" sz="3600" i="1" baseline="-25000" dirty="0" err="1" smtClean="0">
                <a:solidFill>
                  <a:srgbClr val="000000"/>
                </a:solidFill>
                <a:latin typeface="Calibri" charset="0"/>
                <a:ea typeface="Calibri" charset="0"/>
                <a:cs typeface="Calibri" charset="0"/>
              </a:rPr>
              <a:t>Anonymous</a:t>
            </a:r>
            <a:endParaRPr lang="en-GB" sz="3600" i="1" baseline="-25000" dirty="0">
              <a:latin typeface="Calibri" charset="0"/>
              <a:ea typeface="Calibri" charset="0"/>
              <a:cs typeface="Calibri" charset="0"/>
            </a:endParaRPr>
          </a:p>
        </p:txBody>
      </p:sp>
      <p:sp>
        <p:nvSpPr>
          <p:cNvPr id="3" name="Slide Number Placeholder 2"/>
          <p:cNvSpPr>
            <a:spLocks noGrp="1"/>
          </p:cNvSpPr>
          <p:nvPr>
            <p:ph type="sldNum" sz="quarter" idx="12"/>
          </p:nvPr>
        </p:nvSpPr>
        <p:spPr/>
        <p:txBody>
          <a:bodyPr/>
          <a:lstStyle/>
          <a:p>
            <a:fld id="{A9C27ECD-4F31-1841-B8AB-CC8C3EE38158}" type="slidenum">
              <a:rPr lang="en-US" smtClean="0"/>
              <a:pPr/>
              <a:t>34</a:t>
            </a:fld>
            <a:endParaRPr lang="en-US"/>
          </a:p>
        </p:txBody>
      </p:sp>
    </p:spTree>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3905" name="Group 20"/>
          <p:cNvGrpSpPr>
            <a:grpSpLocks/>
          </p:cNvGrpSpPr>
          <p:nvPr/>
        </p:nvGrpSpPr>
        <p:grpSpPr bwMode="auto">
          <a:xfrm>
            <a:off x="63500" y="5881688"/>
            <a:ext cx="8912225" cy="647700"/>
            <a:chOff x="63500" y="5881688"/>
            <a:chExt cx="8912225" cy="647700"/>
          </a:xfrm>
        </p:grpSpPr>
        <p:pic>
          <p:nvPicPr>
            <p:cNvPr id="123918" name="Picture 8" descr="CMD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10388" y="5951538"/>
              <a:ext cx="1130300" cy="50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919" name="Picture 10" descr="TUL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89900" y="5948363"/>
              <a:ext cx="885825" cy="51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920" name="Picture 12" descr="CFI"/>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01925" y="5959475"/>
              <a:ext cx="1352550" cy="490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921" name="Picture 13" descr="NSERC"/>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62088" y="5953125"/>
              <a:ext cx="1241425"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922" name="Picture 14" descr="JGI_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500" y="5956300"/>
              <a:ext cx="1360488" cy="49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923" name="Picture 18"/>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4052888" y="5881688"/>
              <a:ext cx="12954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924" name="Picture 20" descr="CIFAR_logo.jpg"/>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5346700" y="5953125"/>
              <a:ext cx="1495425"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23906" name="Picture 1029" descr="&#10;petroglyphs_0                                                  00000002scanned ima                    B5ED31C6:"/>
          <p:cNvPicPr>
            <a:picLocks noChangeAspect="1" noChangeArrowheads="1"/>
          </p:cNvPicPr>
          <p:nvPr/>
        </p:nvPicPr>
        <p:blipFill>
          <a:blip r:embed="rId10">
            <a:lum bright="-46000" contrast="64000"/>
            <a:grayscl/>
            <a:alphaModFix amt="60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alpha val="59999"/>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907" name="Rectangle 4"/>
          <p:cNvSpPr>
            <a:spLocks noChangeArrowheads="1"/>
          </p:cNvSpPr>
          <p:nvPr/>
        </p:nvSpPr>
        <p:spPr bwMode="auto">
          <a:xfrm>
            <a:off x="3254375" y="4541479"/>
            <a:ext cx="2374900" cy="944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058" tIns="41029" rIns="82058" bIns="41029">
            <a:spAutoFit/>
          </a:bodyPr>
          <a:lstStyle/>
          <a:p>
            <a:pPr algn="ctr"/>
            <a:r>
              <a:rPr lang="en-GB" sz="1400" dirty="0">
                <a:latin typeface="Calibri" charset="0"/>
                <a:cs typeface="Calibri" charset="0"/>
              </a:rPr>
              <a:t>Joint Genome Institute</a:t>
            </a:r>
          </a:p>
          <a:p>
            <a:pPr algn="ctr"/>
            <a:endParaRPr lang="en-GB" sz="1400" dirty="0">
              <a:latin typeface="Calibri" charset="0"/>
              <a:cs typeface="Calibri" charset="0"/>
            </a:endParaRPr>
          </a:p>
          <a:p>
            <a:pPr algn="ctr"/>
            <a:r>
              <a:rPr lang="en-GB" sz="1400" dirty="0">
                <a:latin typeface="Calibri" charset="0"/>
                <a:cs typeface="Calibri" charset="0"/>
              </a:rPr>
              <a:t>Susannah </a:t>
            </a:r>
            <a:r>
              <a:rPr lang="en-GB" sz="1400" dirty="0" err="1">
                <a:latin typeface="Calibri" charset="0"/>
                <a:cs typeface="Calibri" charset="0"/>
              </a:rPr>
              <a:t>Tringe</a:t>
            </a:r>
            <a:endParaRPr lang="en-GB" sz="1400" dirty="0">
              <a:latin typeface="Calibri" charset="0"/>
              <a:cs typeface="Calibri" charset="0"/>
            </a:endParaRPr>
          </a:p>
          <a:p>
            <a:pPr algn="ctr"/>
            <a:r>
              <a:rPr lang="en-US" sz="1400" dirty="0" err="1">
                <a:latin typeface="Calibri" charset="0"/>
                <a:cs typeface="Calibri" charset="0"/>
              </a:rPr>
              <a:t>Tijana</a:t>
            </a:r>
            <a:r>
              <a:rPr lang="en-US" sz="1400" dirty="0">
                <a:latin typeface="Calibri" charset="0"/>
                <a:cs typeface="Calibri" charset="0"/>
              </a:rPr>
              <a:t> </a:t>
            </a:r>
            <a:r>
              <a:rPr lang="en-US" sz="1400" dirty="0" err="1">
                <a:latin typeface="Calibri" charset="0"/>
                <a:cs typeface="Calibri" charset="0"/>
              </a:rPr>
              <a:t>Glavina</a:t>
            </a:r>
            <a:r>
              <a:rPr lang="en-US" sz="1400" dirty="0">
                <a:latin typeface="Calibri" charset="0"/>
                <a:cs typeface="Calibri" charset="0"/>
              </a:rPr>
              <a:t> del Rio </a:t>
            </a:r>
          </a:p>
        </p:txBody>
      </p:sp>
      <p:sp>
        <p:nvSpPr>
          <p:cNvPr id="123909" name="Rectangle 16"/>
          <p:cNvSpPr>
            <a:spLocks noChangeArrowheads="1"/>
          </p:cNvSpPr>
          <p:nvPr/>
        </p:nvSpPr>
        <p:spPr bwMode="auto">
          <a:xfrm>
            <a:off x="254000" y="4541479"/>
            <a:ext cx="2743200" cy="944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058" tIns="41029" rIns="82058" bIns="41029">
            <a:spAutoFit/>
          </a:bodyPr>
          <a:lstStyle/>
          <a:p>
            <a:pPr algn="ctr"/>
            <a:r>
              <a:rPr lang="en-GB" sz="1400" dirty="0">
                <a:latin typeface="Calibri" charset="0"/>
                <a:cs typeface="Calibri" charset="0"/>
              </a:rPr>
              <a:t>Institute for Ocean Sciences</a:t>
            </a:r>
          </a:p>
          <a:p>
            <a:pPr algn="ctr"/>
            <a:endParaRPr lang="en-GB" sz="1400" dirty="0">
              <a:latin typeface="Calibri" charset="0"/>
              <a:cs typeface="Calibri" charset="0"/>
            </a:endParaRPr>
          </a:p>
          <a:p>
            <a:pPr algn="ctr"/>
            <a:r>
              <a:rPr lang="en-GB" sz="1400" dirty="0">
                <a:latin typeface="Calibri" charset="0"/>
                <a:cs typeface="Calibri" charset="0"/>
              </a:rPr>
              <a:t>Marie Robert</a:t>
            </a:r>
          </a:p>
          <a:p>
            <a:pPr algn="ctr"/>
            <a:r>
              <a:rPr lang="en-GB" sz="1400" dirty="0">
                <a:latin typeface="Calibri" charset="0"/>
                <a:cs typeface="Calibri" charset="0"/>
              </a:rPr>
              <a:t>Robin Brown</a:t>
            </a:r>
            <a:endParaRPr lang="en-US" sz="1400" dirty="0">
              <a:latin typeface="Calibri" charset="0"/>
              <a:cs typeface="Calibri" charset="0"/>
            </a:endParaRPr>
          </a:p>
        </p:txBody>
      </p:sp>
      <p:sp>
        <p:nvSpPr>
          <p:cNvPr id="123910" name="Rectangle 20"/>
          <p:cNvSpPr>
            <a:spLocks noChangeArrowheads="1"/>
          </p:cNvSpPr>
          <p:nvPr/>
        </p:nvSpPr>
        <p:spPr bwMode="auto">
          <a:xfrm>
            <a:off x="423863" y="188789"/>
            <a:ext cx="24034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GB" sz="1400" dirty="0">
                <a:latin typeface="Calibri" charset="0"/>
                <a:cs typeface="Calibri" charset="0"/>
              </a:rPr>
              <a:t>University of British Columbia</a:t>
            </a:r>
          </a:p>
        </p:txBody>
      </p:sp>
      <p:sp>
        <p:nvSpPr>
          <p:cNvPr id="123911" name="Rectangle 15"/>
          <p:cNvSpPr>
            <a:spLocks noChangeArrowheads="1"/>
          </p:cNvSpPr>
          <p:nvPr/>
        </p:nvSpPr>
        <p:spPr bwMode="auto">
          <a:xfrm>
            <a:off x="5753100" y="4541479"/>
            <a:ext cx="3289300"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GB" sz="1400" dirty="0">
                <a:latin typeface="Calibri" charset="0"/>
                <a:cs typeface="Calibri" charset="0"/>
              </a:rPr>
              <a:t>Pacific Northwest National Laboratory</a:t>
            </a:r>
          </a:p>
          <a:p>
            <a:pPr algn="ctr"/>
            <a:endParaRPr lang="en-GB" sz="1400" dirty="0">
              <a:latin typeface="Calibri" charset="0"/>
              <a:cs typeface="Calibri" charset="0"/>
            </a:endParaRPr>
          </a:p>
          <a:p>
            <a:pPr algn="ctr"/>
            <a:r>
              <a:rPr lang="en-GB" sz="1400" dirty="0">
                <a:latin typeface="Calibri" charset="0"/>
                <a:cs typeface="Calibri" charset="0"/>
              </a:rPr>
              <a:t>Angela </a:t>
            </a:r>
            <a:r>
              <a:rPr lang="en-GB" sz="1400" dirty="0" err="1">
                <a:latin typeface="Calibri" charset="0"/>
                <a:cs typeface="Calibri" charset="0"/>
              </a:rPr>
              <a:t>Norbeck</a:t>
            </a:r>
            <a:endParaRPr lang="en-GB" sz="1400" dirty="0">
              <a:latin typeface="Calibri" charset="0"/>
              <a:cs typeface="Calibri" charset="0"/>
            </a:endParaRPr>
          </a:p>
          <a:p>
            <a:pPr algn="ctr"/>
            <a:r>
              <a:rPr lang="en-US" sz="1400" dirty="0" err="1">
                <a:latin typeface="Calibri" charset="0"/>
                <a:cs typeface="Calibri" charset="0"/>
              </a:rPr>
              <a:t>Ljiljana</a:t>
            </a:r>
            <a:r>
              <a:rPr lang="en-US" sz="1400" dirty="0">
                <a:latin typeface="Calibri" charset="0"/>
                <a:cs typeface="Calibri" charset="0"/>
              </a:rPr>
              <a:t> </a:t>
            </a:r>
            <a:r>
              <a:rPr lang="en-US" sz="1400" dirty="0" err="1">
                <a:latin typeface="Calibri" charset="0"/>
                <a:cs typeface="Calibri" charset="0"/>
              </a:rPr>
              <a:t>Pasa-Tolic</a:t>
            </a:r>
            <a:endParaRPr lang="en-GB" sz="1400" dirty="0">
              <a:latin typeface="Calibri" charset="0"/>
              <a:cs typeface="Calibri" charset="0"/>
            </a:endParaRPr>
          </a:p>
          <a:p>
            <a:pPr algn="ctr"/>
            <a:r>
              <a:rPr lang="en-GB" sz="1400" dirty="0">
                <a:latin typeface="Calibri" charset="0"/>
                <a:cs typeface="Calibri" charset="0"/>
              </a:rPr>
              <a:t>Heather Brewer</a:t>
            </a:r>
            <a:endParaRPr lang="en-US" sz="1400" dirty="0">
              <a:latin typeface="Calibri" charset="0"/>
              <a:cs typeface="Calibri" charset="0"/>
            </a:endParaRPr>
          </a:p>
        </p:txBody>
      </p:sp>
      <p:sp>
        <p:nvSpPr>
          <p:cNvPr id="123912" name="Slide Number Placeholder 16"/>
          <p:cNvSpPr>
            <a:spLocks noGrp="1"/>
          </p:cNvSpPr>
          <p:nvPr>
            <p:ph type="sldNum" sz="quarter" idx="12"/>
          </p:nvPr>
        </p:nvSpPr>
        <p:spPr>
          <a:xfrm>
            <a:off x="6553200" y="6413500"/>
            <a:ext cx="19050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5EA0E68-829F-554B-A0B6-109D06600854}" type="slidenum">
              <a:rPr lang="en-US" sz="1400">
                <a:latin typeface="Calibri" charset="0"/>
                <a:cs typeface="Calibri" charset="0"/>
              </a:rPr>
              <a:pPr/>
              <a:t>35</a:t>
            </a:fld>
            <a:endParaRPr lang="en-US" sz="1400">
              <a:latin typeface="Calibri" charset="0"/>
              <a:cs typeface="Calibri" charset="0"/>
            </a:endParaRPr>
          </a:p>
        </p:txBody>
      </p:sp>
      <p:sp>
        <p:nvSpPr>
          <p:cNvPr id="123916" name="Rectangle 19"/>
          <p:cNvSpPr>
            <a:spLocks noChangeArrowheads="1"/>
          </p:cNvSpPr>
          <p:nvPr/>
        </p:nvSpPr>
        <p:spPr bwMode="auto">
          <a:xfrm>
            <a:off x="1583593" y="539307"/>
            <a:ext cx="1600200" cy="17542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1200" dirty="0">
                <a:latin typeface="Calibri" charset="0"/>
                <a:cs typeface="Calibri" charset="0"/>
              </a:rPr>
              <a:t>Sam </a:t>
            </a:r>
            <a:r>
              <a:rPr lang="en-US" sz="1200" dirty="0" err="1">
                <a:latin typeface="Calibri" charset="0"/>
                <a:cs typeface="Calibri" charset="0"/>
              </a:rPr>
              <a:t>Kheirandish</a:t>
            </a:r>
            <a:endParaRPr lang="en-US" sz="1200" dirty="0">
              <a:latin typeface="Calibri" charset="0"/>
              <a:cs typeface="Calibri" charset="0"/>
            </a:endParaRPr>
          </a:p>
          <a:p>
            <a:pPr algn="ctr"/>
            <a:r>
              <a:rPr lang="en-US" sz="1200" b="1" dirty="0" err="1">
                <a:latin typeface="Calibri" charset="0"/>
                <a:cs typeface="Calibri" charset="0"/>
              </a:rPr>
              <a:t>Kishori</a:t>
            </a:r>
            <a:r>
              <a:rPr lang="en-US" sz="1200" b="1" dirty="0">
                <a:latin typeface="Calibri" charset="0"/>
                <a:cs typeface="Calibri" charset="0"/>
              </a:rPr>
              <a:t> </a:t>
            </a:r>
            <a:r>
              <a:rPr lang="en-US" sz="1200" b="1" dirty="0" err="1">
                <a:latin typeface="Calibri" charset="0"/>
                <a:cs typeface="Calibri" charset="0"/>
              </a:rPr>
              <a:t>Konwar</a:t>
            </a:r>
            <a:endParaRPr lang="en-US" sz="1200" b="1" dirty="0">
              <a:latin typeface="Calibri" charset="0"/>
              <a:cs typeface="Calibri" charset="0"/>
            </a:endParaRPr>
          </a:p>
          <a:p>
            <a:pPr algn="ctr"/>
            <a:r>
              <a:rPr lang="en-US" sz="1200" dirty="0">
                <a:latin typeface="Calibri" charset="0"/>
                <a:cs typeface="Calibri" charset="0"/>
              </a:rPr>
              <a:t>Keith </a:t>
            </a:r>
            <a:r>
              <a:rPr lang="en-US" sz="1200" dirty="0" err="1">
                <a:latin typeface="Calibri" charset="0"/>
                <a:cs typeface="Calibri" charset="0"/>
              </a:rPr>
              <a:t>Mewis</a:t>
            </a:r>
            <a:endParaRPr lang="en-US" sz="1200" dirty="0">
              <a:latin typeface="Calibri" charset="0"/>
              <a:cs typeface="Calibri" charset="0"/>
            </a:endParaRPr>
          </a:p>
          <a:p>
            <a:pPr algn="ctr"/>
            <a:r>
              <a:rPr lang="en-GB" sz="1200" b="1" dirty="0">
                <a:latin typeface="Calibri" charset="0"/>
                <a:cs typeface="Calibri" charset="0"/>
              </a:rPr>
              <a:t>Antoine Page</a:t>
            </a:r>
          </a:p>
          <a:p>
            <a:pPr algn="ctr"/>
            <a:r>
              <a:rPr lang="en-GB" sz="1200" dirty="0">
                <a:latin typeface="Calibri" charset="0"/>
                <a:cs typeface="Calibri" charset="0"/>
              </a:rPr>
              <a:t>Melanie </a:t>
            </a:r>
            <a:r>
              <a:rPr lang="en-GB" sz="1200" dirty="0" err="1">
                <a:latin typeface="Calibri" charset="0"/>
                <a:cs typeface="Calibri" charset="0"/>
              </a:rPr>
              <a:t>Scofield</a:t>
            </a:r>
            <a:endParaRPr lang="en-GB" sz="1200" dirty="0">
              <a:latin typeface="Calibri" charset="0"/>
              <a:cs typeface="Calibri" charset="0"/>
            </a:endParaRPr>
          </a:p>
          <a:p>
            <a:pPr algn="ctr"/>
            <a:r>
              <a:rPr lang="en-GB" sz="1200" dirty="0">
                <a:latin typeface="Calibri" charset="0"/>
                <a:cs typeface="Calibri" charset="0"/>
              </a:rPr>
              <a:t>Young Song</a:t>
            </a:r>
            <a:endParaRPr lang="en-US" sz="1200" dirty="0">
              <a:latin typeface="Calibri" charset="0"/>
              <a:cs typeface="Calibri" charset="0"/>
            </a:endParaRPr>
          </a:p>
          <a:p>
            <a:pPr algn="ctr"/>
            <a:r>
              <a:rPr lang="en-US" sz="1200" dirty="0">
                <a:latin typeface="Calibri" charset="0"/>
                <a:cs typeface="Calibri" charset="0"/>
              </a:rPr>
              <a:t>Nicole </a:t>
            </a:r>
            <a:r>
              <a:rPr lang="en-US" sz="1200" dirty="0" err="1">
                <a:latin typeface="Calibri" charset="0"/>
                <a:cs typeface="Calibri" charset="0"/>
              </a:rPr>
              <a:t>Sukdeo</a:t>
            </a:r>
            <a:endParaRPr lang="en-US" sz="1200" dirty="0">
              <a:latin typeface="Calibri" charset="0"/>
              <a:cs typeface="Calibri" charset="0"/>
            </a:endParaRPr>
          </a:p>
          <a:p>
            <a:pPr algn="ctr"/>
            <a:r>
              <a:rPr lang="en-US" sz="1200" dirty="0">
                <a:latin typeface="Calibri" charset="0"/>
                <a:cs typeface="Calibri" charset="0"/>
              </a:rPr>
              <a:t>Jody Wright</a:t>
            </a:r>
            <a:endParaRPr lang="en-GB" sz="1200" dirty="0">
              <a:latin typeface="Calibri" charset="0"/>
              <a:cs typeface="Calibri" charset="0"/>
            </a:endParaRPr>
          </a:p>
          <a:p>
            <a:pPr algn="ctr"/>
            <a:r>
              <a:rPr lang="en-GB" sz="1200" dirty="0">
                <a:latin typeface="Calibri" charset="0"/>
                <a:cs typeface="Calibri" charset="0"/>
              </a:rPr>
              <a:t>Elena </a:t>
            </a:r>
            <a:r>
              <a:rPr lang="en-GB" sz="1200" dirty="0" err="1">
                <a:latin typeface="Calibri" charset="0"/>
                <a:cs typeface="Calibri" charset="0"/>
              </a:rPr>
              <a:t>Zaikova</a:t>
            </a:r>
            <a:endParaRPr lang="en-GB" sz="1200" dirty="0">
              <a:latin typeface="Calibri" charset="0"/>
              <a:cs typeface="Calibri" charset="0"/>
            </a:endParaRPr>
          </a:p>
        </p:txBody>
      </p:sp>
      <p:sp>
        <p:nvSpPr>
          <p:cNvPr id="123917" name="Rectangle 20"/>
          <p:cNvSpPr>
            <a:spLocks noChangeArrowheads="1"/>
          </p:cNvSpPr>
          <p:nvPr/>
        </p:nvSpPr>
        <p:spPr bwMode="auto">
          <a:xfrm>
            <a:off x="123093" y="539307"/>
            <a:ext cx="1625600"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algn="ctr"/>
            <a:r>
              <a:rPr lang="en-US" sz="1200" dirty="0">
                <a:latin typeface="Calibri" charset="0"/>
                <a:cs typeface="Calibri" charset="0"/>
              </a:rPr>
              <a:t>Maya Bhatia</a:t>
            </a:r>
          </a:p>
          <a:p>
            <a:pPr algn="ctr"/>
            <a:r>
              <a:rPr lang="en-GB" sz="1200" dirty="0">
                <a:latin typeface="Calibri" charset="0"/>
                <a:cs typeface="Calibri" charset="0"/>
              </a:rPr>
              <a:t>Monica Torres Beltran</a:t>
            </a:r>
          </a:p>
          <a:p>
            <a:pPr algn="ctr"/>
            <a:r>
              <a:rPr lang="en-GB" sz="1200" dirty="0">
                <a:latin typeface="Calibri" charset="0"/>
                <a:cs typeface="Calibri" charset="0"/>
              </a:rPr>
              <a:t>Annie Cox</a:t>
            </a:r>
          </a:p>
          <a:p>
            <a:pPr algn="ctr"/>
            <a:r>
              <a:rPr lang="en-GB" sz="1200" b="1" dirty="0" smtClean="0">
                <a:latin typeface="Calibri" charset="0"/>
                <a:cs typeface="Calibri" charset="0"/>
              </a:rPr>
              <a:t>Evan </a:t>
            </a:r>
            <a:r>
              <a:rPr lang="en-GB" sz="1200" b="1" dirty="0" err="1" smtClean="0">
                <a:latin typeface="Calibri" charset="0"/>
                <a:cs typeface="Calibri" charset="0"/>
              </a:rPr>
              <a:t>Durno</a:t>
            </a:r>
            <a:endParaRPr lang="en-GB" sz="1200" b="1" dirty="0" smtClean="0">
              <a:latin typeface="Calibri" charset="0"/>
              <a:cs typeface="Calibri" charset="0"/>
            </a:endParaRPr>
          </a:p>
          <a:p>
            <a:pPr algn="ctr"/>
            <a:r>
              <a:rPr lang="en-GB" sz="1200" dirty="0" smtClean="0">
                <a:latin typeface="Calibri" charset="0"/>
                <a:cs typeface="Calibri" charset="0"/>
              </a:rPr>
              <a:t>Diane </a:t>
            </a:r>
            <a:r>
              <a:rPr lang="en-GB" sz="1200" dirty="0">
                <a:latin typeface="Calibri" charset="0"/>
                <a:cs typeface="Calibri" charset="0"/>
              </a:rPr>
              <a:t>Fairly</a:t>
            </a:r>
          </a:p>
          <a:p>
            <a:pPr algn="ctr"/>
            <a:r>
              <a:rPr lang="en-GB" sz="1200" dirty="0">
                <a:latin typeface="Calibri" charset="0"/>
                <a:cs typeface="Calibri" charset="0"/>
              </a:rPr>
              <a:t>Esther </a:t>
            </a:r>
            <a:r>
              <a:rPr lang="en-GB" sz="1200" dirty="0" err="1">
                <a:latin typeface="Calibri" charset="0"/>
                <a:cs typeface="Calibri" charset="0"/>
              </a:rPr>
              <a:t>Geis</a:t>
            </a:r>
            <a:endParaRPr lang="en-GB" sz="1200" dirty="0">
              <a:latin typeface="Calibri" charset="0"/>
              <a:cs typeface="Calibri" charset="0"/>
            </a:endParaRPr>
          </a:p>
          <a:p>
            <a:pPr algn="ctr"/>
            <a:r>
              <a:rPr lang="en-GB" sz="1200" dirty="0" err="1">
                <a:latin typeface="Calibri" charset="0"/>
                <a:cs typeface="Calibri" charset="0"/>
              </a:rPr>
              <a:t>Alyse</a:t>
            </a:r>
            <a:r>
              <a:rPr lang="en-GB" sz="1200" dirty="0">
                <a:latin typeface="Calibri" charset="0"/>
                <a:cs typeface="Calibri" charset="0"/>
              </a:rPr>
              <a:t> Hawley</a:t>
            </a:r>
          </a:p>
          <a:p>
            <a:pPr algn="ctr"/>
            <a:r>
              <a:rPr lang="en-GB" sz="1200" dirty="0">
                <a:latin typeface="Calibri" charset="0"/>
                <a:cs typeface="Calibri" charset="0"/>
              </a:rPr>
              <a:t>Aria Hahn</a:t>
            </a:r>
          </a:p>
          <a:p>
            <a:pPr algn="ctr"/>
            <a:r>
              <a:rPr lang="en-GB" sz="1200" b="1" dirty="0" err="1">
                <a:latin typeface="Calibri" charset="0"/>
                <a:cs typeface="Calibri" charset="0"/>
              </a:rPr>
              <a:t>Niels</a:t>
            </a:r>
            <a:r>
              <a:rPr lang="en-GB" sz="1200" b="1" dirty="0">
                <a:latin typeface="Calibri" charset="0"/>
                <a:cs typeface="Calibri" charset="0"/>
              </a:rPr>
              <a:t> </a:t>
            </a:r>
            <a:r>
              <a:rPr lang="en-GB" sz="1200" b="1" dirty="0" smtClean="0">
                <a:latin typeface="Calibri" charset="0"/>
                <a:cs typeface="Calibri" charset="0"/>
              </a:rPr>
              <a:t>Hansen</a:t>
            </a:r>
            <a:endParaRPr lang="en-GB" sz="1200" b="1" dirty="0">
              <a:latin typeface="Calibri" charset="0"/>
              <a:cs typeface="Calibri" charset="0"/>
            </a:endParaRPr>
          </a:p>
        </p:txBody>
      </p:sp>
      <p:sp>
        <p:nvSpPr>
          <p:cNvPr id="123915" name="Rectangle 21"/>
          <p:cNvSpPr>
            <a:spLocks noChangeArrowheads="1"/>
          </p:cNvSpPr>
          <p:nvPr/>
        </p:nvSpPr>
        <p:spPr bwMode="auto">
          <a:xfrm>
            <a:off x="5956300" y="3306034"/>
            <a:ext cx="2882900"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GB" sz="1400" dirty="0">
                <a:latin typeface="Calibri" charset="0"/>
                <a:cs typeface="Calibri" charset="0"/>
              </a:rPr>
              <a:t>SRI</a:t>
            </a:r>
          </a:p>
          <a:p>
            <a:pPr algn="ctr"/>
            <a:endParaRPr lang="en-GB" sz="1200" dirty="0">
              <a:latin typeface="Calibri" charset="0"/>
              <a:cs typeface="Calibri" charset="0"/>
            </a:endParaRPr>
          </a:p>
          <a:p>
            <a:pPr algn="ctr"/>
            <a:r>
              <a:rPr lang="en-CA" sz="1200" dirty="0">
                <a:latin typeface="Calibri" charset="0"/>
                <a:cs typeface="Calibri" charset="0"/>
              </a:rPr>
              <a:t>Peter Karp</a:t>
            </a:r>
          </a:p>
          <a:p>
            <a:pPr algn="ctr"/>
            <a:r>
              <a:rPr lang="en-CA" sz="1200" dirty="0" err="1">
                <a:latin typeface="Calibri" charset="0"/>
                <a:cs typeface="Calibri" charset="0"/>
              </a:rPr>
              <a:t>Tomer</a:t>
            </a:r>
            <a:r>
              <a:rPr lang="en-CA" sz="1200" dirty="0">
                <a:latin typeface="Calibri" charset="0"/>
                <a:cs typeface="Calibri" charset="0"/>
              </a:rPr>
              <a:t> Altman</a:t>
            </a:r>
            <a:endParaRPr lang="en-US" sz="1200" dirty="0">
              <a:latin typeface="Calibri" charset="0"/>
              <a:cs typeface="Calibri" charset="0"/>
            </a:endParaRPr>
          </a:p>
        </p:txBody>
      </p:sp>
      <p:cxnSp>
        <p:nvCxnSpPr>
          <p:cNvPr id="3" name="Straight Connector 2"/>
          <p:cNvCxnSpPr/>
          <p:nvPr/>
        </p:nvCxnSpPr>
        <p:spPr>
          <a:xfrm>
            <a:off x="78154" y="4835773"/>
            <a:ext cx="8929077" cy="0"/>
          </a:xfrm>
          <a:prstGeom prst="line">
            <a:avLst/>
          </a:prstGeom>
          <a:ln>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a:off x="78154" y="513870"/>
            <a:ext cx="3174999" cy="0"/>
          </a:xfrm>
          <a:prstGeom prst="line">
            <a:avLst/>
          </a:prstGeom>
          <a:ln>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a:off x="5982677" y="3606803"/>
            <a:ext cx="3024554" cy="0"/>
          </a:xfrm>
          <a:prstGeom prst="line">
            <a:avLst/>
          </a:prstGeom>
          <a:ln>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958966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map00910.png"/>
          <p:cNvPicPr>
            <a:picLocks noChangeAspect="1"/>
          </p:cNvPicPr>
          <p:nvPr/>
        </p:nvPicPr>
        <p:blipFill>
          <a:blip r:embed="rId3"/>
          <a:srcRect l="3945" t="9028" r="3301" b="3588"/>
          <a:stretch>
            <a:fillRect/>
          </a:stretch>
        </p:blipFill>
        <p:spPr>
          <a:xfrm>
            <a:off x="2067254" y="829484"/>
            <a:ext cx="6518426" cy="4842904"/>
          </a:xfrm>
          <a:prstGeom prst="rect">
            <a:avLst/>
          </a:prstGeom>
        </p:spPr>
      </p:pic>
      <p:sp>
        <p:nvSpPr>
          <p:cNvPr id="26626" name="Rectangle 1026"/>
          <p:cNvSpPr>
            <a:spLocks noGrp="1" noChangeArrowheads="1"/>
          </p:cNvSpPr>
          <p:nvPr>
            <p:ph type="title"/>
          </p:nvPr>
        </p:nvSpPr>
        <p:spPr>
          <a:xfrm>
            <a:off x="76200" y="36513"/>
            <a:ext cx="8915400" cy="619125"/>
          </a:xfrm>
        </p:spPr>
        <p:txBody>
          <a:bodyPr>
            <a:normAutofit fontScale="90000"/>
          </a:bodyPr>
          <a:lstStyle/>
          <a:p>
            <a:pPr eaLnBrk="1" hangingPunct="1"/>
            <a:r>
              <a:rPr lang="en-US" smtClean="0">
                <a:latin typeface="Calibri" charset="0"/>
                <a:ea typeface="Calibri" charset="0"/>
                <a:cs typeface="Calibri" charset="0"/>
              </a:rPr>
              <a:t>Cellular Pathways</a:t>
            </a:r>
          </a:p>
        </p:txBody>
      </p:sp>
      <p:sp>
        <p:nvSpPr>
          <p:cNvPr id="26627" name="Rectangle 1028"/>
          <p:cNvSpPr>
            <a:spLocks noChangeArrowheads="1"/>
          </p:cNvSpPr>
          <p:nvPr/>
        </p:nvSpPr>
        <p:spPr bwMode="auto">
          <a:xfrm>
            <a:off x="0" y="5373188"/>
            <a:ext cx="9067800" cy="1219200"/>
          </a:xfrm>
          <a:prstGeom prst="rect">
            <a:avLst/>
          </a:prstGeom>
          <a:noFill/>
          <a:ln w="9525">
            <a:noFill/>
            <a:miter lim="800000"/>
            <a:headEnd/>
            <a:tailEnd/>
          </a:ln>
        </p:spPr>
        <p:txBody>
          <a:bodyPr>
            <a:prstTxWarp prst="textNoShape">
              <a:avLst/>
            </a:prstTxWarp>
          </a:bodyPr>
          <a:lstStyle/>
          <a:p>
            <a:pPr marL="342900" lvl="1" indent="-342900" algn="just" eaLnBrk="1" hangingPunct="1">
              <a:spcBef>
                <a:spcPct val="20000"/>
              </a:spcBef>
              <a:buFontTx/>
              <a:buChar char="•"/>
            </a:pPr>
            <a:endParaRPr lang="en-US" sz="2400" dirty="0">
              <a:latin typeface="Calibri" charset="0"/>
              <a:ea typeface="Calibri" charset="0"/>
              <a:cs typeface="Calibri" charset="0"/>
            </a:endParaRPr>
          </a:p>
          <a:p>
            <a:pPr marL="342900" lvl="1" indent="-342900" algn="just" eaLnBrk="1" hangingPunct="1">
              <a:spcBef>
                <a:spcPct val="20000"/>
              </a:spcBef>
              <a:buFontTx/>
              <a:buChar char="•"/>
            </a:pPr>
            <a:r>
              <a:rPr lang="en-US" sz="2400" dirty="0">
                <a:latin typeface="Calibri" charset="0"/>
                <a:ea typeface="Calibri" charset="0"/>
                <a:cs typeface="Calibri" charset="0"/>
              </a:rPr>
              <a:t>Our genetic and biochemical understanding of metabolism is based largely on the study of complete pathways within </a:t>
            </a:r>
            <a:r>
              <a:rPr lang="en-US" sz="2400" dirty="0" smtClean="0">
                <a:latin typeface="Calibri" charset="0"/>
                <a:ea typeface="Calibri" charset="0"/>
                <a:cs typeface="Calibri" charset="0"/>
              </a:rPr>
              <a:t>cells.</a:t>
            </a:r>
            <a:endParaRPr lang="en-US" sz="2400" dirty="0">
              <a:latin typeface="Calibri" charset="0"/>
              <a:ea typeface="Calibri" charset="0"/>
              <a:cs typeface="Calibri" charset="0"/>
            </a:endParaRPr>
          </a:p>
        </p:txBody>
      </p:sp>
      <p:sp>
        <p:nvSpPr>
          <p:cNvPr id="26628" name="Slide Number Placeholder 5"/>
          <p:cNvSpPr>
            <a:spLocks noGrp="1"/>
          </p:cNvSpPr>
          <p:nvPr>
            <p:ph type="sldNum" sz="quarter" idx="12"/>
          </p:nvPr>
        </p:nvSpPr>
        <p:spPr>
          <a:xfrm>
            <a:off x="6613525" y="6369050"/>
            <a:ext cx="1905000" cy="457200"/>
          </a:xfrm>
          <a:noFill/>
        </p:spPr>
        <p:txBody>
          <a:bodyPr/>
          <a:lstStyle/>
          <a:p>
            <a:fld id="{08D637E8-749B-3D48-B69D-2FA28771D2E3}" type="slidenum">
              <a:rPr lang="en-US" smtClean="0">
                <a:latin typeface="Calibri" charset="0"/>
                <a:ea typeface="Calibri" charset="0"/>
                <a:cs typeface="Calibri" charset="0"/>
              </a:rPr>
              <a:pPr/>
              <a:t>4</a:t>
            </a:fld>
            <a:endParaRPr lang="en-US" smtClean="0">
              <a:latin typeface="Calibri" charset="0"/>
              <a:ea typeface="Calibri" charset="0"/>
              <a:cs typeface="Calibri" charset="0"/>
            </a:endParaRPr>
          </a:p>
        </p:txBody>
      </p:sp>
      <p:pic>
        <p:nvPicPr>
          <p:cNvPr id="26630" name="Picture 9"/>
          <p:cNvPicPr>
            <a:picLocks noChangeAspect="1" noChangeArrowheads="1"/>
          </p:cNvPicPr>
          <p:nvPr/>
        </p:nvPicPr>
        <p:blipFill>
          <a:blip r:embed="rId4"/>
          <a:srcRect/>
          <a:stretch>
            <a:fillRect/>
          </a:stretch>
        </p:blipFill>
        <p:spPr bwMode="auto">
          <a:xfrm>
            <a:off x="357188" y="2349750"/>
            <a:ext cx="1228725" cy="1892300"/>
          </a:xfrm>
          <a:prstGeom prst="rect">
            <a:avLst/>
          </a:prstGeom>
          <a:noFill/>
          <a:ln w="9525">
            <a:noFill/>
            <a:miter lim="800000"/>
            <a:headEnd/>
            <a:tailEnd/>
          </a:ln>
        </p:spPr>
      </p:pic>
      <p:sp>
        <p:nvSpPr>
          <p:cNvPr id="26631" name="Rounded Rectangle 16"/>
          <p:cNvSpPr>
            <a:spLocks noChangeArrowheads="1"/>
          </p:cNvSpPr>
          <p:nvPr/>
        </p:nvSpPr>
        <p:spPr bwMode="auto">
          <a:xfrm>
            <a:off x="382588" y="3526088"/>
            <a:ext cx="731837" cy="681037"/>
          </a:xfrm>
          <a:prstGeom prst="roundRect">
            <a:avLst>
              <a:gd name="adj" fmla="val 6032"/>
            </a:avLst>
          </a:prstGeom>
          <a:noFill/>
          <a:ln w="38100">
            <a:solidFill>
              <a:schemeClr val="tx1"/>
            </a:solidFill>
            <a:round/>
            <a:headEnd/>
            <a:tailEnd/>
          </a:ln>
        </p:spPr>
        <p:txBody>
          <a:bodyPr>
            <a:prstTxWarp prst="textNoShape">
              <a:avLst/>
            </a:prstTxWarp>
          </a:bodyPr>
          <a:lstStyle/>
          <a:p>
            <a:endParaRPr lang="en-US"/>
          </a:p>
        </p:txBody>
      </p:sp>
      <p:cxnSp>
        <p:nvCxnSpPr>
          <p:cNvPr id="26632" name="Straight Connector 22"/>
          <p:cNvCxnSpPr>
            <a:cxnSpLocks noChangeShapeType="1"/>
          </p:cNvCxnSpPr>
          <p:nvPr/>
        </p:nvCxnSpPr>
        <p:spPr bwMode="auto">
          <a:xfrm>
            <a:off x="1108075" y="3875338"/>
            <a:ext cx="836613" cy="1587"/>
          </a:xfrm>
          <a:prstGeom prst="line">
            <a:avLst/>
          </a:prstGeom>
          <a:noFill/>
          <a:ln w="38100">
            <a:solidFill>
              <a:schemeClr val="tx1"/>
            </a:solidFill>
            <a:round/>
            <a:headEnd/>
            <a:tailEnd/>
          </a:ln>
        </p:spPr>
      </p:cxnSp>
      <p:sp>
        <p:nvSpPr>
          <p:cNvPr id="26633" name="Rectangle 29"/>
          <p:cNvSpPr>
            <a:spLocks noChangeArrowheads="1"/>
          </p:cNvSpPr>
          <p:nvPr/>
        </p:nvSpPr>
        <p:spPr bwMode="auto">
          <a:xfrm>
            <a:off x="20638" y="4265863"/>
            <a:ext cx="1924050" cy="338137"/>
          </a:xfrm>
          <a:prstGeom prst="rect">
            <a:avLst/>
          </a:prstGeom>
          <a:noFill/>
          <a:ln w="9525">
            <a:noFill/>
            <a:miter lim="800000"/>
            <a:headEnd/>
            <a:tailEnd/>
          </a:ln>
        </p:spPr>
        <p:txBody>
          <a:bodyPr>
            <a:prstTxWarp prst="textNoShape">
              <a:avLst/>
            </a:prstTxWarp>
            <a:spAutoFit/>
          </a:bodyPr>
          <a:lstStyle/>
          <a:p>
            <a:pPr algn="ctr"/>
            <a:r>
              <a:rPr lang="en-US" sz="800">
                <a:latin typeface="Calibri" charset="0"/>
                <a:ea typeface="Calibri" charset="0"/>
                <a:cs typeface="Calibri" charset="0"/>
              </a:rPr>
              <a:t>Genome Management Information System, Oak Ridge National Laboratory </a:t>
            </a:r>
          </a:p>
        </p:txBody>
      </p:sp>
      <p:sp>
        <p:nvSpPr>
          <p:cNvPr id="26634" name="Rectangle 8"/>
          <p:cNvSpPr>
            <a:spLocks noChangeArrowheads="1"/>
          </p:cNvSpPr>
          <p:nvPr/>
        </p:nvSpPr>
        <p:spPr bwMode="auto">
          <a:xfrm>
            <a:off x="1955800" y="732088"/>
            <a:ext cx="6953250" cy="5029200"/>
          </a:xfrm>
          <a:prstGeom prst="rect">
            <a:avLst/>
          </a:prstGeom>
          <a:noFill/>
          <a:ln w="38100">
            <a:solidFill>
              <a:schemeClr val="tx1"/>
            </a:solidFill>
            <a:miter lim="800000"/>
            <a:headEnd/>
            <a:tailEnd/>
          </a:ln>
        </p:spPr>
        <p:txBody>
          <a:bodyPr wrap="none" anchor="ctr">
            <a:prstTxWarp prst="textNoShape">
              <a:avLst/>
            </a:prstTxWarp>
          </a:bodyPr>
          <a:lstStyle/>
          <a:p>
            <a:endParaRPr lang="en-US"/>
          </a:p>
        </p:txBody>
      </p:sp>
      <p:sp>
        <p:nvSpPr>
          <p:cNvPr id="26635" name="Rounded Rectangle 13"/>
          <p:cNvSpPr>
            <a:spLocks noChangeArrowheads="1"/>
          </p:cNvSpPr>
          <p:nvPr/>
        </p:nvSpPr>
        <p:spPr bwMode="auto">
          <a:xfrm>
            <a:off x="2067254" y="792413"/>
            <a:ext cx="6757987" cy="4905375"/>
          </a:xfrm>
          <a:prstGeom prst="roundRect">
            <a:avLst>
              <a:gd name="adj" fmla="val 6032"/>
            </a:avLst>
          </a:prstGeom>
          <a:solidFill>
            <a:srgbClr val="77FF56">
              <a:alpha val="40000"/>
            </a:srgbClr>
          </a:solidFill>
          <a:ln w="9525">
            <a:noFill/>
            <a:round/>
            <a:headEnd/>
            <a:tailEnd/>
          </a:ln>
        </p:spPr>
        <p:txBody>
          <a:bodyPr>
            <a:prstTxWarp prst="textNoShape">
              <a:avLst/>
            </a:prstTxWarp>
          </a:bodyPr>
          <a:lstStyle/>
          <a:p>
            <a:endParaRPr lang="en-US"/>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1026"/>
          <p:cNvSpPr>
            <a:spLocks noGrp="1" noChangeArrowheads="1"/>
          </p:cNvSpPr>
          <p:nvPr>
            <p:ph type="title"/>
          </p:nvPr>
        </p:nvSpPr>
        <p:spPr>
          <a:xfrm>
            <a:off x="76200" y="36513"/>
            <a:ext cx="8915400" cy="619125"/>
          </a:xfrm>
        </p:spPr>
        <p:txBody>
          <a:bodyPr>
            <a:normAutofit fontScale="90000"/>
          </a:bodyPr>
          <a:lstStyle/>
          <a:p>
            <a:pPr eaLnBrk="1" hangingPunct="1"/>
            <a:r>
              <a:rPr lang="en-US" smtClean="0">
                <a:latin typeface="Calibri" charset="0"/>
                <a:ea typeface="Calibri" charset="0"/>
                <a:cs typeface="Calibri" charset="0"/>
              </a:rPr>
              <a:t>Distributed Pathways</a:t>
            </a:r>
          </a:p>
        </p:txBody>
      </p:sp>
      <p:sp>
        <p:nvSpPr>
          <p:cNvPr id="28675" name="Rectangle 1028"/>
          <p:cNvSpPr>
            <a:spLocks noChangeArrowheads="1"/>
          </p:cNvSpPr>
          <p:nvPr/>
        </p:nvSpPr>
        <p:spPr bwMode="auto">
          <a:xfrm>
            <a:off x="97693" y="5435270"/>
            <a:ext cx="8938845" cy="1220788"/>
          </a:xfrm>
          <a:prstGeom prst="rect">
            <a:avLst/>
          </a:prstGeom>
          <a:noFill/>
          <a:ln w="9525">
            <a:noFill/>
            <a:miter lim="800000"/>
            <a:headEnd/>
            <a:tailEnd/>
          </a:ln>
        </p:spPr>
        <p:txBody>
          <a:bodyPr>
            <a:prstTxWarp prst="textNoShape">
              <a:avLst/>
            </a:prstTxWarp>
          </a:bodyPr>
          <a:lstStyle/>
          <a:p>
            <a:pPr marL="342900" lvl="1" indent="-342900" algn="just" eaLnBrk="1" hangingPunct="1">
              <a:spcBef>
                <a:spcPct val="20000"/>
              </a:spcBef>
              <a:buFontTx/>
              <a:buChar char="•"/>
            </a:pPr>
            <a:endParaRPr lang="en-US" sz="2400" dirty="0">
              <a:latin typeface="Calibri" charset="0"/>
              <a:ea typeface="Calibri" charset="0"/>
              <a:cs typeface="Calibri" charset="0"/>
            </a:endParaRPr>
          </a:p>
          <a:p>
            <a:pPr marL="342900" lvl="1" indent="-342900" algn="just" eaLnBrk="1" hangingPunct="1">
              <a:spcBef>
                <a:spcPct val="20000"/>
              </a:spcBef>
              <a:buFontTx/>
              <a:buChar char="•"/>
            </a:pPr>
            <a:r>
              <a:rPr lang="en-US" sz="2400" dirty="0">
                <a:latin typeface="Calibri" charset="0"/>
                <a:ea typeface="Calibri" charset="0"/>
                <a:cs typeface="Calibri" charset="0"/>
              </a:rPr>
              <a:t>However, microbial communities form distributed metabolic pathways directing matter and energy exchange.</a:t>
            </a:r>
          </a:p>
        </p:txBody>
      </p:sp>
      <p:sp>
        <p:nvSpPr>
          <p:cNvPr id="28676" name="Slide Number Placeholder 5"/>
          <p:cNvSpPr>
            <a:spLocks noGrp="1"/>
          </p:cNvSpPr>
          <p:nvPr>
            <p:ph type="sldNum" sz="quarter" idx="12"/>
          </p:nvPr>
        </p:nvSpPr>
        <p:spPr>
          <a:xfrm>
            <a:off x="6613525" y="6369050"/>
            <a:ext cx="1905000" cy="457200"/>
          </a:xfrm>
          <a:noFill/>
        </p:spPr>
        <p:txBody>
          <a:bodyPr/>
          <a:lstStyle/>
          <a:p>
            <a:fld id="{74290F2B-1915-394D-8FA3-4ECC37625017}" type="slidenum">
              <a:rPr lang="en-US" smtClean="0">
                <a:latin typeface="Calibri" charset="0"/>
                <a:ea typeface="Calibri" charset="0"/>
                <a:cs typeface="Calibri" charset="0"/>
              </a:rPr>
              <a:pPr/>
              <a:t>5</a:t>
            </a:fld>
            <a:endParaRPr lang="en-US" smtClean="0">
              <a:latin typeface="Calibri" charset="0"/>
              <a:ea typeface="Calibri" charset="0"/>
              <a:cs typeface="Calibri" charset="0"/>
            </a:endParaRPr>
          </a:p>
        </p:txBody>
      </p:sp>
      <p:grpSp>
        <p:nvGrpSpPr>
          <p:cNvPr id="3" name="Group 28"/>
          <p:cNvGrpSpPr>
            <a:grpSpLocks/>
          </p:cNvGrpSpPr>
          <p:nvPr/>
        </p:nvGrpSpPr>
        <p:grpSpPr bwMode="auto">
          <a:xfrm>
            <a:off x="241300" y="2470150"/>
            <a:ext cx="1657350" cy="2005013"/>
            <a:chOff x="191342" y="1850281"/>
            <a:chExt cx="2339975" cy="2833688"/>
          </a:xfrm>
        </p:grpSpPr>
        <p:sp>
          <p:nvSpPr>
            <p:cNvPr id="28681" name="Rectangle 8"/>
            <p:cNvSpPr>
              <a:spLocks noChangeArrowheads="1"/>
            </p:cNvSpPr>
            <p:nvPr/>
          </p:nvSpPr>
          <p:spPr bwMode="auto">
            <a:xfrm>
              <a:off x="191342" y="1850281"/>
              <a:ext cx="1876425" cy="2833688"/>
            </a:xfrm>
            <a:prstGeom prst="rect">
              <a:avLst/>
            </a:prstGeom>
            <a:noFill/>
            <a:ln w="38100">
              <a:solidFill>
                <a:schemeClr val="tx1"/>
              </a:solidFill>
              <a:miter lim="800000"/>
              <a:headEnd/>
              <a:tailEnd/>
            </a:ln>
          </p:spPr>
          <p:txBody>
            <a:bodyPr wrap="none" anchor="ctr">
              <a:prstTxWarp prst="textNoShape">
                <a:avLst/>
              </a:prstTxWarp>
            </a:bodyPr>
            <a:lstStyle/>
            <a:p>
              <a:endParaRPr lang="en-US"/>
            </a:p>
          </p:txBody>
        </p:sp>
        <p:sp>
          <p:nvSpPr>
            <p:cNvPr id="28682" name="Line 5"/>
            <p:cNvSpPr>
              <a:spLocks noChangeShapeType="1"/>
            </p:cNvSpPr>
            <p:nvPr/>
          </p:nvSpPr>
          <p:spPr bwMode="auto">
            <a:xfrm>
              <a:off x="2072530" y="3258394"/>
              <a:ext cx="458787" cy="0"/>
            </a:xfrm>
            <a:prstGeom prst="line">
              <a:avLst/>
            </a:prstGeom>
            <a:noFill/>
            <a:ln w="38100">
              <a:solidFill>
                <a:schemeClr val="tx1"/>
              </a:solidFill>
              <a:round/>
              <a:headEnd/>
              <a:tailEnd/>
            </a:ln>
          </p:spPr>
          <p:txBody>
            <a:bodyPr wrap="none" anchor="ctr">
              <a:prstTxWarp prst="textNoShape">
                <a:avLst/>
              </a:prstTxWarp>
            </a:bodyPr>
            <a:lstStyle/>
            <a:p>
              <a:endParaRPr lang="en-US"/>
            </a:p>
          </p:txBody>
        </p:sp>
      </p:grpSp>
      <p:pic>
        <p:nvPicPr>
          <p:cNvPr id="28679" name="Picture 9"/>
          <p:cNvPicPr>
            <a:picLocks noChangeAspect="1" noChangeArrowheads="1"/>
          </p:cNvPicPr>
          <p:nvPr/>
        </p:nvPicPr>
        <p:blipFill>
          <a:blip r:embed="rId3"/>
          <a:srcRect/>
          <a:stretch>
            <a:fillRect/>
          </a:stretch>
        </p:blipFill>
        <p:spPr bwMode="auto">
          <a:xfrm>
            <a:off x="298450" y="2516188"/>
            <a:ext cx="1227138" cy="1893887"/>
          </a:xfrm>
          <a:prstGeom prst="rect">
            <a:avLst/>
          </a:prstGeom>
          <a:noFill/>
          <a:ln w="9525">
            <a:noFill/>
            <a:miter lim="800000"/>
            <a:headEnd/>
            <a:tailEnd/>
          </a:ln>
        </p:spPr>
      </p:pic>
      <p:sp>
        <p:nvSpPr>
          <p:cNvPr id="28680" name="Rectangle 8"/>
          <p:cNvSpPr>
            <a:spLocks noChangeArrowheads="1"/>
          </p:cNvSpPr>
          <p:nvPr/>
        </p:nvSpPr>
        <p:spPr bwMode="auto">
          <a:xfrm>
            <a:off x="1895475" y="777875"/>
            <a:ext cx="6953250" cy="5027613"/>
          </a:xfrm>
          <a:prstGeom prst="rect">
            <a:avLst/>
          </a:prstGeom>
          <a:noFill/>
          <a:ln w="38100">
            <a:solidFill>
              <a:schemeClr val="tx1"/>
            </a:solidFill>
            <a:miter lim="800000"/>
            <a:headEnd/>
            <a:tailEnd/>
          </a:ln>
        </p:spPr>
        <p:txBody>
          <a:bodyPr wrap="none" anchor="ctr">
            <a:prstTxWarp prst="textNoShape">
              <a:avLst/>
            </a:prstTxWarp>
          </a:bodyPr>
          <a:lstStyle/>
          <a:p>
            <a:endParaRPr lang="en-US"/>
          </a:p>
        </p:txBody>
      </p:sp>
      <p:pic>
        <p:nvPicPr>
          <p:cNvPr id="22" name="Picture 21" descr="KEGG_nitrogen.jpg"/>
          <p:cNvPicPr>
            <a:picLocks noChangeAspect="1"/>
          </p:cNvPicPr>
          <p:nvPr/>
        </p:nvPicPr>
        <p:blipFill>
          <a:blip r:embed="rId4"/>
          <a:srcRect b="10872"/>
          <a:stretch>
            <a:fillRect/>
          </a:stretch>
        </p:blipFill>
        <p:spPr>
          <a:xfrm>
            <a:off x="2768600" y="973810"/>
            <a:ext cx="4978400" cy="4601490"/>
          </a:xfrm>
          <a:prstGeom prst="rect">
            <a:avLst/>
          </a:prstGeom>
        </p:spPr>
      </p:pic>
      <p:grpSp>
        <p:nvGrpSpPr>
          <p:cNvPr id="26" name="Group 25"/>
          <p:cNvGrpSpPr/>
          <p:nvPr/>
        </p:nvGrpSpPr>
        <p:grpSpPr>
          <a:xfrm>
            <a:off x="1962150" y="841375"/>
            <a:ext cx="6823556" cy="4886325"/>
            <a:chOff x="1962150" y="841375"/>
            <a:chExt cx="6823556" cy="4886325"/>
          </a:xfrm>
        </p:grpSpPr>
        <p:sp>
          <p:nvSpPr>
            <p:cNvPr id="28685" name="Rounded Rectangle 8"/>
            <p:cNvSpPr>
              <a:spLocks noChangeArrowheads="1"/>
            </p:cNvSpPr>
            <p:nvPr/>
          </p:nvSpPr>
          <p:spPr bwMode="auto">
            <a:xfrm>
              <a:off x="1962150" y="841375"/>
              <a:ext cx="3892550" cy="1876425"/>
            </a:xfrm>
            <a:prstGeom prst="roundRect">
              <a:avLst>
                <a:gd name="adj" fmla="val 6032"/>
              </a:avLst>
            </a:prstGeom>
            <a:solidFill>
              <a:srgbClr val="FC0A06">
                <a:alpha val="49019"/>
              </a:srgbClr>
            </a:solidFill>
            <a:ln w="9525">
              <a:noFill/>
              <a:round/>
              <a:headEnd/>
              <a:tailEnd/>
            </a:ln>
          </p:spPr>
          <p:txBody>
            <a:bodyPr>
              <a:prstTxWarp prst="textNoShape">
                <a:avLst/>
              </a:prstTxWarp>
            </a:bodyPr>
            <a:lstStyle/>
            <a:p>
              <a:endParaRPr lang="en-US"/>
            </a:p>
          </p:txBody>
        </p:sp>
        <p:sp>
          <p:nvSpPr>
            <p:cNvPr id="28687" name="Rounded Rectangle 11"/>
            <p:cNvSpPr>
              <a:spLocks noChangeArrowheads="1"/>
            </p:cNvSpPr>
            <p:nvPr/>
          </p:nvSpPr>
          <p:spPr bwMode="auto">
            <a:xfrm>
              <a:off x="5918200" y="850900"/>
              <a:ext cx="2867506" cy="1866900"/>
            </a:xfrm>
            <a:prstGeom prst="roundRect">
              <a:avLst>
                <a:gd name="adj" fmla="val 6032"/>
              </a:avLst>
            </a:prstGeom>
            <a:solidFill>
              <a:srgbClr val="FF8E07">
                <a:alpha val="49019"/>
              </a:srgbClr>
            </a:solidFill>
            <a:ln w="9525">
              <a:noFill/>
              <a:round/>
              <a:headEnd/>
              <a:tailEnd/>
            </a:ln>
          </p:spPr>
          <p:txBody>
            <a:bodyPr>
              <a:prstTxWarp prst="textNoShape">
                <a:avLst/>
              </a:prstTxWarp>
            </a:bodyPr>
            <a:lstStyle/>
            <a:p>
              <a:endParaRPr lang="en-US"/>
            </a:p>
          </p:txBody>
        </p:sp>
        <p:grpSp>
          <p:nvGrpSpPr>
            <p:cNvPr id="24" name="Group 23"/>
            <p:cNvGrpSpPr/>
            <p:nvPr/>
          </p:nvGrpSpPr>
          <p:grpSpPr>
            <a:xfrm>
              <a:off x="1962150" y="2781300"/>
              <a:ext cx="6823556" cy="2946400"/>
              <a:chOff x="1962150" y="2781300"/>
              <a:chExt cx="6823556" cy="3009900"/>
            </a:xfrm>
          </p:grpSpPr>
          <p:sp>
            <p:nvSpPr>
              <p:cNvPr id="28684" name="Rounded Rectangle 12"/>
              <p:cNvSpPr>
                <a:spLocks noChangeArrowheads="1"/>
              </p:cNvSpPr>
              <p:nvPr/>
            </p:nvSpPr>
            <p:spPr bwMode="auto">
              <a:xfrm>
                <a:off x="5197475" y="4102100"/>
                <a:ext cx="1701800" cy="1689100"/>
              </a:xfrm>
              <a:prstGeom prst="roundRect">
                <a:avLst>
                  <a:gd name="adj" fmla="val 6032"/>
                </a:avLst>
              </a:prstGeom>
              <a:solidFill>
                <a:srgbClr val="02D5FF">
                  <a:alpha val="49019"/>
                </a:srgbClr>
              </a:solidFill>
              <a:ln w="9525">
                <a:noFill/>
                <a:round/>
                <a:headEnd/>
                <a:tailEnd/>
              </a:ln>
            </p:spPr>
            <p:txBody>
              <a:bodyPr>
                <a:prstTxWarp prst="textNoShape">
                  <a:avLst/>
                </a:prstTxWarp>
              </a:bodyPr>
              <a:lstStyle/>
              <a:p>
                <a:endParaRPr lang="en-US"/>
              </a:p>
            </p:txBody>
          </p:sp>
          <p:sp>
            <p:nvSpPr>
              <p:cNvPr id="28686" name="Rounded Rectangle 9"/>
              <p:cNvSpPr>
                <a:spLocks noChangeArrowheads="1"/>
              </p:cNvSpPr>
              <p:nvPr/>
            </p:nvSpPr>
            <p:spPr bwMode="auto">
              <a:xfrm>
                <a:off x="6959600" y="2781300"/>
                <a:ext cx="1826106" cy="3009900"/>
              </a:xfrm>
              <a:prstGeom prst="roundRect">
                <a:avLst>
                  <a:gd name="adj" fmla="val 6032"/>
                </a:avLst>
              </a:prstGeom>
              <a:solidFill>
                <a:srgbClr val="12007B">
                  <a:alpha val="49019"/>
                </a:srgbClr>
              </a:solidFill>
              <a:ln w="9525">
                <a:noFill/>
                <a:round/>
                <a:headEnd/>
                <a:tailEnd/>
              </a:ln>
            </p:spPr>
            <p:txBody>
              <a:bodyPr>
                <a:prstTxWarp prst="textNoShape">
                  <a:avLst/>
                </a:prstTxWarp>
              </a:bodyPr>
              <a:lstStyle/>
              <a:p>
                <a:endParaRPr lang="en-US"/>
              </a:p>
            </p:txBody>
          </p:sp>
          <p:sp>
            <p:nvSpPr>
              <p:cNvPr id="28688" name="Rounded Rectangle 13"/>
              <p:cNvSpPr>
                <a:spLocks noChangeArrowheads="1"/>
              </p:cNvSpPr>
              <p:nvPr/>
            </p:nvSpPr>
            <p:spPr bwMode="auto">
              <a:xfrm>
                <a:off x="1962150" y="2781300"/>
                <a:ext cx="3162299" cy="3009900"/>
              </a:xfrm>
              <a:prstGeom prst="roundRect">
                <a:avLst>
                  <a:gd name="adj" fmla="val 6032"/>
                </a:avLst>
              </a:prstGeom>
              <a:solidFill>
                <a:srgbClr val="77FF56">
                  <a:alpha val="49019"/>
                </a:srgbClr>
              </a:solidFill>
              <a:ln w="9525">
                <a:noFill/>
                <a:round/>
                <a:headEnd/>
                <a:tailEnd/>
              </a:ln>
            </p:spPr>
            <p:txBody>
              <a:bodyPr>
                <a:prstTxWarp prst="textNoShape">
                  <a:avLst/>
                </a:prstTxWarp>
              </a:bodyPr>
              <a:lstStyle/>
              <a:p>
                <a:endParaRPr lang="en-US"/>
              </a:p>
            </p:txBody>
          </p:sp>
        </p:grpSp>
        <p:sp>
          <p:nvSpPr>
            <p:cNvPr id="28689" name="Rounded Rectangle 14"/>
            <p:cNvSpPr>
              <a:spLocks noChangeArrowheads="1"/>
            </p:cNvSpPr>
            <p:nvPr/>
          </p:nvSpPr>
          <p:spPr bwMode="auto">
            <a:xfrm>
              <a:off x="5194300" y="2781300"/>
              <a:ext cx="1689100" cy="1270000"/>
            </a:xfrm>
            <a:prstGeom prst="roundRect">
              <a:avLst>
                <a:gd name="adj" fmla="val 6032"/>
              </a:avLst>
            </a:prstGeom>
            <a:solidFill>
              <a:srgbClr val="FDF100">
                <a:alpha val="49019"/>
              </a:srgbClr>
            </a:solidFill>
            <a:ln w="9525">
              <a:noFill/>
              <a:round/>
              <a:headEnd/>
              <a:tailEnd/>
            </a:ln>
          </p:spPr>
          <p:txBody>
            <a:bodyPr>
              <a:prstTxWarp prst="textNoShape">
                <a:avLst/>
              </a:prstTxWarp>
            </a:bodyPr>
            <a:lstStyle/>
            <a:p>
              <a:endParaRPr lang="en-US"/>
            </a:p>
          </p:txBody>
        </p:sp>
      </p:gr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1026"/>
          <p:cNvSpPr>
            <a:spLocks noGrp="1" noChangeArrowheads="1"/>
          </p:cNvSpPr>
          <p:nvPr>
            <p:ph type="title"/>
          </p:nvPr>
        </p:nvSpPr>
        <p:spPr>
          <a:xfrm>
            <a:off x="107950" y="133350"/>
            <a:ext cx="8915400" cy="619125"/>
          </a:xfrm>
        </p:spPr>
        <p:txBody>
          <a:bodyPr>
            <a:normAutofit fontScale="90000"/>
          </a:bodyPr>
          <a:lstStyle/>
          <a:p>
            <a:pPr eaLnBrk="1" hangingPunct="1"/>
            <a:r>
              <a:rPr lang="en-US" smtClean="0">
                <a:latin typeface="Calibri" charset="0"/>
                <a:ea typeface="Calibri" charset="0"/>
                <a:cs typeface="Calibri" charset="0"/>
              </a:rPr>
              <a:t>Community Metabolism</a:t>
            </a:r>
          </a:p>
        </p:txBody>
      </p:sp>
      <p:sp>
        <p:nvSpPr>
          <p:cNvPr id="30723" name="Rectangle 1028"/>
          <p:cNvSpPr>
            <a:spLocks noChangeArrowheads="1"/>
          </p:cNvSpPr>
          <p:nvPr/>
        </p:nvSpPr>
        <p:spPr bwMode="auto">
          <a:xfrm>
            <a:off x="87923" y="4576763"/>
            <a:ext cx="8870462" cy="1670050"/>
          </a:xfrm>
          <a:prstGeom prst="rect">
            <a:avLst/>
          </a:prstGeom>
          <a:noFill/>
          <a:ln w="9525">
            <a:noFill/>
            <a:miter lim="800000"/>
            <a:headEnd/>
            <a:tailEnd/>
          </a:ln>
        </p:spPr>
        <p:txBody>
          <a:bodyPr>
            <a:prstTxWarp prst="textNoShape">
              <a:avLst/>
            </a:prstTxWarp>
          </a:bodyPr>
          <a:lstStyle/>
          <a:p>
            <a:pPr marL="342900" lvl="1" indent="-342900" algn="just" eaLnBrk="1" hangingPunct="1">
              <a:spcBef>
                <a:spcPct val="20000"/>
              </a:spcBef>
              <a:buFontTx/>
              <a:buChar char="•"/>
            </a:pPr>
            <a:endParaRPr lang="en-US" sz="2400" dirty="0">
              <a:latin typeface="Calibri" charset="0"/>
              <a:ea typeface="Calibri" charset="0"/>
              <a:cs typeface="Calibri" charset="0"/>
            </a:endParaRPr>
          </a:p>
          <a:p>
            <a:pPr marL="342900" lvl="1" indent="-342900" algn="just" eaLnBrk="1" hangingPunct="1">
              <a:spcBef>
                <a:spcPct val="20000"/>
              </a:spcBef>
              <a:buFontTx/>
              <a:buChar char="•"/>
            </a:pPr>
            <a:r>
              <a:rPr lang="en-US" sz="2400" dirty="0">
                <a:latin typeface="Calibri" charset="0"/>
                <a:ea typeface="Calibri" charset="0"/>
                <a:cs typeface="Calibri" charset="0"/>
              </a:rPr>
              <a:t>The goal is to </a:t>
            </a:r>
            <a:r>
              <a:rPr lang="en-US" sz="2400" dirty="0" smtClean="0">
                <a:latin typeface="Calibri" charset="0"/>
                <a:ea typeface="Calibri" charset="0"/>
                <a:cs typeface="Calibri" charset="0"/>
              </a:rPr>
              <a:t>predict </a:t>
            </a:r>
            <a:r>
              <a:rPr lang="en-US" sz="2400" dirty="0">
                <a:latin typeface="Calibri" charset="0"/>
                <a:ea typeface="Calibri" charset="0"/>
                <a:cs typeface="Calibri" charset="0"/>
              </a:rPr>
              <a:t>and compare distributed pathways </a:t>
            </a:r>
            <a:r>
              <a:rPr lang="en-US" sz="2400" dirty="0" smtClean="0">
                <a:latin typeface="Calibri" charset="0"/>
                <a:ea typeface="Calibri" charset="0"/>
                <a:cs typeface="Calibri" charset="0"/>
              </a:rPr>
              <a:t>to </a:t>
            </a:r>
            <a:r>
              <a:rPr lang="en-US" sz="2400" dirty="0">
                <a:latin typeface="Calibri" charset="0"/>
                <a:ea typeface="Calibri" charset="0"/>
                <a:cs typeface="Calibri" charset="0"/>
              </a:rPr>
              <a:t>better understand biogeochemical </a:t>
            </a:r>
            <a:r>
              <a:rPr lang="en-US" sz="2400" dirty="0" smtClean="0">
                <a:latin typeface="Calibri" charset="0"/>
                <a:ea typeface="Calibri" charset="0"/>
                <a:cs typeface="Calibri" charset="0"/>
              </a:rPr>
              <a:t>cycling and community </a:t>
            </a:r>
            <a:r>
              <a:rPr lang="en-US" sz="2400" dirty="0">
                <a:latin typeface="Calibri" charset="0"/>
                <a:ea typeface="Calibri" charset="0"/>
                <a:cs typeface="Calibri" charset="0"/>
              </a:rPr>
              <a:t>metabolism in the environment.</a:t>
            </a:r>
          </a:p>
          <a:p>
            <a:pPr marL="342900" lvl="1" indent="-342900" algn="just" eaLnBrk="1" hangingPunct="1">
              <a:spcBef>
                <a:spcPct val="20000"/>
              </a:spcBef>
              <a:buFontTx/>
              <a:buChar char="•"/>
            </a:pPr>
            <a:endParaRPr lang="en-US" sz="2400" dirty="0">
              <a:latin typeface="Calibri" charset="0"/>
              <a:ea typeface="Calibri" charset="0"/>
              <a:cs typeface="Calibri" charset="0"/>
            </a:endParaRPr>
          </a:p>
        </p:txBody>
      </p:sp>
      <p:sp>
        <p:nvSpPr>
          <p:cNvPr id="30724" name="Slide Number Placeholder 5"/>
          <p:cNvSpPr>
            <a:spLocks noGrp="1"/>
          </p:cNvSpPr>
          <p:nvPr>
            <p:ph type="sldNum" sz="quarter" idx="12"/>
          </p:nvPr>
        </p:nvSpPr>
        <p:spPr>
          <a:xfrm>
            <a:off x="6613525" y="6369050"/>
            <a:ext cx="1905000" cy="457200"/>
          </a:xfrm>
          <a:noFill/>
        </p:spPr>
        <p:txBody>
          <a:bodyPr/>
          <a:lstStyle/>
          <a:p>
            <a:fld id="{9A0AF9C7-0B5E-354F-AC92-C9C798DD7C1F}" type="slidenum">
              <a:rPr lang="en-US" smtClean="0">
                <a:latin typeface="Calibri" charset="0"/>
                <a:ea typeface="Calibri" charset="0"/>
                <a:cs typeface="Calibri" charset="0"/>
              </a:rPr>
              <a:pPr/>
              <a:t>6</a:t>
            </a:fld>
            <a:endParaRPr lang="en-US" smtClean="0">
              <a:latin typeface="Calibri" charset="0"/>
              <a:ea typeface="Calibri" charset="0"/>
              <a:cs typeface="Calibri" charset="0"/>
            </a:endParaRPr>
          </a:p>
        </p:txBody>
      </p:sp>
      <p:grpSp>
        <p:nvGrpSpPr>
          <p:cNvPr id="71" name="Group 70"/>
          <p:cNvGrpSpPr/>
          <p:nvPr/>
        </p:nvGrpSpPr>
        <p:grpSpPr>
          <a:xfrm>
            <a:off x="127000" y="1523530"/>
            <a:ext cx="4328006" cy="3099270"/>
            <a:chOff x="1962150" y="841375"/>
            <a:chExt cx="6823556" cy="4886325"/>
          </a:xfrm>
        </p:grpSpPr>
        <p:pic>
          <p:nvPicPr>
            <p:cNvPr id="62" name="Picture 61" descr="KEGG_nitrogen.jpg"/>
            <p:cNvPicPr>
              <a:picLocks noChangeAspect="1"/>
            </p:cNvPicPr>
            <p:nvPr/>
          </p:nvPicPr>
          <p:blipFill>
            <a:blip r:embed="rId3"/>
            <a:srcRect b="10872"/>
            <a:stretch>
              <a:fillRect/>
            </a:stretch>
          </p:blipFill>
          <p:spPr>
            <a:xfrm>
              <a:off x="2768600" y="973810"/>
              <a:ext cx="4978400" cy="4601490"/>
            </a:xfrm>
            <a:prstGeom prst="rect">
              <a:avLst/>
            </a:prstGeom>
          </p:spPr>
        </p:pic>
        <p:grpSp>
          <p:nvGrpSpPr>
            <p:cNvPr id="63" name="Group 62"/>
            <p:cNvGrpSpPr/>
            <p:nvPr/>
          </p:nvGrpSpPr>
          <p:grpSpPr>
            <a:xfrm>
              <a:off x="1962150" y="841375"/>
              <a:ext cx="6823556" cy="4886325"/>
              <a:chOff x="1962150" y="841375"/>
              <a:chExt cx="6823556" cy="4886325"/>
            </a:xfrm>
          </p:grpSpPr>
          <p:sp>
            <p:nvSpPr>
              <p:cNvPr id="64" name="Rounded Rectangle 8"/>
              <p:cNvSpPr>
                <a:spLocks noChangeArrowheads="1"/>
              </p:cNvSpPr>
              <p:nvPr/>
            </p:nvSpPr>
            <p:spPr bwMode="auto">
              <a:xfrm>
                <a:off x="1962150" y="841375"/>
                <a:ext cx="3892550" cy="1876425"/>
              </a:xfrm>
              <a:prstGeom prst="roundRect">
                <a:avLst>
                  <a:gd name="adj" fmla="val 6032"/>
                </a:avLst>
              </a:prstGeom>
              <a:solidFill>
                <a:srgbClr val="FC0A06">
                  <a:alpha val="49019"/>
                </a:srgbClr>
              </a:solidFill>
              <a:ln w="9525">
                <a:noFill/>
                <a:round/>
                <a:headEnd/>
                <a:tailEnd/>
              </a:ln>
            </p:spPr>
            <p:txBody>
              <a:bodyPr>
                <a:prstTxWarp prst="textNoShape">
                  <a:avLst/>
                </a:prstTxWarp>
              </a:bodyPr>
              <a:lstStyle/>
              <a:p>
                <a:endParaRPr lang="en-US"/>
              </a:p>
            </p:txBody>
          </p:sp>
          <p:sp>
            <p:nvSpPr>
              <p:cNvPr id="65" name="Rounded Rectangle 11"/>
              <p:cNvSpPr>
                <a:spLocks noChangeArrowheads="1"/>
              </p:cNvSpPr>
              <p:nvPr/>
            </p:nvSpPr>
            <p:spPr bwMode="auto">
              <a:xfrm>
                <a:off x="5918200" y="850900"/>
                <a:ext cx="2867506" cy="1866900"/>
              </a:xfrm>
              <a:prstGeom prst="roundRect">
                <a:avLst>
                  <a:gd name="adj" fmla="val 6032"/>
                </a:avLst>
              </a:prstGeom>
              <a:solidFill>
                <a:srgbClr val="FF8E07">
                  <a:alpha val="49019"/>
                </a:srgbClr>
              </a:solidFill>
              <a:ln w="9525">
                <a:noFill/>
                <a:round/>
                <a:headEnd/>
                <a:tailEnd/>
              </a:ln>
            </p:spPr>
            <p:txBody>
              <a:bodyPr>
                <a:prstTxWarp prst="textNoShape">
                  <a:avLst/>
                </a:prstTxWarp>
              </a:bodyPr>
              <a:lstStyle/>
              <a:p>
                <a:endParaRPr lang="en-US"/>
              </a:p>
            </p:txBody>
          </p:sp>
          <p:grpSp>
            <p:nvGrpSpPr>
              <p:cNvPr id="66" name="Group 23"/>
              <p:cNvGrpSpPr/>
              <p:nvPr/>
            </p:nvGrpSpPr>
            <p:grpSpPr>
              <a:xfrm>
                <a:off x="1962150" y="2781300"/>
                <a:ext cx="6823556" cy="2946400"/>
                <a:chOff x="1962150" y="2781300"/>
                <a:chExt cx="6823556" cy="3009900"/>
              </a:xfrm>
            </p:grpSpPr>
            <p:sp>
              <p:nvSpPr>
                <p:cNvPr id="68" name="Rounded Rectangle 12"/>
                <p:cNvSpPr>
                  <a:spLocks noChangeArrowheads="1"/>
                </p:cNvSpPr>
                <p:nvPr/>
              </p:nvSpPr>
              <p:spPr bwMode="auto">
                <a:xfrm>
                  <a:off x="5197475" y="4102100"/>
                  <a:ext cx="1701800" cy="1689100"/>
                </a:xfrm>
                <a:prstGeom prst="roundRect">
                  <a:avLst>
                    <a:gd name="adj" fmla="val 6032"/>
                  </a:avLst>
                </a:prstGeom>
                <a:solidFill>
                  <a:srgbClr val="02D5FF">
                    <a:alpha val="49019"/>
                  </a:srgbClr>
                </a:solidFill>
                <a:ln w="9525">
                  <a:noFill/>
                  <a:round/>
                  <a:headEnd/>
                  <a:tailEnd/>
                </a:ln>
              </p:spPr>
              <p:txBody>
                <a:bodyPr>
                  <a:prstTxWarp prst="textNoShape">
                    <a:avLst/>
                  </a:prstTxWarp>
                </a:bodyPr>
                <a:lstStyle/>
                <a:p>
                  <a:endParaRPr lang="en-US"/>
                </a:p>
              </p:txBody>
            </p:sp>
            <p:sp>
              <p:nvSpPr>
                <p:cNvPr id="69" name="Rounded Rectangle 9"/>
                <p:cNvSpPr>
                  <a:spLocks noChangeArrowheads="1"/>
                </p:cNvSpPr>
                <p:nvPr/>
              </p:nvSpPr>
              <p:spPr bwMode="auto">
                <a:xfrm>
                  <a:off x="6959600" y="2781300"/>
                  <a:ext cx="1826106" cy="3009900"/>
                </a:xfrm>
                <a:prstGeom prst="roundRect">
                  <a:avLst>
                    <a:gd name="adj" fmla="val 6032"/>
                  </a:avLst>
                </a:prstGeom>
                <a:solidFill>
                  <a:srgbClr val="12007B">
                    <a:alpha val="49019"/>
                  </a:srgbClr>
                </a:solidFill>
                <a:ln w="9525">
                  <a:noFill/>
                  <a:round/>
                  <a:headEnd/>
                  <a:tailEnd/>
                </a:ln>
              </p:spPr>
              <p:txBody>
                <a:bodyPr>
                  <a:prstTxWarp prst="textNoShape">
                    <a:avLst/>
                  </a:prstTxWarp>
                </a:bodyPr>
                <a:lstStyle/>
                <a:p>
                  <a:endParaRPr lang="en-US"/>
                </a:p>
              </p:txBody>
            </p:sp>
            <p:sp>
              <p:nvSpPr>
                <p:cNvPr id="70" name="Rounded Rectangle 13"/>
                <p:cNvSpPr>
                  <a:spLocks noChangeArrowheads="1"/>
                </p:cNvSpPr>
                <p:nvPr/>
              </p:nvSpPr>
              <p:spPr bwMode="auto">
                <a:xfrm>
                  <a:off x="1962150" y="2781300"/>
                  <a:ext cx="3162299" cy="3009900"/>
                </a:xfrm>
                <a:prstGeom prst="roundRect">
                  <a:avLst>
                    <a:gd name="adj" fmla="val 6032"/>
                  </a:avLst>
                </a:prstGeom>
                <a:solidFill>
                  <a:srgbClr val="77FF56">
                    <a:alpha val="49019"/>
                  </a:srgbClr>
                </a:solidFill>
                <a:ln w="9525">
                  <a:noFill/>
                  <a:round/>
                  <a:headEnd/>
                  <a:tailEnd/>
                </a:ln>
              </p:spPr>
              <p:txBody>
                <a:bodyPr>
                  <a:prstTxWarp prst="textNoShape">
                    <a:avLst/>
                  </a:prstTxWarp>
                </a:bodyPr>
                <a:lstStyle/>
                <a:p>
                  <a:endParaRPr lang="en-US"/>
                </a:p>
              </p:txBody>
            </p:sp>
          </p:grpSp>
          <p:sp>
            <p:nvSpPr>
              <p:cNvPr id="67" name="Rounded Rectangle 14"/>
              <p:cNvSpPr>
                <a:spLocks noChangeArrowheads="1"/>
              </p:cNvSpPr>
              <p:nvPr/>
            </p:nvSpPr>
            <p:spPr bwMode="auto">
              <a:xfrm>
                <a:off x="5194300" y="2781300"/>
                <a:ext cx="1689100" cy="1270000"/>
              </a:xfrm>
              <a:prstGeom prst="roundRect">
                <a:avLst>
                  <a:gd name="adj" fmla="val 6032"/>
                </a:avLst>
              </a:prstGeom>
              <a:solidFill>
                <a:srgbClr val="FDF100">
                  <a:alpha val="49019"/>
                </a:srgbClr>
              </a:solidFill>
              <a:ln w="9525">
                <a:noFill/>
                <a:round/>
                <a:headEnd/>
                <a:tailEnd/>
              </a:ln>
            </p:spPr>
            <p:txBody>
              <a:bodyPr>
                <a:prstTxWarp prst="textNoShape">
                  <a:avLst/>
                </a:prstTxWarp>
              </a:bodyPr>
              <a:lstStyle/>
              <a:p>
                <a:endParaRPr lang="en-US"/>
              </a:p>
            </p:txBody>
          </p:sp>
        </p:grpSp>
      </p:grpSp>
      <p:grpSp>
        <p:nvGrpSpPr>
          <p:cNvPr id="72" name="Group 71"/>
          <p:cNvGrpSpPr/>
          <p:nvPr/>
        </p:nvGrpSpPr>
        <p:grpSpPr>
          <a:xfrm>
            <a:off x="4625494" y="1523530"/>
            <a:ext cx="4328006" cy="3099270"/>
            <a:chOff x="1962150" y="841375"/>
            <a:chExt cx="6823556" cy="4886325"/>
          </a:xfrm>
        </p:grpSpPr>
        <p:pic>
          <p:nvPicPr>
            <p:cNvPr id="73" name="Picture 72" descr="KEGG_nitrogen.jpg"/>
            <p:cNvPicPr>
              <a:picLocks noChangeAspect="1"/>
            </p:cNvPicPr>
            <p:nvPr/>
          </p:nvPicPr>
          <p:blipFill>
            <a:blip r:embed="rId3"/>
            <a:srcRect b="10872"/>
            <a:stretch>
              <a:fillRect/>
            </a:stretch>
          </p:blipFill>
          <p:spPr>
            <a:xfrm>
              <a:off x="2768600" y="973810"/>
              <a:ext cx="4978400" cy="4601490"/>
            </a:xfrm>
            <a:prstGeom prst="rect">
              <a:avLst/>
            </a:prstGeom>
          </p:spPr>
        </p:pic>
        <p:grpSp>
          <p:nvGrpSpPr>
            <p:cNvPr id="74" name="Group 62"/>
            <p:cNvGrpSpPr/>
            <p:nvPr/>
          </p:nvGrpSpPr>
          <p:grpSpPr>
            <a:xfrm>
              <a:off x="1962150" y="841375"/>
              <a:ext cx="6823556" cy="4886325"/>
              <a:chOff x="1962150" y="841375"/>
              <a:chExt cx="6823556" cy="4886325"/>
            </a:xfrm>
          </p:grpSpPr>
          <p:sp>
            <p:nvSpPr>
              <p:cNvPr id="75" name="Rounded Rectangle 8"/>
              <p:cNvSpPr>
                <a:spLocks noChangeArrowheads="1"/>
              </p:cNvSpPr>
              <p:nvPr/>
            </p:nvSpPr>
            <p:spPr bwMode="auto">
              <a:xfrm>
                <a:off x="1962150" y="841375"/>
                <a:ext cx="3892550" cy="1876425"/>
              </a:xfrm>
              <a:prstGeom prst="roundRect">
                <a:avLst>
                  <a:gd name="adj" fmla="val 6032"/>
                </a:avLst>
              </a:prstGeom>
              <a:solidFill>
                <a:srgbClr val="FC0A06">
                  <a:alpha val="49019"/>
                </a:srgbClr>
              </a:solidFill>
              <a:ln w="9525">
                <a:noFill/>
                <a:round/>
                <a:headEnd/>
                <a:tailEnd/>
              </a:ln>
            </p:spPr>
            <p:txBody>
              <a:bodyPr>
                <a:prstTxWarp prst="textNoShape">
                  <a:avLst/>
                </a:prstTxWarp>
              </a:bodyPr>
              <a:lstStyle/>
              <a:p>
                <a:endParaRPr lang="en-US"/>
              </a:p>
            </p:txBody>
          </p:sp>
          <p:sp>
            <p:nvSpPr>
              <p:cNvPr id="76" name="Rounded Rectangle 11"/>
              <p:cNvSpPr>
                <a:spLocks noChangeArrowheads="1"/>
              </p:cNvSpPr>
              <p:nvPr/>
            </p:nvSpPr>
            <p:spPr bwMode="auto">
              <a:xfrm>
                <a:off x="5918200" y="850900"/>
                <a:ext cx="2867506" cy="1866900"/>
              </a:xfrm>
              <a:prstGeom prst="roundRect">
                <a:avLst>
                  <a:gd name="adj" fmla="val 6032"/>
                </a:avLst>
              </a:prstGeom>
              <a:solidFill>
                <a:srgbClr val="FF8E07">
                  <a:alpha val="49019"/>
                </a:srgbClr>
              </a:solidFill>
              <a:ln w="9525">
                <a:noFill/>
                <a:round/>
                <a:headEnd/>
                <a:tailEnd/>
              </a:ln>
            </p:spPr>
            <p:txBody>
              <a:bodyPr>
                <a:prstTxWarp prst="textNoShape">
                  <a:avLst/>
                </a:prstTxWarp>
              </a:bodyPr>
              <a:lstStyle/>
              <a:p>
                <a:endParaRPr lang="en-US"/>
              </a:p>
            </p:txBody>
          </p:sp>
          <p:grpSp>
            <p:nvGrpSpPr>
              <p:cNvPr id="77" name="Group 23"/>
              <p:cNvGrpSpPr/>
              <p:nvPr/>
            </p:nvGrpSpPr>
            <p:grpSpPr>
              <a:xfrm>
                <a:off x="1962150" y="2781300"/>
                <a:ext cx="6823556" cy="2946400"/>
                <a:chOff x="1962150" y="2781300"/>
                <a:chExt cx="6823556" cy="3009900"/>
              </a:xfrm>
            </p:grpSpPr>
            <p:sp>
              <p:nvSpPr>
                <p:cNvPr id="80" name="Rounded Rectangle 9"/>
                <p:cNvSpPr>
                  <a:spLocks noChangeArrowheads="1"/>
                </p:cNvSpPr>
                <p:nvPr/>
              </p:nvSpPr>
              <p:spPr bwMode="auto">
                <a:xfrm>
                  <a:off x="6959600" y="2781300"/>
                  <a:ext cx="1826106" cy="3009900"/>
                </a:xfrm>
                <a:prstGeom prst="roundRect">
                  <a:avLst>
                    <a:gd name="adj" fmla="val 6032"/>
                  </a:avLst>
                </a:prstGeom>
                <a:solidFill>
                  <a:srgbClr val="12007B">
                    <a:alpha val="49019"/>
                  </a:srgbClr>
                </a:solidFill>
                <a:ln w="9525">
                  <a:noFill/>
                  <a:round/>
                  <a:headEnd/>
                  <a:tailEnd/>
                </a:ln>
              </p:spPr>
              <p:txBody>
                <a:bodyPr>
                  <a:prstTxWarp prst="textNoShape">
                    <a:avLst/>
                  </a:prstTxWarp>
                </a:bodyPr>
                <a:lstStyle/>
                <a:p>
                  <a:endParaRPr lang="en-US"/>
                </a:p>
              </p:txBody>
            </p:sp>
            <p:sp>
              <p:nvSpPr>
                <p:cNvPr id="81" name="Rounded Rectangle 13"/>
                <p:cNvSpPr>
                  <a:spLocks noChangeArrowheads="1"/>
                </p:cNvSpPr>
                <p:nvPr/>
              </p:nvSpPr>
              <p:spPr bwMode="auto">
                <a:xfrm>
                  <a:off x="1962150" y="2781300"/>
                  <a:ext cx="3162299" cy="3009900"/>
                </a:xfrm>
                <a:prstGeom prst="roundRect">
                  <a:avLst>
                    <a:gd name="adj" fmla="val 6032"/>
                  </a:avLst>
                </a:prstGeom>
                <a:solidFill>
                  <a:srgbClr val="77FF56">
                    <a:alpha val="49019"/>
                  </a:srgbClr>
                </a:solidFill>
                <a:ln w="9525">
                  <a:noFill/>
                  <a:round/>
                  <a:headEnd/>
                  <a:tailEnd/>
                </a:ln>
              </p:spPr>
              <p:txBody>
                <a:bodyPr>
                  <a:prstTxWarp prst="textNoShape">
                    <a:avLst/>
                  </a:prstTxWarp>
                </a:bodyPr>
                <a:lstStyle/>
                <a:p>
                  <a:endParaRPr lang="en-US"/>
                </a:p>
              </p:txBody>
            </p:sp>
          </p:grpSp>
          <p:sp>
            <p:nvSpPr>
              <p:cNvPr id="78" name="Rounded Rectangle 14"/>
              <p:cNvSpPr>
                <a:spLocks noChangeArrowheads="1"/>
              </p:cNvSpPr>
              <p:nvPr/>
            </p:nvSpPr>
            <p:spPr bwMode="auto">
              <a:xfrm>
                <a:off x="5194300" y="2781300"/>
                <a:ext cx="1689100" cy="1270000"/>
              </a:xfrm>
              <a:prstGeom prst="roundRect">
                <a:avLst>
                  <a:gd name="adj" fmla="val 6032"/>
                </a:avLst>
              </a:prstGeom>
              <a:solidFill>
                <a:srgbClr val="FDF100">
                  <a:alpha val="49019"/>
                </a:srgbClr>
              </a:solidFill>
              <a:ln w="9525">
                <a:noFill/>
                <a:round/>
                <a:headEnd/>
                <a:tailEnd/>
              </a:ln>
            </p:spPr>
            <p:txBody>
              <a:bodyPr>
                <a:prstTxWarp prst="textNoShape">
                  <a:avLst/>
                </a:prstTxWarp>
              </a:bodyPr>
              <a:lstStyle/>
              <a:p>
                <a:endParaRPr lang="en-US"/>
              </a:p>
            </p:txBody>
          </p:sp>
        </p:grpSp>
      </p:gr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5F072FD-03B0-774B-A61D-9BCA81061A8C}" type="slidenum">
              <a:rPr lang="en-US" sz="1400">
                <a:latin typeface="Calibri" charset="0"/>
                <a:cs typeface="Calibri" charset="0"/>
              </a:rPr>
              <a:pPr/>
              <a:t>7</a:t>
            </a:fld>
            <a:endParaRPr lang="en-US" sz="1400">
              <a:latin typeface="Calibri" charset="0"/>
              <a:cs typeface="Calibri" charset="0"/>
            </a:endParaRPr>
          </a:p>
        </p:txBody>
      </p:sp>
      <p:sp>
        <p:nvSpPr>
          <p:cNvPr id="41986" name="Rectangle 1026"/>
          <p:cNvSpPr>
            <a:spLocks noGrp="1" noChangeArrowheads="1"/>
          </p:cNvSpPr>
          <p:nvPr>
            <p:ph type="title"/>
          </p:nvPr>
        </p:nvSpPr>
        <p:spPr>
          <a:xfrm>
            <a:off x="503238" y="52388"/>
            <a:ext cx="8137525" cy="673100"/>
          </a:xfrm>
        </p:spPr>
        <p:txBody>
          <a:bodyPr>
            <a:normAutofit fontScale="90000"/>
          </a:bodyPr>
          <a:lstStyle/>
          <a:p>
            <a:pPr eaLnBrk="1" hangingPunct="1"/>
            <a:r>
              <a:rPr lang="en-US">
                <a:solidFill>
                  <a:schemeClr val="tx1"/>
                </a:solidFill>
                <a:latin typeface="Calibri" charset="0"/>
                <a:ea typeface="ＭＳ Ｐゴシック" charset="0"/>
                <a:cs typeface="Calibri" charset="0"/>
              </a:rPr>
              <a:t>Predicting Community Metabolism</a:t>
            </a:r>
            <a:endParaRPr lang="en-US">
              <a:latin typeface="Calibri" charset="0"/>
              <a:ea typeface="ＭＳ Ｐゴシック" charset="0"/>
              <a:cs typeface="Calibri" charset="0"/>
            </a:endParaRPr>
          </a:p>
        </p:txBody>
      </p:sp>
      <p:pic>
        <p:nvPicPr>
          <p:cNvPr id="41987" name="Picture 4"/>
          <p:cNvPicPr>
            <a:picLocks noChangeAspect="1" noChangeArrowheads="1"/>
          </p:cNvPicPr>
          <p:nvPr/>
        </p:nvPicPr>
        <p:blipFill>
          <a:blip r:embed="rId3">
            <a:extLst>
              <a:ext uri="{28A0092B-C50C-407E-A947-70E740481C1C}">
                <a14:useLocalDpi xmlns:a14="http://schemas.microsoft.com/office/drawing/2010/main" val="0"/>
              </a:ext>
            </a:extLst>
          </a:blip>
          <a:srcRect t="3709" r="4715" b="34186"/>
          <a:stretch>
            <a:fillRect/>
          </a:stretch>
        </p:blipFill>
        <p:spPr bwMode="auto">
          <a:xfrm rot="10800000">
            <a:off x="4049713" y="1017588"/>
            <a:ext cx="1100137" cy="995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dash"/>
                <a:miter lim="800000"/>
                <a:headEnd/>
                <a:tailEnd/>
              </a14:hiddenLine>
            </a:ext>
          </a:extLst>
        </p:spPr>
      </p:pic>
      <p:cxnSp>
        <p:nvCxnSpPr>
          <p:cNvPr id="41988" name="Straight Arrow Connector 7"/>
          <p:cNvCxnSpPr>
            <a:cxnSpLocks noChangeShapeType="1"/>
          </p:cNvCxnSpPr>
          <p:nvPr/>
        </p:nvCxnSpPr>
        <p:spPr bwMode="auto">
          <a:xfrm>
            <a:off x="5151438" y="2049463"/>
            <a:ext cx="568325" cy="568325"/>
          </a:xfrm>
          <a:prstGeom prst="straightConnector1">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41989" name="Straight Arrow Connector 7"/>
          <p:cNvCxnSpPr>
            <a:cxnSpLocks noChangeShapeType="1"/>
          </p:cNvCxnSpPr>
          <p:nvPr/>
        </p:nvCxnSpPr>
        <p:spPr bwMode="auto">
          <a:xfrm flipH="1">
            <a:off x="3482975" y="2049463"/>
            <a:ext cx="566738" cy="568325"/>
          </a:xfrm>
          <a:prstGeom prst="straightConnector1">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41990" name="Rectangle 46"/>
          <p:cNvSpPr>
            <a:spLocks noChangeArrowheads="1"/>
          </p:cNvSpPr>
          <p:nvPr/>
        </p:nvSpPr>
        <p:spPr bwMode="auto">
          <a:xfrm>
            <a:off x="2605088" y="2682875"/>
            <a:ext cx="16652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sz="1400">
                <a:latin typeface="Calibri" charset="0"/>
                <a:cs typeface="Calibri" charset="0"/>
              </a:rPr>
              <a:t>Plurality Sequencing</a:t>
            </a:r>
            <a:endParaRPr lang="en-US" sz="1400"/>
          </a:p>
        </p:txBody>
      </p:sp>
      <p:sp>
        <p:nvSpPr>
          <p:cNvPr id="41991" name="Rectangle 47"/>
          <p:cNvSpPr>
            <a:spLocks noChangeArrowheads="1"/>
          </p:cNvSpPr>
          <p:nvPr/>
        </p:nvSpPr>
        <p:spPr bwMode="auto">
          <a:xfrm>
            <a:off x="4924425" y="2682875"/>
            <a:ext cx="18208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sz="1400">
                <a:latin typeface="Calibri" charset="0"/>
                <a:cs typeface="Calibri" charset="0"/>
              </a:rPr>
              <a:t>Single-Cell Sequencing</a:t>
            </a:r>
            <a:endParaRPr lang="en-US" sz="1400"/>
          </a:p>
        </p:txBody>
      </p:sp>
      <p:grpSp>
        <p:nvGrpSpPr>
          <p:cNvPr id="41992" name="Group 31"/>
          <p:cNvGrpSpPr>
            <a:grpSpLocks/>
          </p:cNvGrpSpPr>
          <p:nvPr/>
        </p:nvGrpSpPr>
        <p:grpSpPr bwMode="auto">
          <a:xfrm>
            <a:off x="1328738" y="3062288"/>
            <a:ext cx="1868487" cy="1676400"/>
            <a:chOff x="51302" y="3316665"/>
            <a:chExt cx="2034438" cy="1824110"/>
          </a:xfrm>
        </p:grpSpPr>
        <p:pic>
          <p:nvPicPr>
            <p:cNvPr id="42014" name="Picture 5" descr="pattern"/>
            <p:cNvPicPr>
              <a:picLocks noChangeAspect="1" noChangeArrowheads="1"/>
            </p:cNvPicPr>
            <p:nvPr/>
          </p:nvPicPr>
          <p:blipFill>
            <a:blip r:embed="rId4">
              <a:extLst>
                <a:ext uri="{28A0092B-C50C-407E-A947-70E740481C1C}">
                  <a14:useLocalDpi xmlns:a14="http://schemas.microsoft.com/office/drawing/2010/main" val="0"/>
                </a:ext>
              </a:extLst>
            </a:blip>
            <a:srcRect l="16667" t="13637" r="8824" b="40909"/>
            <a:stretch>
              <a:fillRect/>
            </a:stretch>
          </p:blipFill>
          <p:spPr bwMode="auto">
            <a:xfrm>
              <a:off x="51302" y="3710374"/>
              <a:ext cx="1812558" cy="1430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2015" name="Straight Arrow Connector 7"/>
            <p:cNvCxnSpPr>
              <a:cxnSpLocks noChangeShapeType="1"/>
            </p:cNvCxnSpPr>
            <p:nvPr/>
          </p:nvCxnSpPr>
          <p:spPr bwMode="auto">
            <a:xfrm flipH="1">
              <a:off x="1468312" y="3316665"/>
              <a:ext cx="617428" cy="619322"/>
            </a:xfrm>
            <a:prstGeom prst="straightConnector1">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cxnSp>
      </p:grpSp>
      <p:grpSp>
        <p:nvGrpSpPr>
          <p:cNvPr id="41993" name="Group 54"/>
          <p:cNvGrpSpPr>
            <a:grpSpLocks/>
          </p:cNvGrpSpPr>
          <p:nvPr/>
        </p:nvGrpSpPr>
        <p:grpSpPr bwMode="auto">
          <a:xfrm flipH="1">
            <a:off x="5964238" y="3062288"/>
            <a:ext cx="1868487" cy="1676400"/>
            <a:chOff x="51302" y="3316665"/>
            <a:chExt cx="2034438" cy="1824110"/>
          </a:xfrm>
        </p:grpSpPr>
        <p:pic>
          <p:nvPicPr>
            <p:cNvPr id="42012" name="Picture 5" descr="pattern"/>
            <p:cNvPicPr>
              <a:picLocks noChangeAspect="1" noChangeArrowheads="1"/>
            </p:cNvPicPr>
            <p:nvPr/>
          </p:nvPicPr>
          <p:blipFill>
            <a:blip r:embed="rId4">
              <a:extLst>
                <a:ext uri="{28A0092B-C50C-407E-A947-70E740481C1C}">
                  <a14:useLocalDpi xmlns:a14="http://schemas.microsoft.com/office/drawing/2010/main" val="0"/>
                </a:ext>
              </a:extLst>
            </a:blip>
            <a:srcRect l="16667" t="13637" r="8824" b="40909"/>
            <a:stretch>
              <a:fillRect/>
            </a:stretch>
          </p:blipFill>
          <p:spPr bwMode="auto">
            <a:xfrm>
              <a:off x="51302" y="3710374"/>
              <a:ext cx="1812558" cy="1430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2013" name="Straight Arrow Connector 7"/>
            <p:cNvCxnSpPr>
              <a:cxnSpLocks noChangeShapeType="1"/>
            </p:cNvCxnSpPr>
            <p:nvPr/>
          </p:nvCxnSpPr>
          <p:spPr bwMode="auto">
            <a:xfrm flipH="1">
              <a:off x="1468312" y="3316665"/>
              <a:ext cx="617428" cy="619322"/>
            </a:xfrm>
            <a:prstGeom prst="straightConnector1">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cxnSp>
      </p:grpSp>
      <p:cxnSp>
        <p:nvCxnSpPr>
          <p:cNvPr id="41994" name="Straight Arrow Connector 58"/>
          <p:cNvCxnSpPr>
            <a:cxnSpLocks noChangeShapeType="1"/>
          </p:cNvCxnSpPr>
          <p:nvPr/>
        </p:nvCxnSpPr>
        <p:spPr bwMode="auto">
          <a:xfrm>
            <a:off x="3062288" y="3992563"/>
            <a:ext cx="3036887" cy="0"/>
          </a:xfrm>
          <a:prstGeom prst="straightConnector1">
            <a:avLst/>
          </a:prstGeom>
          <a:noFill/>
          <a:ln w="28575">
            <a:solidFill>
              <a:schemeClr val="tx1"/>
            </a:solidFill>
            <a:round/>
            <a:headEnd type="triangle" w="med" len="med"/>
            <a:tailEnd type="triangle" w="med" len="med"/>
          </a:ln>
          <a:extLst>
            <a:ext uri="{909E8E84-426E-40dd-AFC4-6F175D3DCCD1}">
              <a14:hiddenFill xmlns:a14="http://schemas.microsoft.com/office/drawing/2010/main">
                <a:noFill/>
              </a14:hiddenFill>
            </a:ext>
          </a:extLst>
        </p:spPr>
      </p:cxnSp>
      <p:sp>
        <p:nvSpPr>
          <p:cNvPr id="41995" name="Rectangle 61"/>
          <p:cNvSpPr>
            <a:spLocks noChangeArrowheads="1"/>
          </p:cNvSpPr>
          <p:nvPr/>
        </p:nvSpPr>
        <p:spPr bwMode="auto">
          <a:xfrm>
            <a:off x="3225800" y="3687763"/>
            <a:ext cx="2654300"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sz="1400">
                <a:latin typeface="Calibri" charset="0"/>
                <a:cs typeface="Calibri" charset="0"/>
              </a:rPr>
              <a:t>Fragment Recruitment, SOM, PCA</a:t>
            </a:r>
            <a:endParaRPr lang="en-US" sz="1400"/>
          </a:p>
        </p:txBody>
      </p:sp>
      <p:cxnSp>
        <p:nvCxnSpPr>
          <p:cNvPr id="41996" name="Straight Connector 2"/>
          <p:cNvCxnSpPr>
            <a:cxnSpLocks noChangeShapeType="1"/>
          </p:cNvCxnSpPr>
          <p:nvPr/>
        </p:nvCxnSpPr>
        <p:spPr bwMode="auto">
          <a:xfrm flipH="1">
            <a:off x="1046163" y="4645025"/>
            <a:ext cx="788987" cy="7874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cxnSp>
      <p:cxnSp>
        <p:nvCxnSpPr>
          <p:cNvPr id="41997" name="Straight Connector 4"/>
          <p:cNvCxnSpPr>
            <a:cxnSpLocks noChangeShapeType="1"/>
          </p:cNvCxnSpPr>
          <p:nvPr/>
        </p:nvCxnSpPr>
        <p:spPr bwMode="auto">
          <a:xfrm>
            <a:off x="1035050" y="5432425"/>
            <a:ext cx="2398713"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cxnSp>
      <p:cxnSp>
        <p:nvCxnSpPr>
          <p:cNvPr id="41998" name="Straight Connector 34"/>
          <p:cNvCxnSpPr>
            <a:cxnSpLocks noChangeShapeType="1"/>
          </p:cNvCxnSpPr>
          <p:nvPr/>
        </p:nvCxnSpPr>
        <p:spPr bwMode="auto">
          <a:xfrm flipH="1" flipV="1">
            <a:off x="7337425" y="4632325"/>
            <a:ext cx="787400" cy="7874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cxnSp>
      <p:grpSp>
        <p:nvGrpSpPr>
          <p:cNvPr id="41999" name="Group 2"/>
          <p:cNvGrpSpPr>
            <a:grpSpLocks/>
          </p:cNvGrpSpPr>
          <p:nvPr/>
        </p:nvGrpSpPr>
        <p:grpSpPr bwMode="auto">
          <a:xfrm>
            <a:off x="3433763" y="4519613"/>
            <a:ext cx="2284412" cy="1636712"/>
            <a:chOff x="3016994" y="3115508"/>
            <a:chExt cx="2652464" cy="1899554"/>
          </a:xfrm>
        </p:grpSpPr>
        <p:pic>
          <p:nvPicPr>
            <p:cNvPr id="42003" name="Picture 21" descr="KEGG_nitrogen.jpg"/>
            <p:cNvPicPr>
              <a:picLocks noChangeAspect="1"/>
            </p:cNvPicPr>
            <p:nvPr/>
          </p:nvPicPr>
          <p:blipFill>
            <a:blip r:embed="rId5">
              <a:extLst>
                <a:ext uri="{28A0092B-C50C-407E-A947-70E740481C1C}">
                  <a14:useLocalDpi xmlns:a14="http://schemas.microsoft.com/office/drawing/2010/main" val="0"/>
                </a:ext>
              </a:extLst>
            </a:blip>
            <a:srcRect b="10872"/>
            <a:stretch>
              <a:fillRect/>
            </a:stretch>
          </p:blipFill>
          <p:spPr bwMode="auto">
            <a:xfrm>
              <a:off x="3351041" y="3159459"/>
              <a:ext cx="1935349" cy="17890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2004" name="Group 25"/>
            <p:cNvGrpSpPr>
              <a:grpSpLocks/>
            </p:cNvGrpSpPr>
            <p:nvPr/>
          </p:nvGrpSpPr>
          <p:grpSpPr bwMode="auto">
            <a:xfrm>
              <a:off x="3016994" y="3115508"/>
              <a:ext cx="2652464" cy="1899554"/>
              <a:chOff x="1962150" y="841375"/>
              <a:chExt cx="6823556" cy="4886325"/>
            </a:xfrm>
          </p:grpSpPr>
          <p:sp>
            <p:nvSpPr>
              <p:cNvPr id="42005" name="Rounded Rectangle 8"/>
              <p:cNvSpPr>
                <a:spLocks noChangeArrowheads="1"/>
              </p:cNvSpPr>
              <p:nvPr/>
            </p:nvSpPr>
            <p:spPr bwMode="auto">
              <a:xfrm>
                <a:off x="1962150" y="841375"/>
                <a:ext cx="3892550" cy="1876425"/>
              </a:xfrm>
              <a:prstGeom prst="roundRect">
                <a:avLst>
                  <a:gd name="adj" fmla="val 6032"/>
                </a:avLst>
              </a:prstGeom>
              <a:solidFill>
                <a:srgbClr val="FC0A06">
                  <a:alpha val="49019"/>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2006" name="Rounded Rectangle 11"/>
              <p:cNvSpPr>
                <a:spLocks noChangeArrowheads="1"/>
              </p:cNvSpPr>
              <p:nvPr/>
            </p:nvSpPr>
            <p:spPr bwMode="auto">
              <a:xfrm>
                <a:off x="5918200" y="850899"/>
                <a:ext cx="2867506" cy="1866900"/>
              </a:xfrm>
              <a:prstGeom prst="roundRect">
                <a:avLst>
                  <a:gd name="adj" fmla="val 6032"/>
                </a:avLst>
              </a:prstGeom>
              <a:solidFill>
                <a:srgbClr val="FF8E07">
                  <a:alpha val="49019"/>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nvGrpSpPr>
              <p:cNvPr id="42007" name="Group 23"/>
              <p:cNvGrpSpPr>
                <a:grpSpLocks/>
              </p:cNvGrpSpPr>
              <p:nvPr/>
            </p:nvGrpSpPr>
            <p:grpSpPr bwMode="auto">
              <a:xfrm>
                <a:off x="1962150" y="2781300"/>
                <a:ext cx="6823556" cy="2946400"/>
                <a:chOff x="1962150" y="2781300"/>
                <a:chExt cx="6823556" cy="3009900"/>
              </a:xfrm>
            </p:grpSpPr>
            <p:sp>
              <p:nvSpPr>
                <p:cNvPr id="42009" name="Rounded Rectangle 12"/>
                <p:cNvSpPr>
                  <a:spLocks noChangeArrowheads="1"/>
                </p:cNvSpPr>
                <p:nvPr/>
              </p:nvSpPr>
              <p:spPr bwMode="auto">
                <a:xfrm>
                  <a:off x="5197475" y="4102100"/>
                  <a:ext cx="1701800" cy="1689100"/>
                </a:xfrm>
                <a:prstGeom prst="roundRect">
                  <a:avLst>
                    <a:gd name="adj" fmla="val 6032"/>
                  </a:avLst>
                </a:prstGeom>
                <a:solidFill>
                  <a:srgbClr val="02D5FF">
                    <a:alpha val="49019"/>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2010" name="Rounded Rectangle 9"/>
                <p:cNvSpPr>
                  <a:spLocks noChangeArrowheads="1"/>
                </p:cNvSpPr>
                <p:nvPr/>
              </p:nvSpPr>
              <p:spPr bwMode="auto">
                <a:xfrm>
                  <a:off x="6959600" y="2781300"/>
                  <a:ext cx="1826106" cy="3009900"/>
                </a:xfrm>
                <a:prstGeom prst="roundRect">
                  <a:avLst>
                    <a:gd name="adj" fmla="val 6032"/>
                  </a:avLst>
                </a:prstGeom>
                <a:solidFill>
                  <a:srgbClr val="12007B">
                    <a:alpha val="49019"/>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2011" name="Rounded Rectangle 13"/>
                <p:cNvSpPr>
                  <a:spLocks noChangeArrowheads="1"/>
                </p:cNvSpPr>
                <p:nvPr/>
              </p:nvSpPr>
              <p:spPr bwMode="auto">
                <a:xfrm>
                  <a:off x="1962150" y="2781300"/>
                  <a:ext cx="3162299" cy="3009900"/>
                </a:xfrm>
                <a:prstGeom prst="roundRect">
                  <a:avLst>
                    <a:gd name="adj" fmla="val 6032"/>
                  </a:avLst>
                </a:prstGeom>
                <a:solidFill>
                  <a:srgbClr val="77FF56">
                    <a:alpha val="49019"/>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42008" name="Rounded Rectangle 14"/>
              <p:cNvSpPr>
                <a:spLocks noChangeArrowheads="1"/>
              </p:cNvSpPr>
              <p:nvPr/>
            </p:nvSpPr>
            <p:spPr bwMode="auto">
              <a:xfrm>
                <a:off x="5194300" y="2781300"/>
                <a:ext cx="1689100" cy="1270000"/>
              </a:xfrm>
              <a:prstGeom prst="roundRect">
                <a:avLst>
                  <a:gd name="adj" fmla="val 6032"/>
                </a:avLst>
              </a:prstGeom>
              <a:solidFill>
                <a:srgbClr val="FDF100">
                  <a:alpha val="49019"/>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cxnSp>
        <p:nvCxnSpPr>
          <p:cNvPr id="42000" name="Straight Connector 37"/>
          <p:cNvCxnSpPr>
            <a:cxnSpLocks noChangeShapeType="1"/>
          </p:cNvCxnSpPr>
          <p:nvPr/>
        </p:nvCxnSpPr>
        <p:spPr bwMode="auto">
          <a:xfrm>
            <a:off x="5715000" y="5419725"/>
            <a:ext cx="2398713"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cxnSp>
      <p:sp>
        <p:nvSpPr>
          <p:cNvPr id="42001" name="Rectangle 67"/>
          <p:cNvSpPr>
            <a:spLocks noChangeArrowheads="1"/>
          </p:cNvSpPr>
          <p:nvPr/>
        </p:nvSpPr>
        <p:spPr bwMode="auto">
          <a:xfrm>
            <a:off x="1107067" y="5627688"/>
            <a:ext cx="174033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sz="1000" dirty="0" smtClean="0">
                <a:cs typeface="Arial" charset="0"/>
              </a:rPr>
              <a:t>Environmental PGDB (</a:t>
            </a:r>
            <a:r>
              <a:rPr lang="en-US" sz="1000" dirty="0" err="1" smtClean="0">
                <a:cs typeface="Arial" charset="0"/>
              </a:rPr>
              <a:t>ePGDB</a:t>
            </a:r>
            <a:r>
              <a:rPr lang="en-US" sz="1000" dirty="0" smtClean="0">
                <a:cs typeface="Arial" charset="0"/>
              </a:rPr>
              <a:t>)</a:t>
            </a:r>
            <a:endParaRPr lang="en-US" sz="1000" dirty="0">
              <a:cs typeface="Arial" charset="0"/>
            </a:endParaRPr>
          </a:p>
          <a:p>
            <a:pPr algn="ctr"/>
            <a:r>
              <a:rPr lang="en-US" sz="1000" dirty="0">
                <a:cs typeface="Arial" charset="0"/>
              </a:rPr>
              <a:t>with Taxonomic Binning</a:t>
            </a:r>
          </a:p>
        </p:txBody>
      </p:sp>
      <p:sp>
        <p:nvSpPr>
          <p:cNvPr id="42002" name="Rectangle 65"/>
          <p:cNvSpPr>
            <a:spLocks noChangeArrowheads="1"/>
          </p:cNvSpPr>
          <p:nvPr/>
        </p:nvSpPr>
        <p:spPr bwMode="auto">
          <a:xfrm>
            <a:off x="6397759" y="5627688"/>
            <a:ext cx="72680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sz="1000" dirty="0">
                <a:cs typeface="Arial" charset="0"/>
              </a:rPr>
              <a:t>Simulated </a:t>
            </a:r>
          </a:p>
          <a:p>
            <a:pPr algn="ctr"/>
            <a:r>
              <a:rPr lang="en-US" sz="1000" dirty="0" smtClean="0">
                <a:cs typeface="Arial" charset="0"/>
              </a:rPr>
              <a:t> </a:t>
            </a:r>
            <a:r>
              <a:rPr lang="en-US" sz="1000" dirty="0" err="1" smtClean="0">
                <a:cs typeface="Arial" charset="0"/>
              </a:rPr>
              <a:t>ePGDB</a:t>
            </a:r>
            <a:endParaRPr lang="en-US" sz="1000" dirty="0">
              <a:cs typeface="Arial" charset="0"/>
            </a:endParaRPr>
          </a:p>
        </p:txBody>
      </p:sp>
    </p:spTree>
    <p:extLst>
      <p:ext uri="{BB962C8B-B14F-4D97-AF65-F5344CB8AC3E}">
        <p14:creationId xmlns:p14="http://schemas.microsoft.com/office/powerpoint/2010/main" val="13199436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2" descr="872858_f520.jpg"/>
          <p:cNvPicPr>
            <a:picLocks noChangeAspect="1"/>
          </p:cNvPicPr>
          <p:nvPr/>
        </p:nvPicPr>
        <p:blipFill>
          <a:blip r:embed="rId3"/>
          <a:srcRect r="48386"/>
          <a:stretch>
            <a:fillRect/>
          </a:stretch>
        </p:blipFill>
        <p:spPr bwMode="auto">
          <a:xfrm>
            <a:off x="238125" y="1195388"/>
            <a:ext cx="1933575" cy="2801937"/>
          </a:xfrm>
          <a:prstGeom prst="rect">
            <a:avLst/>
          </a:prstGeom>
          <a:noFill/>
          <a:ln w="9525">
            <a:noFill/>
            <a:miter lim="800000"/>
            <a:headEnd/>
            <a:tailEnd/>
          </a:ln>
        </p:spPr>
      </p:pic>
      <p:sp>
        <p:nvSpPr>
          <p:cNvPr id="32771" name="Text Box 18"/>
          <p:cNvSpPr txBox="1">
            <a:spLocks noChangeArrowheads="1"/>
          </p:cNvSpPr>
          <p:nvPr/>
        </p:nvSpPr>
        <p:spPr bwMode="auto">
          <a:xfrm>
            <a:off x="447675" y="4146550"/>
            <a:ext cx="1443038" cy="369888"/>
          </a:xfrm>
          <a:prstGeom prst="rect">
            <a:avLst/>
          </a:prstGeom>
          <a:solidFill>
            <a:schemeClr val="bg1"/>
          </a:solidFill>
          <a:ln w="9525">
            <a:noFill/>
            <a:miter lim="800000"/>
            <a:headEnd type="none" w="sm" len="sm"/>
            <a:tailEnd type="none" w="sm" len="sm"/>
          </a:ln>
        </p:spPr>
        <p:txBody>
          <a:bodyPr wrap="none">
            <a:prstTxWarp prst="textNoShape">
              <a:avLst/>
            </a:prstTxWarp>
            <a:spAutoFit/>
          </a:bodyPr>
          <a:lstStyle/>
          <a:p>
            <a:pPr algn="ctr"/>
            <a:r>
              <a:rPr lang="en-US" sz="1800">
                <a:latin typeface="Calibri" charset="0"/>
                <a:ea typeface="Calibri" charset="0"/>
                <a:cs typeface="Calibri" charset="0"/>
              </a:rPr>
              <a:t>Metagenome</a:t>
            </a:r>
          </a:p>
        </p:txBody>
      </p:sp>
      <p:sp>
        <p:nvSpPr>
          <p:cNvPr id="32772" name="Text Box 19"/>
          <p:cNvSpPr txBox="1">
            <a:spLocks noChangeArrowheads="1"/>
          </p:cNvSpPr>
          <p:nvPr/>
        </p:nvSpPr>
        <p:spPr bwMode="auto">
          <a:xfrm>
            <a:off x="2339975" y="4146550"/>
            <a:ext cx="2520950" cy="369888"/>
          </a:xfrm>
          <a:prstGeom prst="rect">
            <a:avLst/>
          </a:prstGeom>
          <a:solidFill>
            <a:schemeClr val="bg1"/>
          </a:solidFill>
          <a:ln w="9525">
            <a:noFill/>
            <a:miter lim="800000"/>
            <a:headEnd type="none" w="sm" len="sm"/>
            <a:tailEnd type="none" w="sm" len="sm"/>
          </a:ln>
        </p:spPr>
        <p:txBody>
          <a:bodyPr>
            <a:prstTxWarp prst="textNoShape">
              <a:avLst/>
            </a:prstTxWarp>
            <a:spAutoFit/>
          </a:bodyPr>
          <a:lstStyle/>
          <a:p>
            <a:pPr algn="ctr"/>
            <a:r>
              <a:rPr lang="en-US" sz="1800">
                <a:latin typeface="Calibri" charset="0"/>
                <a:ea typeface="Calibri" charset="0"/>
                <a:cs typeface="Calibri" charset="0"/>
              </a:rPr>
              <a:t>Distributed Pathways</a:t>
            </a:r>
          </a:p>
        </p:txBody>
      </p:sp>
      <p:sp>
        <p:nvSpPr>
          <p:cNvPr id="32773" name="Text Box 2"/>
          <p:cNvSpPr txBox="1">
            <a:spLocks noChangeArrowheads="1"/>
          </p:cNvSpPr>
          <p:nvPr/>
        </p:nvSpPr>
        <p:spPr bwMode="auto">
          <a:xfrm>
            <a:off x="0" y="90488"/>
            <a:ext cx="9144000" cy="677862"/>
          </a:xfrm>
          <a:prstGeom prst="rect">
            <a:avLst/>
          </a:prstGeom>
          <a:noFill/>
          <a:ln w="9525">
            <a:noFill/>
            <a:miter lim="800000"/>
            <a:headEnd/>
            <a:tailEnd/>
          </a:ln>
        </p:spPr>
        <p:txBody>
          <a:bodyPr lIns="0" tIns="0" rIns="0" bIns="0" anchor="ctr" anchorCtr="1">
            <a:prstTxWarp prst="textNoShape">
              <a:avLst/>
            </a:prstTxWarp>
            <a:spAutoFit/>
          </a:bodyPr>
          <a:lstStyle/>
          <a:p>
            <a:pPr algn="ctr"/>
            <a:r>
              <a:rPr lang="en-GB" sz="4400" dirty="0">
                <a:solidFill>
                  <a:srgbClr val="000000"/>
                </a:solidFill>
                <a:latin typeface="Calibri" charset="0"/>
              </a:rPr>
              <a:t>From Genomes to Biomes</a:t>
            </a:r>
          </a:p>
        </p:txBody>
      </p:sp>
      <p:sp>
        <p:nvSpPr>
          <p:cNvPr id="32774" name="Slide Number Placeholder 80"/>
          <p:cNvSpPr>
            <a:spLocks noGrp="1"/>
          </p:cNvSpPr>
          <p:nvPr>
            <p:ph type="sldNum" sz="quarter" idx="12"/>
          </p:nvPr>
        </p:nvSpPr>
        <p:spPr>
          <a:noFill/>
        </p:spPr>
        <p:txBody>
          <a:bodyPr/>
          <a:lstStyle/>
          <a:p>
            <a:fld id="{2E2B2E3F-AE69-6F4D-AD0B-7775F7473035}" type="slidenum">
              <a:rPr lang="en-US" smtClean="0"/>
              <a:pPr/>
              <a:t>8</a:t>
            </a:fld>
            <a:endParaRPr lang="en-US" smtClean="0"/>
          </a:p>
        </p:txBody>
      </p:sp>
      <p:sp>
        <p:nvSpPr>
          <p:cNvPr id="32775" name="Line 5"/>
          <p:cNvSpPr>
            <a:spLocks noChangeShapeType="1"/>
          </p:cNvSpPr>
          <p:nvPr/>
        </p:nvSpPr>
        <p:spPr bwMode="auto">
          <a:xfrm>
            <a:off x="2192338" y="2598738"/>
            <a:ext cx="457200" cy="0"/>
          </a:xfrm>
          <a:prstGeom prst="line">
            <a:avLst/>
          </a:prstGeom>
          <a:noFill/>
          <a:ln w="38100">
            <a:solidFill>
              <a:schemeClr val="tx1"/>
            </a:solidFill>
            <a:round/>
            <a:headEnd/>
            <a:tailEnd/>
          </a:ln>
        </p:spPr>
        <p:txBody>
          <a:bodyPr wrap="none" anchor="ctr">
            <a:prstTxWarp prst="textNoShape">
              <a:avLst/>
            </a:prstTxWarp>
          </a:bodyPr>
          <a:lstStyle/>
          <a:p>
            <a:endParaRPr lang="en-US"/>
          </a:p>
        </p:txBody>
      </p:sp>
      <p:sp>
        <p:nvSpPr>
          <p:cNvPr id="32776" name="Rectangle 8"/>
          <p:cNvSpPr>
            <a:spLocks noChangeArrowheads="1"/>
          </p:cNvSpPr>
          <p:nvPr/>
        </p:nvSpPr>
        <p:spPr bwMode="auto">
          <a:xfrm>
            <a:off x="2660650" y="1181100"/>
            <a:ext cx="1876425" cy="2833688"/>
          </a:xfrm>
          <a:prstGeom prst="rect">
            <a:avLst/>
          </a:prstGeom>
          <a:noFill/>
          <a:ln w="38100">
            <a:solidFill>
              <a:schemeClr val="tx1"/>
            </a:solidFill>
            <a:miter lim="800000"/>
            <a:headEnd/>
            <a:tailEnd/>
          </a:ln>
        </p:spPr>
        <p:txBody>
          <a:bodyPr wrap="none" anchor="ctr">
            <a:prstTxWarp prst="textNoShape">
              <a:avLst/>
            </a:prstTxWarp>
          </a:bodyPr>
          <a:lstStyle/>
          <a:p>
            <a:endParaRPr lang="en-US"/>
          </a:p>
        </p:txBody>
      </p:sp>
      <p:pic>
        <p:nvPicPr>
          <p:cNvPr id="32777" name="Picture 9"/>
          <p:cNvPicPr>
            <a:picLocks noChangeAspect="1" noChangeArrowheads="1"/>
          </p:cNvPicPr>
          <p:nvPr/>
        </p:nvPicPr>
        <p:blipFill>
          <a:blip r:embed="rId4"/>
          <a:srcRect/>
          <a:stretch>
            <a:fillRect/>
          </a:stretch>
        </p:blipFill>
        <p:spPr bwMode="auto">
          <a:xfrm>
            <a:off x="2751138" y="1319213"/>
            <a:ext cx="1658937" cy="2557462"/>
          </a:xfrm>
          <a:prstGeom prst="rect">
            <a:avLst/>
          </a:prstGeom>
          <a:noFill/>
          <a:ln w="9525">
            <a:noFill/>
            <a:miter lim="800000"/>
            <a:headEnd/>
            <a:tailEnd/>
          </a:ln>
        </p:spPr>
      </p:pic>
      <p:sp>
        <p:nvSpPr>
          <p:cNvPr id="32778" name="Rectangle 13"/>
          <p:cNvSpPr>
            <a:spLocks noChangeArrowheads="1"/>
          </p:cNvSpPr>
          <p:nvPr/>
        </p:nvSpPr>
        <p:spPr bwMode="auto">
          <a:xfrm>
            <a:off x="230188" y="1181100"/>
            <a:ext cx="1939925" cy="2833688"/>
          </a:xfrm>
          <a:prstGeom prst="rect">
            <a:avLst/>
          </a:prstGeom>
          <a:noFill/>
          <a:ln w="38100">
            <a:solidFill>
              <a:schemeClr val="tx1"/>
            </a:solidFill>
            <a:miter lim="800000"/>
            <a:headEnd/>
            <a:tailEnd/>
          </a:ln>
        </p:spPr>
        <p:txBody>
          <a:bodyPr wrap="none" anchor="ctr">
            <a:prstTxWarp prst="textNoShape">
              <a:avLst/>
            </a:prstTxWarp>
          </a:bodyPr>
          <a:lstStyle/>
          <a:p>
            <a:endParaRPr lang="en-US"/>
          </a:p>
        </p:txBody>
      </p:sp>
      <p:sp>
        <p:nvSpPr>
          <p:cNvPr id="32779" name="Rectangle 8"/>
          <p:cNvSpPr>
            <a:spLocks noChangeArrowheads="1"/>
          </p:cNvSpPr>
          <p:nvPr/>
        </p:nvSpPr>
        <p:spPr bwMode="auto">
          <a:xfrm>
            <a:off x="5024438" y="1165225"/>
            <a:ext cx="3922712" cy="2863850"/>
          </a:xfrm>
          <a:prstGeom prst="rect">
            <a:avLst/>
          </a:prstGeom>
          <a:noFill/>
          <a:ln w="38100">
            <a:solidFill>
              <a:schemeClr val="tx1"/>
            </a:solidFill>
            <a:miter lim="800000"/>
            <a:headEnd/>
            <a:tailEnd/>
          </a:ln>
        </p:spPr>
        <p:txBody>
          <a:bodyPr wrap="none" anchor="ctr">
            <a:prstTxWarp prst="textNoShape">
              <a:avLst/>
            </a:prstTxWarp>
          </a:bodyPr>
          <a:lstStyle/>
          <a:p>
            <a:endParaRPr lang="en-US"/>
          </a:p>
        </p:txBody>
      </p:sp>
      <p:sp>
        <p:nvSpPr>
          <p:cNvPr id="32780" name="Text Box 19"/>
          <p:cNvSpPr txBox="1">
            <a:spLocks noChangeArrowheads="1"/>
          </p:cNvSpPr>
          <p:nvPr/>
        </p:nvSpPr>
        <p:spPr bwMode="auto">
          <a:xfrm>
            <a:off x="5638800" y="4146550"/>
            <a:ext cx="2520950" cy="369888"/>
          </a:xfrm>
          <a:prstGeom prst="rect">
            <a:avLst/>
          </a:prstGeom>
          <a:solidFill>
            <a:schemeClr val="bg1"/>
          </a:solidFill>
          <a:ln w="9525">
            <a:noFill/>
            <a:miter lim="800000"/>
            <a:headEnd type="none" w="sm" len="sm"/>
            <a:tailEnd type="none" w="sm" len="sm"/>
          </a:ln>
        </p:spPr>
        <p:txBody>
          <a:bodyPr>
            <a:prstTxWarp prst="textNoShape">
              <a:avLst/>
            </a:prstTxWarp>
            <a:spAutoFit/>
          </a:bodyPr>
          <a:lstStyle/>
          <a:p>
            <a:pPr algn="ctr"/>
            <a:r>
              <a:rPr lang="en-US" sz="1800">
                <a:latin typeface="Calibri" charset="0"/>
                <a:ea typeface="Calibri" charset="0"/>
                <a:cs typeface="Calibri" charset="0"/>
              </a:rPr>
              <a:t>Biogeochemical Cycles</a:t>
            </a:r>
          </a:p>
        </p:txBody>
      </p:sp>
      <p:sp>
        <p:nvSpPr>
          <p:cNvPr id="32781" name="Content Placeholder 2"/>
          <p:cNvSpPr txBox="1">
            <a:spLocks/>
          </p:cNvSpPr>
          <p:nvPr/>
        </p:nvSpPr>
        <p:spPr bwMode="auto">
          <a:xfrm>
            <a:off x="65088" y="4732338"/>
            <a:ext cx="8909050" cy="1385887"/>
          </a:xfrm>
          <a:prstGeom prst="rect">
            <a:avLst/>
          </a:prstGeom>
          <a:noFill/>
          <a:ln w="9525">
            <a:noFill/>
            <a:miter lim="800000"/>
            <a:headEnd/>
            <a:tailEnd/>
          </a:ln>
        </p:spPr>
        <p:txBody>
          <a:bodyPr anchor="ctr">
            <a:prstTxWarp prst="textNoShape">
              <a:avLst/>
            </a:prstTxWarp>
          </a:bodyPr>
          <a:lstStyle/>
          <a:p>
            <a:pPr marL="228600" indent="-228600" algn="just">
              <a:spcBef>
                <a:spcPct val="20000"/>
              </a:spcBef>
              <a:buFontTx/>
              <a:buChar char="•"/>
            </a:pPr>
            <a:r>
              <a:rPr lang="en-US" sz="1800" i="1" dirty="0">
                <a:latin typeface="Calibri" charset="0"/>
                <a:ea typeface="Calibri" charset="0"/>
                <a:cs typeface="Calibri" charset="0"/>
              </a:rPr>
              <a:t> “The regulation of the pools and fluxes in biogeochemical cycles have their origins in the genetic inventory of individual microbes, and the regulation of these genes within the organism is determined by the environment. As such, one can look at the microbial food web as a collection of genomes whose expression and replication is coordinated through complex feedback loops at the </a:t>
            </a:r>
            <a:r>
              <a:rPr lang="en-US" sz="1800" i="1" dirty="0" err="1">
                <a:latin typeface="Calibri" charset="0"/>
                <a:ea typeface="Calibri" charset="0"/>
                <a:cs typeface="Calibri" charset="0"/>
              </a:rPr>
              <a:t>organismal</a:t>
            </a:r>
            <a:r>
              <a:rPr lang="en-US" sz="1800" i="1" dirty="0">
                <a:latin typeface="Calibri" charset="0"/>
                <a:ea typeface="Calibri" charset="0"/>
                <a:cs typeface="Calibri" charset="0"/>
              </a:rPr>
              <a:t>, population, and ecosystem level. “</a:t>
            </a:r>
            <a:r>
              <a:rPr lang="en-US" sz="1800" i="1" baseline="-25000" dirty="0">
                <a:latin typeface="Calibri" charset="0"/>
                <a:ea typeface="Calibri" charset="0"/>
                <a:cs typeface="Calibri" charset="0"/>
              </a:rPr>
              <a:t>Chisholm </a:t>
            </a:r>
          </a:p>
        </p:txBody>
      </p:sp>
      <p:sp>
        <p:nvSpPr>
          <p:cNvPr id="32782" name="Line 5"/>
          <p:cNvSpPr>
            <a:spLocks noChangeShapeType="1"/>
          </p:cNvSpPr>
          <p:nvPr/>
        </p:nvSpPr>
        <p:spPr bwMode="auto">
          <a:xfrm>
            <a:off x="4541838" y="2589213"/>
            <a:ext cx="458787" cy="0"/>
          </a:xfrm>
          <a:prstGeom prst="line">
            <a:avLst/>
          </a:prstGeom>
          <a:noFill/>
          <a:ln w="38100">
            <a:solidFill>
              <a:schemeClr val="tx1"/>
            </a:solidFill>
            <a:round/>
            <a:headEnd/>
            <a:tailEnd/>
          </a:ln>
        </p:spPr>
        <p:txBody>
          <a:bodyPr wrap="none" anchor="ctr">
            <a:prstTxWarp prst="textNoShape">
              <a:avLst/>
            </a:prstTxWarp>
          </a:bodyPr>
          <a:lstStyle/>
          <a:p>
            <a:endParaRPr lang="en-US"/>
          </a:p>
        </p:txBody>
      </p:sp>
      <p:sp>
        <p:nvSpPr>
          <p:cNvPr id="32783" name="Rectangle 9"/>
          <p:cNvSpPr>
            <a:spLocks noChangeArrowheads="1"/>
          </p:cNvSpPr>
          <p:nvPr/>
        </p:nvSpPr>
        <p:spPr bwMode="auto">
          <a:xfrm>
            <a:off x="5151438" y="3768725"/>
            <a:ext cx="3367087" cy="214313"/>
          </a:xfrm>
          <a:prstGeom prst="rect">
            <a:avLst/>
          </a:prstGeom>
          <a:noFill/>
          <a:ln w="9525">
            <a:noFill/>
            <a:miter lim="800000"/>
            <a:headEnd/>
            <a:tailEnd/>
          </a:ln>
        </p:spPr>
        <p:txBody>
          <a:bodyPr anchor="ctr">
            <a:prstTxWarp prst="textNoShape">
              <a:avLst/>
            </a:prstTxWarp>
            <a:spAutoFit/>
          </a:bodyPr>
          <a:lstStyle/>
          <a:p>
            <a:pPr algn="ctr"/>
            <a:r>
              <a:rPr lang="en-US" sz="800">
                <a:latin typeface="Calibri" charset="0"/>
                <a:ea typeface="Calibri" charset="0"/>
                <a:cs typeface="Calibri" charset="0"/>
              </a:rPr>
              <a:t>Falkowski et al., (2008) Science 320, 1034-1038</a:t>
            </a:r>
          </a:p>
        </p:txBody>
      </p:sp>
      <p:pic>
        <p:nvPicPr>
          <p:cNvPr id="32784" name="Picture 26"/>
          <p:cNvPicPr>
            <a:picLocks noChangeAspect="1"/>
          </p:cNvPicPr>
          <p:nvPr/>
        </p:nvPicPr>
        <p:blipFill>
          <a:blip r:embed="rId5">
            <a:grayscl/>
          </a:blip>
          <a:srcRect/>
          <a:stretch>
            <a:fillRect/>
          </a:stretch>
        </p:blipFill>
        <p:spPr bwMode="auto">
          <a:xfrm>
            <a:off x="5094288" y="1366838"/>
            <a:ext cx="3805237" cy="2333625"/>
          </a:xfrm>
          <a:prstGeom prst="rect">
            <a:avLst/>
          </a:prstGeom>
          <a:noFill/>
          <a:ln w="9525">
            <a:noFill/>
            <a:miter lim="800000"/>
            <a:headEnd/>
            <a:tailEnd/>
          </a:ln>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1026"/>
          <p:cNvSpPr>
            <a:spLocks noGrp="1" noChangeArrowheads="1"/>
          </p:cNvSpPr>
          <p:nvPr>
            <p:ph type="title"/>
          </p:nvPr>
        </p:nvSpPr>
        <p:spPr>
          <a:xfrm>
            <a:off x="679450" y="196850"/>
            <a:ext cx="7772400" cy="882650"/>
          </a:xfrm>
        </p:spPr>
        <p:txBody>
          <a:bodyPr/>
          <a:lstStyle/>
          <a:p>
            <a:pPr eaLnBrk="1" hangingPunct="1"/>
            <a:r>
              <a:rPr lang="en-US">
                <a:latin typeface="Calibri" charset="0"/>
                <a:ea typeface="ＭＳ Ｐゴシック" charset="0"/>
                <a:cs typeface="Calibri" charset="0"/>
              </a:rPr>
              <a:t>Foundational Questions</a:t>
            </a:r>
          </a:p>
        </p:txBody>
      </p:sp>
      <p:sp>
        <p:nvSpPr>
          <p:cNvPr id="46082" name="Rectangle 1028"/>
          <p:cNvSpPr>
            <a:spLocks noGrp="1" noChangeArrowheads="1"/>
          </p:cNvSpPr>
          <p:nvPr>
            <p:ph type="body" idx="1"/>
          </p:nvPr>
        </p:nvSpPr>
        <p:spPr>
          <a:xfrm>
            <a:off x="279400" y="1689100"/>
            <a:ext cx="8572500" cy="3762131"/>
          </a:xfrm>
        </p:spPr>
        <p:txBody>
          <a:bodyPr>
            <a:normAutofit/>
          </a:bodyPr>
          <a:lstStyle/>
          <a:p>
            <a:pPr algn="just" eaLnBrk="1" hangingPunct="1">
              <a:lnSpc>
                <a:spcPct val="80000"/>
              </a:lnSpc>
            </a:pPr>
            <a:r>
              <a:rPr lang="en-US" sz="2400" i="1" dirty="0">
                <a:latin typeface="Calibri" charset="0"/>
                <a:ea typeface="ＭＳ Ｐゴシック" charset="0"/>
                <a:cs typeface="Calibri" charset="0"/>
              </a:rPr>
              <a:t>What is the taxonomic and functional structure of the ecosystem?</a:t>
            </a:r>
            <a:r>
              <a:rPr lang="en-US" sz="2400" dirty="0">
                <a:latin typeface="Calibri" charset="0"/>
                <a:ea typeface="ＭＳ Ｐゴシック" charset="0"/>
                <a:cs typeface="Calibri" charset="0"/>
              </a:rPr>
              <a:t> </a:t>
            </a:r>
          </a:p>
          <a:p>
            <a:pPr algn="just" eaLnBrk="1" hangingPunct="1">
              <a:lnSpc>
                <a:spcPct val="80000"/>
              </a:lnSpc>
            </a:pPr>
            <a:endParaRPr lang="en-US" sz="2400" dirty="0">
              <a:latin typeface="Calibri" charset="0"/>
              <a:ea typeface="ＭＳ Ｐゴシック" charset="0"/>
              <a:cs typeface="Calibri" charset="0"/>
            </a:endParaRPr>
          </a:p>
          <a:p>
            <a:pPr algn="just" eaLnBrk="1" hangingPunct="1">
              <a:lnSpc>
                <a:spcPct val="80000"/>
              </a:lnSpc>
            </a:pPr>
            <a:r>
              <a:rPr lang="en-US" sz="2400" i="1" dirty="0">
                <a:latin typeface="Calibri" charset="0"/>
                <a:ea typeface="ＭＳ Ｐゴシック" charset="0"/>
                <a:cs typeface="Calibri" charset="0"/>
              </a:rPr>
              <a:t>How does this structure change in response to environmental perturbation?</a:t>
            </a:r>
            <a:r>
              <a:rPr lang="en-US" sz="2400" dirty="0">
                <a:latin typeface="Calibri" charset="0"/>
                <a:ea typeface="ＭＳ Ｐゴシック" charset="0"/>
                <a:cs typeface="Calibri" charset="0"/>
              </a:rPr>
              <a:t> </a:t>
            </a:r>
          </a:p>
          <a:p>
            <a:pPr algn="just" eaLnBrk="1" hangingPunct="1">
              <a:lnSpc>
                <a:spcPct val="80000"/>
              </a:lnSpc>
            </a:pPr>
            <a:endParaRPr lang="en-US" sz="2400" dirty="0">
              <a:latin typeface="Calibri" charset="0"/>
              <a:ea typeface="ＭＳ Ｐゴシック" charset="0"/>
              <a:cs typeface="Calibri" charset="0"/>
            </a:endParaRPr>
          </a:p>
          <a:p>
            <a:pPr algn="just" eaLnBrk="1" hangingPunct="1">
              <a:lnSpc>
                <a:spcPct val="80000"/>
              </a:lnSpc>
            </a:pPr>
            <a:r>
              <a:rPr lang="en-US" sz="2400" i="1" dirty="0">
                <a:latin typeface="Calibri" charset="0"/>
                <a:ea typeface="ＭＳ Ｐゴシック" charset="0"/>
                <a:cs typeface="Calibri" charset="0"/>
              </a:rPr>
              <a:t>What are the ecological consequences of this change?</a:t>
            </a:r>
            <a:r>
              <a:rPr lang="en-US" sz="2400" dirty="0">
                <a:latin typeface="Calibri" charset="0"/>
                <a:ea typeface="ＭＳ Ｐゴシック" charset="0"/>
                <a:cs typeface="Calibri" charset="0"/>
              </a:rPr>
              <a:t> </a:t>
            </a:r>
          </a:p>
          <a:p>
            <a:pPr algn="just" eaLnBrk="1" hangingPunct="1">
              <a:lnSpc>
                <a:spcPct val="80000"/>
              </a:lnSpc>
            </a:pPr>
            <a:endParaRPr lang="en-US" sz="2400" dirty="0">
              <a:latin typeface="Calibri" charset="0"/>
              <a:ea typeface="ＭＳ Ｐゴシック" charset="0"/>
              <a:cs typeface="Calibri" charset="0"/>
            </a:endParaRPr>
          </a:p>
          <a:p>
            <a:pPr algn="just" eaLnBrk="1" hangingPunct="1">
              <a:lnSpc>
                <a:spcPct val="80000"/>
              </a:lnSpc>
            </a:pPr>
            <a:r>
              <a:rPr lang="en-US" sz="2400" i="1" dirty="0">
                <a:latin typeface="Calibri" charset="0"/>
                <a:ea typeface="ＭＳ Ｐゴシック" charset="0"/>
                <a:cs typeface="Calibri" charset="0"/>
              </a:rPr>
              <a:t>What are relevant units of selection, conservation or utilization for ecological genomic resources?</a:t>
            </a:r>
            <a:endParaRPr lang="en-US" sz="2400" dirty="0">
              <a:latin typeface="Calibri" charset="0"/>
              <a:ea typeface="ＭＳ Ｐゴシック" charset="0"/>
              <a:cs typeface="Calibri" charset="0"/>
            </a:endParaRPr>
          </a:p>
        </p:txBody>
      </p:sp>
      <p:sp>
        <p:nvSpPr>
          <p:cNvPr id="46083"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57BD45D-8058-B242-B2DE-991BB7BAAB32}" type="slidenum">
              <a:rPr lang="en-US" sz="1400">
                <a:latin typeface="Calibri" charset="0"/>
                <a:cs typeface="Calibri" charset="0"/>
              </a:rPr>
              <a:pPr/>
              <a:t>9</a:t>
            </a:fld>
            <a:endParaRPr lang="en-US" sz="1400">
              <a:latin typeface="Calibri" charset="0"/>
              <a:cs typeface="Calibri" charset="0"/>
            </a:endParaRPr>
          </a:p>
        </p:txBody>
      </p:sp>
    </p:spTree>
    <p:extLst>
      <p:ext uri="{BB962C8B-B14F-4D97-AF65-F5344CB8AC3E}">
        <p14:creationId xmlns:p14="http://schemas.microsoft.com/office/powerpoint/2010/main" val="11860463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5268</TotalTime>
  <Words>2171</Words>
  <Application>Microsoft Macintosh PowerPoint</Application>
  <PresentationFormat>On-screen Show (4:3)</PresentationFormat>
  <Paragraphs>406</Paragraphs>
  <Slides>35</Slides>
  <Notes>33</Notes>
  <HiddenSlides>0</HiddenSlides>
  <MMClips>0</MMClips>
  <ScaleCrop>false</ScaleCrop>
  <HeadingPairs>
    <vt:vector size="4" baseType="variant">
      <vt:variant>
        <vt:lpstr>Theme</vt:lpstr>
      </vt:variant>
      <vt:variant>
        <vt:i4>1</vt:i4>
      </vt:variant>
      <vt:variant>
        <vt:lpstr>Slide Titles</vt:lpstr>
      </vt:variant>
      <vt:variant>
        <vt:i4>35</vt:i4>
      </vt:variant>
    </vt:vector>
  </HeadingPairs>
  <TitlesOfParts>
    <vt:vector size="36" baseType="lpstr">
      <vt:lpstr>Office Theme</vt:lpstr>
      <vt:lpstr>PowerPoint Presentation</vt:lpstr>
      <vt:lpstr>Overview</vt:lpstr>
      <vt:lpstr>Metabolism</vt:lpstr>
      <vt:lpstr>Cellular Pathways</vt:lpstr>
      <vt:lpstr>Distributed Pathways</vt:lpstr>
      <vt:lpstr>Community Metabolism</vt:lpstr>
      <vt:lpstr>Predicting Community Metabolism</vt:lpstr>
      <vt:lpstr>PowerPoint Presentation</vt:lpstr>
      <vt:lpstr>Foundational Questions</vt:lpstr>
      <vt:lpstr>Overview</vt:lpstr>
      <vt:lpstr>PowerPoint Presentation</vt:lpstr>
      <vt:lpstr>Pathway/Genome Navigator</vt:lpstr>
      <vt:lpstr>PowerPoint Presentation</vt:lpstr>
      <vt:lpstr>ePGDB Navigation</vt:lpstr>
      <vt:lpstr>http://engcyc.org/</vt:lpstr>
      <vt:lpstr>Overview</vt:lpstr>
      <vt:lpstr>MetaPathways</vt:lpstr>
      <vt:lpstr>MetaPathways</vt:lpstr>
      <vt:lpstr>ePGDB Navigation</vt:lpstr>
      <vt:lpstr>ePGDB Validation</vt:lpstr>
      <vt:lpstr>EcoCyc Pathways</vt:lpstr>
      <vt:lpstr>MetaSim Pathways</vt:lpstr>
      <vt:lpstr>Synthetic Ecology</vt:lpstr>
      <vt:lpstr>Infering Trophic Interactions</vt:lpstr>
      <vt:lpstr>Hawaii Ocean Time Series (HOT)</vt:lpstr>
      <vt:lpstr>Environmental Sequence Information</vt:lpstr>
      <vt:lpstr>Core Pathways</vt:lpstr>
      <vt:lpstr>Cellular Overview</vt:lpstr>
      <vt:lpstr>Pathway Partitioning</vt:lpstr>
      <vt:lpstr>Diagnostic Pathways</vt:lpstr>
      <vt:lpstr>Cryptic Pathways</vt:lpstr>
      <vt:lpstr>Known Hazards</vt:lpstr>
      <vt:lpstr>Things to Keep in Mind…</vt:lpstr>
      <vt:lpstr>PowerPoint Presentation</vt:lpstr>
      <vt:lpstr>PowerPoint Presentation</vt:lpstr>
    </vt:vector>
  </TitlesOfParts>
  <Company>UBC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Steven Hallam</dc:creator>
  <cp:lastModifiedBy>Steven Hallam</cp:lastModifiedBy>
  <cp:revision>107</cp:revision>
  <cp:lastPrinted>2013-01-20T23:35:10Z</cp:lastPrinted>
  <dcterms:created xsi:type="dcterms:W3CDTF">2012-01-30T16:40:59Z</dcterms:created>
  <dcterms:modified xsi:type="dcterms:W3CDTF">2013-03-04T18:19:35Z</dcterms:modified>
</cp:coreProperties>
</file>