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35032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64904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0"/>
            <a:ext cx="19240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0"/>
            <a:ext cx="56197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1459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04771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2668953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5240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40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19536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98575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77238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954558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3992525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6996823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gradFill rotWithShape="0">
          <a:gsLst>
            <a:gs pos="0">
              <a:srgbClr val="000000"/>
            </a:gs>
            <a:gs pos="100000">
              <a:srgbClr val="0066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1219200" y="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Stone Serif 32 Pt bold italic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blackWhite">
          <a:xfrm>
            <a:off x="1219200" y="1524000"/>
            <a:ext cx="7696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 in Arial Bold 24pt</a:t>
            </a:r>
          </a:p>
          <a:p>
            <a:pPr lvl="1"/>
            <a:r>
              <a:rPr lang="en-US"/>
              <a:t>Points arial 24pt</a:t>
            </a:r>
          </a:p>
          <a:p>
            <a:pPr lvl="2"/>
            <a:r>
              <a:rPr lang="en-US"/>
              <a:t>Sub-points 20pt and bullet 50%</a:t>
            </a:r>
          </a:p>
          <a:p>
            <a:pPr lvl="2"/>
            <a:r>
              <a:rPr lang="en-US"/>
              <a:t>Additional sub point</a:t>
            </a:r>
          </a:p>
          <a:p>
            <a:pPr lvl="1"/>
            <a:r>
              <a:rPr lang="en-US"/>
              <a:t>footer area 14pt arial</a:t>
            </a:r>
          </a:p>
          <a:p>
            <a:pPr lvl="1"/>
            <a:r>
              <a:rPr lang="en-US"/>
              <a:t>text box to begin at 2.25 vertical 2.5 horizontal</a:t>
            </a:r>
          </a:p>
          <a:p>
            <a:pPr lvl="1"/>
            <a:r>
              <a:rPr lang="en-US"/>
              <a:t>title to be .75 vertical and .75 horizontal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D8D8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90600" y="6521450"/>
            <a:ext cx="3886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SRI International Bioinformatics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3813" y="65532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FF3D3B2C-3D59-0A45-BB0E-C723762F4B74}" type="slidenum">
              <a:rPr lang="en-US" sz="1200">
                <a:solidFill>
                  <a:srgbClr val="000000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4770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2020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charset="0"/>
          <a:ea typeface="ＭＳ Ｐゴシック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l"/>
        <a:defRPr sz="2400" b="1">
          <a:solidFill>
            <a:srgbClr val="FFCC66"/>
          </a:solidFill>
          <a:latin typeface="+mn-lt"/>
          <a:ea typeface="+mn-ea"/>
          <a:cs typeface="+mn-cs"/>
        </a:defRPr>
      </a:lvl1pPr>
      <a:lvl2pPr marL="692150" indent="-230188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68000"/>
        <a:buFont typeface="Monotype Sorts" charset="0"/>
        <a:buChar char="l"/>
        <a:defRPr sz="2400">
          <a:solidFill>
            <a:schemeClr val="tx1"/>
          </a:solidFill>
          <a:latin typeface="Arial Narrow" charset="0"/>
          <a:ea typeface="+mn-ea"/>
        </a:defRPr>
      </a:lvl2pPr>
      <a:lvl3pPr marL="1035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50000"/>
        <a:buFont typeface="Monotype Sorts" charset="0"/>
        <a:buChar char="u"/>
        <a:defRPr sz="2000">
          <a:solidFill>
            <a:schemeClr val="tx1"/>
          </a:solidFill>
          <a:latin typeface="Arial Narrow" charset="0"/>
          <a:ea typeface="+mn-ea"/>
        </a:defRPr>
      </a:lvl3pPr>
      <a:lvl4pPr marL="13779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–"/>
        <a:defRPr sz="2000">
          <a:solidFill>
            <a:schemeClr val="tx1"/>
          </a:solidFill>
          <a:latin typeface="Arial Narrow" charset="0"/>
          <a:ea typeface="+mn-ea"/>
        </a:defRPr>
      </a:lvl4pPr>
      <a:lvl5pPr marL="17208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+mn-ea"/>
        </a:defRPr>
      </a:lvl5pPr>
      <a:lvl6pPr marL="2178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+mn-ea"/>
        </a:defRPr>
      </a:lvl6pPr>
      <a:lvl7pPr marL="26352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+mn-ea"/>
        </a:defRPr>
      </a:lvl7pPr>
      <a:lvl8pPr marL="30924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+mn-ea"/>
        </a:defRPr>
      </a:lvl8pPr>
      <a:lvl9pPr marL="35496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Expanded Representation of EC Numbers in Pathway Tools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Suzanne Paley</a:t>
            </a:r>
          </a:p>
          <a:p>
            <a:r>
              <a:rPr lang="en-US" dirty="0" smtClean="0"/>
              <a:t>March 2013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153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EC: Enzyme Commission system for identifying enzyme functionality</a:t>
            </a:r>
            <a:endParaRPr lang="en-US" dirty="0"/>
          </a:p>
          <a:p>
            <a:pPr lvl="1"/>
            <a:r>
              <a:rPr lang="en-US" dirty="0" smtClean="0"/>
              <a:t>Multifunctional enzyme should have different EC# for each function</a:t>
            </a:r>
          </a:p>
          <a:p>
            <a:r>
              <a:rPr lang="en-US" dirty="0" smtClean="0"/>
              <a:t>Old Pathway Tools representation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Assumption: single function of an enzyme = single reaction</a:t>
            </a:r>
            <a:endParaRPr lang="en-US" dirty="0" smtClean="0"/>
          </a:p>
          <a:p>
            <a:pPr lvl="1"/>
            <a:r>
              <a:rPr lang="en-US" dirty="0" smtClean="0"/>
              <a:t>Each reaction was assigned a single EC#</a:t>
            </a:r>
          </a:p>
          <a:p>
            <a:pPr lvl="1"/>
            <a:r>
              <a:rPr lang="en-US" dirty="0" smtClean="0"/>
              <a:t>An enzyme has EC#s derived from all reactions it catalyzes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Enzyme Commission can assign multiple EC#s to same reaction due to different cellular roles, different substrate specificities, different cofactors, etc.</a:t>
            </a:r>
          </a:p>
          <a:p>
            <a:pPr lvl="1"/>
            <a:r>
              <a:rPr lang="en-US" dirty="0" smtClean="0"/>
              <a:t>A single EC# can refer to multiple reactions due to substrate non-specificity, sub-reactions, etc.</a:t>
            </a:r>
          </a:p>
          <a:p>
            <a:pPr lvl="1"/>
            <a:r>
              <a:rPr lang="en-US" dirty="0" smtClean="0"/>
              <a:t>1:1 mapping between EC#s and reactions was increasingly causing problems</a:t>
            </a:r>
          </a:p>
        </p:txBody>
      </p:sp>
    </p:spTree>
    <p:extLst>
      <p:ext uri="{BB962C8B-B14F-4D97-AF65-F5344CB8AC3E}">
        <p14:creationId xmlns:p14="http://schemas.microsoft.com/office/powerpoint/2010/main" val="3624634737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Representation (v. 16.5)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Reaction can have multiple EC#</a:t>
            </a:r>
            <a:r>
              <a:rPr lang="en-US" dirty="0" smtClean="0"/>
              <a:t>s</a:t>
            </a:r>
          </a:p>
          <a:p>
            <a:r>
              <a:rPr lang="en-US" dirty="0" smtClean="0"/>
              <a:t>New EC-Numbers database</a:t>
            </a:r>
          </a:p>
          <a:p>
            <a:pPr lvl="1"/>
            <a:r>
              <a:rPr lang="en-US" dirty="0" smtClean="0"/>
              <a:t>Object created for every EC# (and every EC class)</a:t>
            </a:r>
            <a:endParaRPr lang="en-US" dirty="0" smtClean="0"/>
          </a:p>
          <a:p>
            <a:pPr lvl="1"/>
            <a:r>
              <a:rPr lang="en-US" dirty="0" smtClean="0"/>
              <a:t>Contains name, synonyms, comments, citations from Enzyme Commission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aintained </a:t>
            </a:r>
            <a:r>
              <a:rPr lang="en-US" dirty="0" err="1" smtClean="0"/>
              <a:t>byMetaCyc</a:t>
            </a:r>
            <a:r>
              <a:rPr lang="en-US" dirty="0" smtClean="0"/>
              <a:t> curators, loaded by every PGDB</a:t>
            </a:r>
          </a:p>
          <a:p>
            <a:r>
              <a:rPr lang="en-US" dirty="0" smtClean="0"/>
              <a:t>Reaction object in a PGDB points to one or more EC# objects in EC-Numbers database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ink to </a:t>
            </a:r>
            <a:r>
              <a:rPr lang="en-US" dirty="0" smtClean="0"/>
              <a:t>EC# can be annotated as an “official” EC reaction</a:t>
            </a:r>
          </a:p>
          <a:p>
            <a:pPr lvl="2"/>
            <a:r>
              <a:rPr lang="en-US" dirty="0" smtClean="0"/>
              <a:t>Official means it is part of the EC# definition from the Enzyme Commission</a:t>
            </a:r>
          </a:p>
          <a:p>
            <a:pPr lvl="2"/>
            <a:r>
              <a:rPr lang="en-US" dirty="0" smtClean="0"/>
              <a:t>There can be additional “unofficial” reactions associated with an EC#, e.g. for alternate substrates, specific substrates, etc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MetaCyc</a:t>
            </a:r>
            <a:r>
              <a:rPr lang="en-US" dirty="0" smtClean="0"/>
              <a:t> contains every EC reaction, other PGDBs contain a subset</a:t>
            </a:r>
          </a:p>
          <a:p>
            <a:r>
              <a:rPr lang="en-US" dirty="0" smtClean="0"/>
              <a:t>Non-backwards-compatible change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2223135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Associating EC# With Enzyme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Enzymes not directly linked to EC#s – EC#s are inferred from reactions they catalyze</a:t>
            </a:r>
          </a:p>
          <a:p>
            <a:r>
              <a:rPr lang="en-US" dirty="0" smtClean="0"/>
              <a:t>An </a:t>
            </a:r>
            <a:r>
              <a:rPr lang="en-US" dirty="0"/>
              <a:t>enzyme must catalyze all “official” EC reactions for a given EC# in order to be associated w/ that EC#</a:t>
            </a:r>
          </a:p>
          <a:p>
            <a:pPr lvl="1"/>
            <a:r>
              <a:rPr lang="en-US" dirty="0" smtClean="0"/>
              <a:t>May or may not catalyze “unofficial” EC reactions</a:t>
            </a:r>
          </a:p>
          <a:p>
            <a:r>
              <a:rPr lang="en-US" dirty="0" smtClean="0"/>
              <a:t>If an enzyme catalyzes multiple reactions, it is preferentially associated with EC# that covers all the reactions, rather than EC#s of individual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62323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1.11.1.6/1.11.1.21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381000" y="3048000"/>
            <a:ext cx="8458200" cy="3276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1.11.1.6 -- catalase</a:t>
            </a:r>
          </a:p>
          <a:p>
            <a:pPr lvl="1"/>
            <a:r>
              <a:rPr lang="en-US" dirty="0" smtClean="0"/>
              <a:t>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-&gt; 2 H</a:t>
            </a:r>
            <a:r>
              <a:rPr lang="en-US" baseline="-25000" dirty="0" smtClean="0"/>
              <a:t>2</a:t>
            </a:r>
            <a:r>
              <a:rPr lang="en-US" dirty="0" smtClean="0"/>
              <a:t>O + 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1.11.1.21 – catalase-peroxidase</a:t>
            </a:r>
          </a:p>
          <a:p>
            <a:pPr lvl="1"/>
            <a:r>
              <a:rPr lang="en-US" dirty="0" smtClean="0"/>
              <a:t>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-&gt; 2 H</a:t>
            </a:r>
            <a:r>
              <a:rPr lang="en-US" baseline="-25000" dirty="0" smtClean="0"/>
              <a:t>2</a:t>
            </a:r>
            <a:r>
              <a:rPr lang="en-US" dirty="0" smtClean="0"/>
              <a:t>O + 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reaction uses generic electron acceptor</a:t>
            </a:r>
          </a:p>
          <a:p>
            <a:r>
              <a:rPr lang="en-US" dirty="0" smtClean="0"/>
              <a:t>Catalase reaction assigned both EC#s</a:t>
            </a:r>
          </a:p>
          <a:p>
            <a:r>
              <a:rPr lang="en-US" dirty="0" err="1" smtClean="0"/>
              <a:t>katE</a:t>
            </a:r>
            <a:r>
              <a:rPr lang="en-US" dirty="0" smtClean="0"/>
              <a:t> only catalyzes first reaction, inferred EC 1.11.1.6</a:t>
            </a:r>
          </a:p>
          <a:p>
            <a:r>
              <a:rPr lang="en-US" dirty="0" err="1" smtClean="0"/>
              <a:t>katG</a:t>
            </a:r>
            <a:r>
              <a:rPr lang="en-US" dirty="0" smtClean="0"/>
              <a:t> catalyzes both reactions, inferred EC 1.11.1.21, but not 1.11.1.6</a:t>
            </a:r>
          </a:p>
          <a:p>
            <a:pPr lvl="1"/>
            <a:endParaRPr lang="en-US" dirty="0"/>
          </a:p>
        </p:txBody>
      </p:sp>
      <p:pic>
        <p:nvPicPr>
          <p:cNvPr id="17" name="Content Placeholder 16" descr="Screen Shot 2013-03-01 at 12.56.32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710" b="-74710"/>
          <a:stretch>
            <a:fillRect/>
          </a:stretch>
        </p:blipFill>
        <p:spPr>
          <a:xfrm>
            <a:off x="2590800" y="-381000"/>
            <a:ext cx="3771900" cy="4800600"/>
          </a:xfrm>
        </p:spPr>
      </p:pic>
    </p:spTree>
    <p:extLst>
      <p:ext uri="{BB962C8B-B14F-4D97-AF65-F5344CB8AC3E}">
        <p14:creationId xmlns:p14="http://schemas.microsoft.com/office/powerpoint/2010/main" val="3811445574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Catalase Reaction Page</a:t>
            </a:r>
            <a:endParaRPr lang="en-US" dirty="0"/>
          </a:p>
        </p:txBody>
      </p:sp>
      <p:pic>
        <p:nvPicPr>
          <p:cNvPr id="7" name="Content Placeholder 6" descr="Screen Shot 2013-02-28 at 4.47.1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81" b="-4281"/>
          <a:stretch>
            <a:fillRect/>
          </a:stretch>
        </p:blipFill>
        <p:spPr>
          <a:xfrm>
            <a:off x="194138" y="762000"/>
            <a:ext cx="8917818" cy="5562600"/>
          </a:xfrm>
        </p:spPr>
      </p:pic>
    </p:spTree>
    <p:extLst>
      <p:ext uri="{BB962C8B-B14F-4D97-AF65-F5344CB8AC3E}">
        <p14:creationId xmlns:p14="http://schemas.microsoft.com/office/powerpoint/2010/main" val="965877377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0"/>
            <a:ext cx="7696200" cy="914400"/>
          </a:xfrm>
        </p:spPr>
        <p:txBody>
          <a:bodyPr/>
          <a:lstStyle/>
          <a:p>
            <a:r>
              <a:rPr lang="en-US" dirty="0" smtClean="0"/>
              <a:t>EC Number Pages</a:t>
            </a:r>
            <a:endParaRPr lang="en-US" dirty="0"/>
          </a:p>
        </p:txBody>
      </p:sp>
      <p:pic>
        <p:nvPicPr>
          <p:cNvPr id="7" name="Content Placeholder 6" descr="Screen Shot 2013-02-28 at 4.00.42 P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322" r="-27322"/>
          <a:stretch>
            <a:fillRect/>
          </a:stretch>
        </p:blipFill>
        <p:spPr>
          <a:xfrm>
            <a:off x="-762000" y="762000"/>
            <a:ext cx="10640961" cy="2971800"/>
          </a:xfrm>
        </p:spPr>
      </p:pic>
      <p:pic>
        <p:nvPicPr>
          <p:cNvPr id="8" name="Content Placeholder 7" descr="Screen Shot 2013-02-28 at 4.01.09 PM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405" r="-25405"/>
          <a:stretch>
            <a:fillRect/>
          </a:stretch>
        </p:blipFill>
        <p:spPr>
          <a:xfrm>
            <a:off x="-609600" y="3810000"/>
            <a:ext cx="10431780" cy="2819400"/>
          </a:xfrm>
        </p:spPr>
      </p:pic>
    </p:spTree>
    <p:extLst>
      <p:ext uri="{BB962C8B-B14F-4D97-AF65-F5344CB8AC3E}">
        <p14:creationId xmlns:p14="http://schemas.microsoft.com/office/powerpoint/2010/main" val="52642240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099"/>
            <a:ext cx="7696200" cy="1143000"/>
          </a:xfrm>
        </p:spPr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pic>
        <p:nvPicPr>
          <p:cNvPr id="6" name="Content Placeholder 5" descr="Screen Shot 2013-03-05 at 1.06.27 PM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42" t="-18815" r="250" b="4114"/>
          <a:stretch/>
        </p:blipFill>
        <p:spPr>
          <a:xfrm>
            <a:off x="1143000" y="3047999"/>
            <a:ext cx="7631942" cy="3319259"/>
          </a:xfrm>
        </p:spPr>
      </p:pic>
      <p:pic>
        <p:nvPicPr>
          <p:cNvPr id="8" name="Content Placeholder 7" descr="Screen Shot 2013-03-05 at 1.06.02 PM.png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0" t="969" r="835" b="7816"/>
          <a:stretch/>
        </p:blipFill>
        <p:spPr>
          <a:xfrm>
            <a:off x="1752600" y="381000"/>
            <a:ext cx="6946141" cy="2930392"/>
          </a:xfrm>
        </p:spPr>
      </p:pic>
    </p:spTree>
    <p:extLst>
      <p:ext uri="{BB962C8B-B14F-4D97-AF65-F5344CB8AC3E}">
        <p14:creationId xmlns:p14="http://schemas.microsoft.com/office/powerpoint/2010/main" val="3912902266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Changes: Enzyme Kinetic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Kinetic parameters K</a:t>
            </a:r>
            <a:r>
              <a:rPr lang="en-US" baseline="-25000" dirty="0" smtClean="0"/>
              <a:t>m</a:t>
            </a:r>
            <a:r>
              <a:rPr lang="en-US" dirty="0" smtClean="0"/>
              <a:t>,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cat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max</a:t>
            </a:r>
            <a:r>
              <a:rPr lang="en-US" dirty="0" smtClean="0"/>
              <a:t>, specific activity associated with enzymatic-reaction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m</a:t>
            </a:r>
            <a:r>
              <a:rPr lang="en-US" dirty="0" smtClean="0"/>
              <a:t> also associated with particular substrate in enzymatic-reaction</a:t>
            </a:r>
          </a:p>
          <a:p>
            <a:r>
              <a:rPr lang="en-US" dirty="0" smtClean="0"/>
              <a:t>Recent change: Now all parameters are also associated with substrate in enzymatic-reaction</a:t>
            </a:r>
          </a:p>
          <a:p>
            <a:pPr lvl="1"/>
            <a:r>
              <a:rPr lang="en-US" dirty="0" smtClean="0"/>
              <a:t>Enables us to compute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cat</a:t>
            </a:r>
            <a:r>
              <a:rPr lang="en-US" dirty="0" smtClean="0"/>
              <a:t>/K</a:t>
            </a:r>
            <a:r>
              <a:rPr lang="en-US" baseline="-25000" dirty="0" smtClean="0"/>
              <a:t>m</a:t>
            </a:r>
            <a:r>
              <a:rPr lang="en-US" dirty="0" smtClean="0"/>
              <a:t> (catalytic activity)</a:t>
            </a:r>
          </a:p>
          <a:p>
            <a:pPr lvl="1"/>
            <a:r>
              <a:rPr lang="en-US" dirty="0" smtClean="0"/>
              <a:t>Developed program to infer appropriate substrate for 400+ kinetic data values previously entered w/o substrate in </a:t>
            </a:r>
            <a:r>
              <a:rPr lang="en-US" dirty="0" err="1" smtClean="0"/>
              <a:t>EcoCyc</a:t>
            </a:r>
            <a:r>
              <a:rPr lang="en-US" dirty="0" smtClean="0"/>
              <a:t> and </a:t>
            </a:r>
            <a:r>
              <a:rPr lang="en-US" dirty="0" err="1" smtClean="0"/>
              <a:t>MetaCyc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4920776"/>
      </p:ext>
    </p:extLst>
  </p:cSld>
  <p:clrMapOvr>
    <a:masterClrMapping/>
  </p:clrMapOvr>
  <p:transition xmlns:p14="http://schemas.microsoft.com/office/powerpoint/2010/main" spd="med">
    <p:wipe dir="r"/>
  </p:transition>
</p:sld>
</file>

<file path=ppt/theme/theme1.xml><?xml version="1.0" encoding="utf-8"?>
<a:theme xmlns:a="http://schemas.openxmlformats.org/drawingml/2006/main" name="ecocyc">
  <a:themeElements>
    <a:clrScheme name="">
      <a:dk1>
        <a:srgbClr val="FFFFFF"/>
      </a:dk1>
      <a:lt1>
        <a:srgbClr val="FFFFFF"/>
      </a:lt1>
      <a:dk2>
        <a:srgbClr val="FAFD00"/>
      </a:dk2>
      <a:lt2>
        <a:srgbClr val="919191"/>
      </a:lt2>
      <a:accent1>
        <a:srgbClr val="618FFD"/>
      </a:accent1>
      <a:accent2>
        <a:srgbClr val="CECECE"/>
      </a:accent2>
      <a:accent3>
        <a:srgbClr val="FFFFFF"/>
      </a:accent3>
      <a:accent4>
        <a:srgbClr val="DADADA"/>
      </a:accent4>
      <a:accent5>
        <a:srgbClr val="B7C6FE"/>
      </a:accent5>
      <a:accent6>
        <a:srgbClr val="BABABA"/>
      </a:accent6>
      <a:hlink>
        <a:srgbClr val="FC0128"/>
      </a:hlink>
      <a:folHlink>
        <a:srgbClr val="8CF4EA"/>
      </a:folHlink>
    </a:clrScheme>
    <a:fontScheme name="ecocyc">
      <a:majorFont>
        <a:latin typeface="Stone Serif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ecocy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cy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BioCyc-template</Template>
  <TotalTime>5868</TotalTime>
  <Words>506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ecocyc</vt:lpstr>
      <vt:lpstr>Expanded Representation of EC Numbers in Pathway Tools</vt:lpstr>
      <vt:lpstr>Motivations</vt:lpstr>
      <vt:lpstr>New Representation (v. 16.5)</vt:lpstr>
      <vt:lpstr>Associating EC# With Enzyme</vt:lpstr>
      <vt:lpstr>Example: 1.11.1.6/1.11.1.21</vt:lpstr>
      <vt:lpstr>Catalase Reaction Page</vt:lpstr>
      <vt:lpstr>EC Number Pages</vt:lpstr>
      <vt:lpstr>But…</vt:lpstr>
      <vt:lpstr>Other Changes: Enzyme Kinetic Data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 Ontology in Pathway Tools: Internals</dc:title>
  <dc:creator>paley</dc:creator>
  <cp:lastModifiedBy>AIC Facility</cp:lastModifiedBy>
  <cp:revision>17</cp:revision>
  <dcterms:created xsi:type="dcterms:W3CDTF">2009-08-25T18:18:51Z</dcterms:created>
  <dcterms:modified xsi:type="dcterms:W3CDTF">2013-03-05T21:19:42Z</dcterms:modified>
</cp:coreProperties>
</file>