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299" r:id="rId2"/>
    <p:sldId id="403" r:id="rId3"/>
    <p:sldId id="267" r:id="rId4"/>
    <p:sldId id="365" r:id="rId5"/>
    <p:sldId id="297" r:id="rId6"/>
    <p:sldId id="300" r:id="rId7"/>
    <p:sldId id="301" r:id="rId8"/>
    <p:sldId id="306" r:id="rId9"/>
    <p:sldId id="378" r:id="rId10"/>
    <p:sldId id="296" r:id="rId11"/>
    <p:sldId id="304" r:id="rId12"/>
    <p:sldId id="337" r:id="rId13"/>
    <p:sldId id="316" r:id="rId14"/>
    <p:sldId id="272" r:id="rId15"/>
    <p:sldId id="382" r:id="rId16"/>
    <p:sldId id="273" r:id="rId17"/>
    <p:sldId id="274" r:id="rId18"/>
    <p:sldId id="377" r:id="rId19"/>
    <p:sldId id="415" r:id="rId20"/>
    <p:sldId id="379" r:id="rId21"/>
    <p:sldId id="404" r:id="rId22"/>
    <p:sldId id="396" r:id="rId23"/>
    <p:sldId id="408" r:id="rId24"/>
    <p:sldId id="384" r:id="rId25"/>
    <p:sldId id="311" r:id="rId26"/>
    <p:sldId id="397" r:id="rId27"/>
    <p:sldId id="398" r:id="rId28"/>
    <p:sldId id="327" r:id="rId29"/>
    <p:sldId id="402" r:id="rId30"/>
    <p:sldId id="411" r:id="rId31"/>
    <p:sldId id="400" r:id="rId32"/>
    <p:sldId id="401" r:id="rId33"/>
    <p:sldId id="399" r:id="rId34"/>
    <p:sldId id="409" r:id="rId35"/>
    <p:sldId id="412" r:id="rId36"/>
    <p:sldId id="410" r:id="rId37"/>
    <p:sldId id="413" r:id="rId38"/>
    <p:sldId id="416" r:id="rId39"/>
    <p:sldId id="336" r:id="rId40"/>
    <p:sldId id="280" r:id="rId41"/>
    <p:sldId id="313" r:id="rId42"/>
    <p:sldId id="317" r:id="rId43"/>
    <p:sldId id="318" r:id="rId44"/>
    <p:sldId id="319" r:id="rId45"/>
    <p:sldId id="320" r:id="rId46"/>
    <p:sldId id="321" r:id="rId47"/>
    <p:sldId id="322" r:id="rId48"/>
    <p:sldId id="335" r:id="rId49"/>
    <p:sldId id="350" r:id="rId50"/>
    <p:sldId id="358" r:id="rId51"/>
    <p:sldId id="359" r:id="rId52"/>
    <p:sldId id="360" r:id="rId53"/>
    <p:sldId id="361" r:id="rId54"/>
    <p:sldId id="366" r:id="rId55"/>
    <p:sldId id="368" r:id="rId56"/>
    <p:sldId id="369" r:id="rId57"/>
    <p:sldId id="370" r:id="rId58"/>
    <p:sldId id="371" r:id="rId59"/>
    <p:sldId id="372" r:id="rId60"/>
    <p:sldId id="376" r:id="rId61"/>
    <p:sldId id="390" r:id="rId62"/>
    <p:sldId id="391" r:id="rId63"/>
    <p:sldId id="392" r:id="rId64"/>
    <p:sldId id="394" r:id="rId65"/>
    <p:sldId id="393" r:id="rId66"/>
    <p:sldId id="405" r:id="rId67"/>
    <p:sldId id="406" r:id="rId68"/>
    <p:sldId id="407"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3" autoAdjust="0"/>
    <p:restoredTop sz="85401" autoAdjust="0"/>
  </p:normalViewPr>
  <p:slideViewPr>
    <p:cSldViewPr snapToGrid="0" snapToObjects="1">
      <p:cViewPr varScale="1">
        <p:scale>
          <a:sx n="99" d="100"/>
          <a:sy n="99" d="100"/>
        </p:scale>
        <p:origin x="-206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8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52FF2F-559B-4F45-BD09-CACBEB7361DD}" type="datetimeFigureOut">
              <a:rPr lang="en-US" smtClean="0"/>
              <a:t>3/4/13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190F58-5FF0-D348-BC76-323E1623721B}" type="slidenum">
              <a:rPr lang="en-US" smtClean="0"/>
              <a:t>‹#›</a:t>
            </a:fld>
            <a:endParaRPr lang="en-US"/>
          </a:p>
        </p:txBody>
      </p:sp>
    </p:spTree>
    <p:extLst>
      <p:ext uri="{BB962C8B-B14F-4D97-AF65-F5344CB8AC3E}">
        <p14:creationId xmlns:p14="http://schemas.microsoft.com/office/powerpoint/2010/main" val="8090809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23_ENREF_36"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23_ENREF_81" TargetMode="External"/><Relationship Id="rId4" Type="http://schemas.openxmlformats.org/officeDocument/2006/relationships/hyperlink" Target="%23_ENREF_1" TargetMode="External"/><Relationship Id="rId5" Type="http://schemas.openxmlformats.org/officeDocument/2006/relationships/hyperlink" Target="%23_ENREF_92" TargetMode="External"/><Relationship Id="rId6" Type="http://schemas.openxmlformats.org/officeDocument/2006/relationships/hyperlink" Target="%23_ENREF_93" TargetMode="External"/><Relationship Id="rId7" Type="http://schemas.openxmlformats.org/officeDocument/2006/relationships/hyperlink" Target="%23_ENREF_79" TargetMode="External"/><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_ENREF_1"/></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txBox="1">
            <a:spLocks noGrp="1" noChangeArrowheads="1"/>
          </p:cNvSpPr>
          <p:nvPr/>
        </p:nvSpPr>
        <p:spPr bwMode="auto">
          <a:xfrm>
            <a:off x="3884497" y="8684544"/>
            <a:ext cx="2972342" cy="457406"/>
          </a:xfrm>
          <a:prstGeom prst="rect">
            <a:avLst/>
          </a:prstGeom>
          <a:noFill/>
          <a:ln w="9525">
            <a:noFill/>
            <a:miter lim="800000"/>
            <a:headEnd/>
            <a:tailEnd/>
          </a:ln>
        </p:spPr>
        <p:txBody>
          <a:bodyPr lIns="91402" tIns="45702" rIns="91402" bIns="45702" anchor="b"/>
          <a:lstStyle/>
          <a:p>
            <a:pPr algn="r"/>
            <a:fld id="{F8042261-6B57-4F28-9407-87AB0D528127}" type="slidenum">
              <a:rPr lang="en-US" sz="1200"/>
              <a:pPr algn="r"/>
              <a:t>1</a:t>
            </a:fld>
            <a:endParaRPr lang="en-US" sz="1200"/>
          </a:p>
        </p:txBody>
      </p:sp>
      <p:sp>
        <p:nvSpPr>
          <p:cNvPr id="149507" name="Rectangle 2"/>
          <p:cNvSpPr>
            <a:spLocks noGrp="1" noRot="1" noChangeAspect="1" noChangeArrowheads="1" noTextEdit="1"/>
          </p:cNvSpPr>
          <p:nvPr>
            <p:ph type="sldImg"/>
          </p:nvPr>
        </p:nvSpPr>
        <p:spPr bwMode="auto">
          <a:xfrm>
            <a:off x="1143000" y="687388"/>
            <a:ext cx="4570413" cy="3429000"/>
          </a:xfrm>
          <a:noFill/>
          <a:ln>
            <a:solidFill>
              <a:srgbClr val="000000"/>
            </a:solidFill>
            <a:miter lim="800000"/>
            <a:headEnd/>
            <a:tailEnd/>
          </a:ln>
        </p:spPr>
      </p:sp>
      <p:sp>
        <p:nvSpPr>
          <p:cNvPr id="149508" name="Rectangle 3"/>
          <p:cNvSpPr>
            <a:spLocks noGrp="1" noChangeArrowheads="1"/>
          </p:cNvSpPr>
          <p:nvPr>
            <p:ph type="body" idx="1"/>
          </p:nvPr>
        </p:nvSpPr>
        <p:spPr bwMode="auto">
          <a:xfrm>
            <a:off x="910992" y="4344323"/>
            <a:ext cx="5036017" cy="4112544"/>
          </a:xfrm>
          <a:noFill/>
        </p:spPr>
        <p:txBody>
          <a:bodyPr wrap="square" lIns="91402" tIns="45702" rIns="91402" bIns="45702" numCol="1" anchor="t" anchorCtr="0" compatLnSpc="1">
            <a:prstTxWarp prst="textNoShape">
              <a:avLst/>
            </a:prstTxWarp>
          </a:bodyPr>
          <a:lstStyle/>
          <a:p>
            <a:pPr eaLnBrk="1" hangingPunct="1"/>
            <a:r>
              <a:rPr lang="en-US" dirty="0" smtClean="0"/>
              <a:t>In 2002,</a:t>
            </a:r>
            <a:r>
              <a:rPr lang="en-US" baseline="0" dirty="0" smtClean="0"/>
              <a:t> I took </a:t>
            </a:r>
            <a:r>
              <a:rPr lang="en-US" baseline="0" dirty="0" smtClean="0"/>
              <a:t>my first </a:t>
            </a:r>
            <a:r>
              <a:rPr lang="en-US" baseline="0" dirty="0" smtClean="0"/>
              <a:t>Genomics and Computational Biology class </a:t>
            </a:r>
            <a:r>
              <a:rPr lang="en-US" baseline="0" dirty="0" smtClean="0"/>
              <a:t>from George Church, and he got me really excited about whole-cell modeling, so I asked the him </a:t>
            </a:r>
            <a:r>
              <a:rPr lang="en-US" baseline="0" dirty="0" smtClean="0"/>
              <a:t>for a </a:t>
            </a:r>
            <a:r>
              <a:rPr lang="en-US" baseline="0" dirty="0" smtClean="0"/>
              <a:t>bite-sized final project. </a:t>
            </a:r>
            <a:r>
              <a:rPr lang="en-US" baseline="0" dirty="0" smtClean="0"/>
              <a:t>He thought for a moment, and said, it really ought to be possible to automate the process </a:t>
            </a:r>
            <a:r>
              <a:rPr lang="en-US" baseline="0" dirty="0" smtClean="0"/>
              <a:t>of </a:t>
            </a:r>
            <a:r>
              <a:rPr lang="en-US" baseline="0" dirty="0" smtClean="0"/>
              <a:t>going from an annotated genome to a metabolic flux model, and pointed me to Daniel Segre, who said, you should check out </a:t>
            </a:r>
            <a:r>
              <a:rPr lang="en-US" baseline="0" dirty="0" err="1" smtClean="0"/>
              <a:t>EcoCyc</a:t>
            </a:r>
            <a:r>
              <a:rPr lang="en-US" baseline="0" dirty="0" smtClean="0"/>
              <a:t> or KEGG, but I think </a:t>
            </a:r>
            <a:r>
              <a:rPr lang="en-US" baseline="0" dirty="0" err="1" smtClean="0"/>
              <a:t>EcoCyc</a:t>
            </a:r>
            <a:r>
              <a:rPr lang="en-US" baseline="0" dirty="0" smtClean="0"/>
              <a:t> might be better.   </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wealth of genetic and metabolic data available for </a:t>
            </a:r>
            <a:r>
              <a:rPr lang="en-US" sz="1200" i="1" kern="1200" dirty="0" err="1" smtClean="0">
                <a:solidFill>
                  <a:schemeClr val="tx1"/>
                </a:solidFill>
                <a:effectLst/>
                <a:latin typeface="+mn-lt"/>
                <a:ea typeface="+mn-ea"/>
                <a:cs typeface="+mn-cs"/>
              </a:rPr>
              <a:t>Neurospora</a:t>
            </a:r>
            <a:r>
              <a:rPr lang="en-US" sz="1200" kern="1200" dirty="0" smtClean="0">
                <a:solidFill>
                  <a:schemeClr val="tx1"/>
                </a:solidFill>
                <a:effectLst/>
                <a:latin typeface="+mn-lt"/>
                <a:ea typeface="+mn-ea"/>
                <a:cs typeface="+mn-cs"/>
              </a:rPr>
              <a:t>, along with ongoing efforts to knock-out and phenotypically characterize all ~10,000 genes in the genome,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provides a strong foundation for the development of a genome-scale metabolic model. A metabolic model would, in turn, complement experimental efforts by integrating data from experiments on single genes into a coherent genome-wide metabolic framework, providing potential mechanistic insight into experimental phenotypic observations, and enabling the comprehensive modeling of perturbations that could not be feasibly performed in the lab. A genome-scale model is also a requirement for the rational and efficient use of </a:t>
            </a:r>
            <a:r>
              <a:rPr lang="en-US" sz="1200" i="1" kern="1200" dirty="0" err="1" smtClean="0">
                <a:solidFill>
                  <a:schemeClr val="tx1"/>
                </a:solidFill>
                <a:effectLst/>
                <a:latin typeface="+mn-lt"/>
                <a:ea typeface="+mn-ea"/>
                <a:cs typeface="+mn-cs"/>
              </a:rPr>
              <a:t>Neurospora</a:t>
            </a:r>
            <a:r>
              <a:rPr lang="en-US" sz="1200" kern="1200" dirty="0" smtClean="0">
                <a:solidFill>
                  <a:schemeClr val="tx1"/>
                </a:solidFill>
                <a:effectLst/>
                <a:latin typeface="+mn-lt"/>
                <a:ea typeface="+mn-ea"/>
                <a:cs typeface="+mn-cs"/>
              </a:rPr>
              <a:t> as a potential biofuels organism </a:t>
            </a:r>
            <a:endParaRPr lang="en-US" dirty="0"/>
          </a:p>
        </p:txBody>
      </p:sp>
      <p:sp>
        <p:nvSpPr>
          <p:cNvPr id="4" name="Slide Number Placeholder 3"/>
          <p:cNvSpPr>
            <a:spLocks noGrp="1"/>
          </p:cNvSpPr>
          <p:nvPr>
            <p:ph type="sldNum" sz="quarter" idx="10"/>
          </p:nvPr>
        </p:nvSpPr>
        <p:spPr/>
        <p:txBody>
          <a:bodyPr/>
          <a:lstStyle/>
          <a:p>
            <a:fld id="{DCDB18B6-578B-4A39-8EAB-F96EC0EE2AFD}"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rest of this talk will focus on how went from an annotated genome to a metabolic flux model and what we learned</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11</a:t>
            </a:fld>
            <a:endParaRPr lang="en-US"/>
          </a:p>
        </p:txBody>
      </p:sp>
    </p:spTree>
    <p:extLst>
      <p:ext uri="{BB962C8B-B14F-4D97-AF65-F5344CB8AC3E}">
        <p14:creationId xmlns:p14="http://schemas.microsoft.com/office/powerpoint/2010/main" val="348008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 Modeling process. The process used for the reconstruction and validation of the metabolic network of </a:t>
            </a:r>
            <a:r>
              <a:rPr lang="en-US" dirty="0" err="1" smtClean="0"/>
              <a:t>Neurospora</a:t>
            </a:r>
            <a:r>
              <a:rPr lang="en-US" dirty="0" smtClean="0"/>
              <a:t> </a:t>
            </a:r>
            <a:r>
              <a:rPr lang="en-US" dirty="0" err="1" smtClean="0"/>
              <a:t>crassa</a:t>
            </a:r>
            <a:r>
              <a:rPr lang="en-US" dirty="0" smtClean="0"/>
              <a:t> is broken into four stages. In the first stage, pathway-directed </a:t>
            </a:r>
            <a:r>
              <a:rPr lang="en-US" dirty="0" err="1" smtClean="0"/>
              <a:t>curation</a:t>
            </a:r>
            <a:r>
              <a:rPr lang="en-US" dirty="0" smtClean="0"/>
              <a:t>, the genome sequence annotation was used to automatically infer enzyme complexes, transporters, and reactions. Reactions were used to predict metabolic pathways derived from</a:t>
            </a:r>
            <a:r>
              <a:rPr lang="en-US" baseline="0" dirty="0" smtClean="0"/>
              <a:t> </a:t>
            </a:r>
            <a:r>
              <a:rPr lang="en-US" baseline="0" dirty="0" err="1" smtClean="0"/>
              <a:t>MetaCyc</a:t>
            </a:r>
            <a:r>
              <a:rPr lang="en-US" dirty="0" smtClean="0"/>
              <a:t>. Pathways were manually curated using experimental evidence from the </a:t>
            </a:r>
            <a:r>
              <a:rPr lang="en-US" dirty="0" err="1" smtClean="0"/>
              <a:t>Neurospora</a:t>
            </a:r>
            <a:r>
              <a:rPr lang="en-US" dirty="0" smtClean="0"/>
              <a:t> </a:t>
            </a:r>
            <a:r>
              <a:rPr lang="en-US" dirty="0" err="1" smtClean="0"/>
              <a:t>bibliome</a:t>
            </a:r>
            <a:r>
              <a:rPr lang="en-US" dirty="0" smtClean="0"/>
              <a:t>. Gene-protein-reaction associations, pathways and literature citations were used to construct the first draft of the </a:t>
            </a:r>
            <a:r>
              <a:rPr lang="en-US" dirty="0" err="1" smtClean="0"/>
              <a:t>NeurosporaCyc</a:t>
            </a:r>
            <a:r>
              <a:rPr lang="en-US" dirty="0" smtClean="0"/>
              <a:t> Pathway/Genome database. For the second stage, iterative phenotype-directed </a:t>
            </a:r>
            <a:r>
              <a:rPr lang="en-US" dirty="0" err="1" smtClean="0"/>
              <a:t>curation</a:t>
            </a:r>
            <a:r>
              <a:rPr lang="en-US" dirty="0" smtClean="0"/>
              <a:t>, we utilized a suite of algorithms we developed, called FARM, that suggests changes to the metabolic network based on a training set of experimentally confirmed growth phenotypes. These suggestions were reviewed manually, and accepted into the final model if they were consistent with published experimental evidence. In the third stage, we independently validated the predictive accuracy of the final metabolic model on </a:t>
            </a:r>
            <a:r>
              <a:rPr lang="en-US" dirty="0" smtClean="0"/>
              <a:t>a test </a:t>
            </a:r>
            <a:r>
              <a:rPr lang="en-US" dirty="0" smtClean="0"/>
              <a:t>set of growth phenotype observations not utilized during model construction. In the fourth stage, we utilized the validated metabolic model to predict nutrient rescue for all </a:t>
            </a:r>
            <a:r>
              <a:rPr lang="en-US" dirty="0" smtClean="0"/>
              <a:t>auxotrophic mutants, </a:t>
            </a:r>
            <a:r>
              <a:rPr lang="en-US" dirty="0" smtClean="0"/>
              <a:t>and to predict synthetic </a:t>
            </a:r>
            <a:r>
              <a:rPr lang="en-US" dirty="0" smtClean="0"/>
              <a:t>lethal interactions </a:t>
            </a:r>
            <a:r>
              <a:rPr lang="en-US" dirty="0" smtClean="0"/>
              <a:t>for all pair-wise gene knockouts.</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12</a:t>
            </a:fld>
            <a:endParaRPr lang="en-US"/>
          </a:p>
        </p:txBody>
      </p:sp>
    </p:spTree>
    <p:extLst>
      <p:ext uri="{BB962C8B-B14F-4D97-AF65-F5344CB8AC3E}">
        <p14:creationId xmlns:p14="http://schemas.microsoft.com/office/powerpoint/2010/main" val="4085528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we will talk about the construction of</a:t>
            </a:r>
            <a:r>
              <a:rPr lang="en-US" baseline="0" dirty="0" smtClean="0"/>
              <a:t> the initial draft model using pathway-directed </a:t>
            </a:r>
            <a:r>
              <a:rPr lang="en-US" baseline="0" dirty="0" err="1" smtClean="0"/>
              <a:t>curation</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13</a:t>
            </a:fld>
            <a:endParaRPr lang="en-US"/>
          </a:p>
        </p:txBody>
      </p:sp>
    </p:spTree>
    <p:extLst>
      <p:ext uri="{BB962C8B-B14F-4D97-AF65-F5344CB8AC3E}">
        <p14:creationId xmlns:p14="http://schemas.microsoft.com/office/powerpoint/2010/main" val="3927324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used</a:t>
            </a:r>
            <a:r>
              <a:rPr lang="en-US" dirty="0" smtClean="0"/>
              <a:t> the EFICAz2</a:t>
            </a:r>
            <a:r>
              <a:rPr lang="en-US" baseline="0" dirty="0" smtClean="0"/>
              <a:t> enzyme prediction software, which takes </a:t>
            </a:r>
            <a:r>
              <a:rPr lang="en-US" baseline="0" dirty="0" err="1" smtClean="0"/>
              <a:t>pfam</a:t>
            </a:r>
            <a:r>
              <a:rPr lang="en-US" baseline="0" dirty="0" smtClean="0"/>
              <a:t> domains, </a:t>
            </a:r>
            <a:r>
              <a:rPr lang="en-US" baseline="0" dirty="0" err="1" smtClean="0"/>
              <a:t>prosite</a:t>
            </a:r>
            <a:r>
              <a:rPr lang="en-US" baseline="0" dirty="0" smtClean="0"/>
              <a:t> patterns and </a:t>
            </a:r>
            <a:r>
              <a:rPr lang="en-US" baseline="0" dirty="0" err="1" smtClean="0"/>
              <a:t>swissprot</a:t>
            </a:r>
            <a:r>
              <a:rPr lang="en-US" baseline="0" dirty="0" smtClean="0"/>
              <a:t> sequences and generates an </a:t>
            </a:r>
            <a:r>
              <a:rPr lang="en-US" baseline="0" dirty="0" smtClean="0"/>
              <a:t>EC family-</a:t>
            </a:r>
            <a:r>
              <a:rPr lang="en-US" baseline="0" dirty="0" smtClean="0"/>
              <a:t>specific categorizer composed </a:t>
            </a:r>
            <a:r>
              <a:rPr lang="en-US" baseline="0" dirty="0" err="1" smtClean="0"/>
              <a:t>ofr</a:t>
            </a:r>
            <a:r>
              <a:rPr lang="en-US" baseline="0" dirty="0" smtClean="0"/>
              <a:t>  HMM’s functionally discriminating residues, and support vector machines, which are combined into a decision tree to arrive at an EC number prediction.  Out of 9934 protein sequences </a:t>
            </a:r>
            <a:r>
              <a:rPr lang="en-US" baseline="0" dirty="0" smtClean="0"/>
              <a:t>we assigned </a:t>
            </a:r>
            <a:r>
              <a:rPr lang="en-US" baseline="0" dirty="0" smtClean="0"/>
              <a:t>808 genes to 1023 unique enzyme activities.</a:t>
            </a:r>
            <a:endParaRPr lang="en-US" dirty="0"/>
          </a:p>
        </p:txBody>
      </p:sp>
      <p:sp>
        <p:nvSpPr>
          <p:cNvPr id="4" name="Slide Number Placeholder 3"/>
          <p:cNvSpPr>
            <a:spLocks noGrp="1"/>
          </p:cNvSpPr>
          <p:nvPr>
            <p:ph type="sldNum" sz="quarter" idx="10"/>
          </p:nvPr>
        </p:nvSpPr>
        <p:spPr/>
        <p:txBody>
          <a:bodyPr/>
          <a:lstStyle/>
          <a:p>
            <a:fld id="{20511CEB-9CEF-49EA-806A-ACBDEDD12917}"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We used the Group contribution method to predict reaction direction,</a:t>
            </a:r>
            <a:r>
              <a:rPr lang="en-US" sz="1200" kern="1200" baseline="0" dirty="0" smtClean="0">
                <a:solidFill>
                  <a:schemeClr val="tx1"/>
                </a:solidFill>
                <a:effectLst/>
                <a:latin typeface="+mn-lt"/>
                <a:ea typeface="+mn-ea"/>
                <a:cs typeface="+mn-cs"/>
              </a:rPr>
              <a:t> which estimates </a:t>
            </a:r>
            <a:r>
              <a:rPr lang="en-US" sz="1200" kern="1200" baseline="0" dirty="0" smtClean="0">
                <a:solidFill>
                  <a:schemeClr val="tx1"/>
                </a:solidFill>
                <a:effectLst/>
                <a:latin typeface="+mn-lt"/>
                <a:ea typeface="+mn-ea"/>
                <a:cs typeface="+mn-cs"/>
              </a:rPr>
              <a:t>the </a:t>
            </a:r>
            <a:r>
              <a:rPr lang="en-US" sz="1200" kern="1200" baseline="0" dirty="0" smtClean="0">
                <a:solidFill>
                  <a:schemeClr val="tx1"/>
                </a:solidFill>
                <a:effectLst/>
                <a:latin typeface="+mn-lt"/>
                <a:ea typeface="+mn-ea"/>
                <a:cs typeface="+mn-cs"/>
              </a:rPr>
              <a:t>change in Gibbs free energy of formation for each </a:t>
            </a:r>
            <a:r>
              <a:rPr lang="en-US" sz="1200" kern="1200" baseline="0" dirty="0" smtClean="0">
                <a:solidFill>
                  <a:schemeClr val="tx1"/>
                </a:solidFill>
                <a:effectLst/>
                <a:latin typeface="+mn-lt"/>
                <a:ea typeface="+mn-ea"/>
                <a:cs typeface="+mn-cs"/>
              </a:rPr>
              <a:t>reaction.  </a:t>
            </a:r>
            <a:r>
              <a:rPr lang="en-US" sz="1200" kern="1200" dirty="0" smtClean="0">
                <a:solidFill>
                  <a:schemeClr val="tx1"/>
                </a:solidFill>
                <a:effectLst/>
                <a:latin typeface="+mn-lt"/>
                <a:ea typeface="+mn-ea"/>
                <a:cs typeface="+mn-cs"/>
              </a:rPr>
              <a:t>Of the 735 </a:t>
            </a:r>
            <a:r>
              <a:rPr lang="en-US" sz="1200" kern="1200" dirty="0" smtClean="0">
                <a:solidFill>
                  <a:schemeClr val="tx1"/>
                </a:solidFill>
                <a:effectLst/>
                <a:latin typeface="+mn-lt"/>
                <a:ea typeface="+mn-ea"/>
                <a:cs typeface="+mn-cs"/>
              </a:rPr>
              <a:t>chemically unique </a:t>
            </a:r>
            <a:r>
              <a:rPr lang="en-US" sz="1200" kern="1200" dirty="0" smtClean="0">
                <a:solidFill>
                  <a:schemeClr val="tx1"/>
                </a:solidFill>
                <a:effectLst/>
                <a:latin typeface="+mn-lt"/>
                <a:ea typeface="+mn-ea"/>
                <a:cs typeface="+mn-cs"/>
              </a:rPr>
              <a:t>metabolites in our model, 673 </a:t>
            </a:r>
            <a:r>
              <a:rPr lang="en-US" sz="1200" kern="1200" dirty="0" smtClean="0">
                <a:solidFill>
                  <a:schemeClr val="tx1"/>
                </a:solidFill>
                <a:effectLst/>
                <a:latin typeface="+mn-lt"/>
                <a:ea typeface="+mn-ea"/>
                <a:cs typeface="+mn-cs"/>
              </a:rPr>
              <a:t>have a defined structure that permits estimates of Gibbs free energy. Using these Gibbs free energy estimates, 1031 biochemical reactions were thermodynamically constrained to be irreversible, while the remaining 328 were assumed to be reversible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20511CEB-9CEF-49EA-806A-ACBDEDD12917}"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used the Protein complex editor, which identifies multiple genes</a:t>
            </a:r>
            <a:r>
              <a:rPr lang="en-US" baseline="0" dirty="0" smtClean="0"/>
              <a:t> of a reaction and presents all possible combinations of complexes to the curator. </a:t>
            </a:r>
            <a:r>
              <a:rPr lang="en-US" sz="1200" kern="1200" dirty="0" smtClean="0">
                <a:solidFill>
                  <a:schemeClr val="tx1"/>
                </a:solidFill>
                <a:effectLst/>
                <a:latin typeface="+mn-lt"/>
                <a:ea typeface="+mn-ea"/>
                <a:cs typeface="+mn-cs"/>
              </a:rPr>
              <a:t>Of the 291 biochemical reactions that were associated with multiple proteins,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47 were manually curated as being catalyzed by an enzyme complex; we assumed the rest were catalyzed by </a:t>
            </a:r>
            <a:r>
              <a:rPr lang="en-US" sz="1200" kern="1200" dirty="0" err="1" smtClean="0">
                <a:solidFill>
                  <a:schemeClr val="tx1"/>
                </a:solidFill>
                <a:effectLst/>
                <a:latin typeface="+mn-lt"/>
                <a:ea typeface="+mn-ea"/>
                <a:cs typeface="+mn-cs"/>
              </a:rPr>
              <a:t>isozymes</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0511CEB-9CEF-49EA-806A-ACBDEDD12917}"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used</a:t>
            </a:r>
            <a:r>
              <a:rPr lang="en-US" baseline="0" dirty="0" smtClean="0"/>
              <a:t> the Transport inference parser, which filters protein annotations for transporters, infers </a:t>
            </a:r>
            <a:r>
              <a:rPr lang="en-US" baseline="0" dirty="0" err="1" smtClean="0"/>
              <a:t>multimeric</a:t>
            </a:r>
            <a:r>
              <a:rPr lang="en-US" baseline="0" dirty="0" smtClean="0"/>
              <a:t> complexes, the substrate, and the energy coupling mechanism. We took 9934 free text protein annotations and identified 290 transport reactions that transport 137 metabolites between the cytosol and the organelles and extracellular space.</a:t>
            </a:r>
            <a:endParaRPr lang="en-US" dirty="0"/>
          </a:p>
        </p:txBody>
      </p:sp>
      <p:sp>
        <p:nvSpPr>
          <p:cNvPr id="4" name="Slide Number Placeholder 3"/>
          <p:cNvSpPr>
            <a:spLocks noGrp="1"/>
          </p:cNvSpPr>
          <p:nvPr>
            <p:ph type="sldNum" sz="quarter" idx="10"/>
          </p:nvPr>
        </p:nvSpPr>
        <p:spPr/>
        <p:txBody>
          <a:bodyPr/>
          <a:lstStyle/>
          <a:p>
            <a:fld id="{20511CEB-9CEF-49EA-806A-ACBDEDD12917}"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used the Pathologic pathway predictor, </a:t>
            </a:r>
            <a:r>
              <a:rPr lang="en-US" baseline="0" dirty="0" smtClean="0"/>
              <a:t>which computes the probability that a pathway exists in </a:t>
            </a:r>
            <a:r>
              <a:rPr lang="en-US" baseline="0" dirty="0" err="1" smtClean="0"/>
              <a:t>neurospora</a:t>
            </a:r>
            <a:r>
              <a:rPr lang="en-US" baseline="0" dirty="0" smtClean="0"/>
              <a:t> </a:t>
            </a:r>
            <a:r>
              <a:rPr lang="en-US" baseline="0" dirty="0" smtClean="0"/>
              <a:t>takes the number of reactions in a </a:t>
            </a:r>
            <a:r>
              <a:rPr lang="en-US" baseline="0" dirty="0" err="1" smtClean="0"/>
              <a:t>metacyc</a:t>
            </a:r>
            <a:r>
              <a:rPr lang="en-US" baseline="0" dirty="0" smtClean="0"/>
              <a:t> pathway, the number of reactions with enzyme evidence, and the number of unique reactions in a pathway </a:t>
            </a:r>
            <a:r>
              <a:rPr lang="en-US" baseline="0" dirty="0" smtClean="0"/>
              <a:t>and. </a:t>
            </a:r>
            <a:r>
              <a:rPr lang="en-US" baseline="0" dirty="0" smtClean="0"/>
              <a:t>Of the 1770 enzyme catalyzed reactions, we assigned 894 to 257 pathways.</a:t>
            </a:r>
            <a:endParaRPr lang="en-US" dirty="0"/>
          </a:p>
        </p:txBody>
      </p:sp>
      <p:sp>
        <p:nvSpPr>
          <p:cNvPr id="4" name="Slide Number Placeholder 3"/>
          <p:cNvSpPr>
            <a:spLocks noGrp="1"/>
          </p:cNvSpPr>
          <p:nvPr>
            <p:ph type="sldNum" sz="quarter" idx="10"/>
          </p:nvPr>
        </p:nvSpPr>
        <p:spPr/>
        <p:txBody>
          <a:bodyPr/>
          <a:lstStyle/>
          <a:p>
            <a:fld id="{20511CEB-9CEF-49EA-806A-ACBDEDD12917}"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Biomass modules were separately defined for DNA, amino acids, cell wall, lipids, sterols, essential cofactors, and secondary metabolites. This modular decomposition allowed for different goals in different applications of the model. For example, wild-type biomass contains substantial amounts of secondary metabolites, such as </a:t>
            </a:r>
            <a:r>
              <a:rPr lang="en-US" sz="1200" kern="1200" dirty="0" err="1" smtClean="0">
                <a:solidFill>
                  <a:schemeClr val="tx1"/>
                </a:solidFill>
                <a:effectLst/>
                <a:latin typeface="+mn-lt"/>
                <a:ea typeface="+mn-ea"/>
                <a:cs typeface="+mn-cs"/>
              </a:rPr>
              <a:t>sphingolipids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ergosterol</a:t>
            </a:r>
            <a:r>
              <a:rPr lang="en-US" sz="1200" kern="1200" dirty="0" smtClean="0">
                <a:solidFill>
                  <a:schemeClr val="tx1"/>
                </a:solidFill>
                <a:effectLst/>
                <a:latin typeface="+mn-lt"/>
                <a:ea typeface="+mn-ea"/>
                <a:cs typeface="+mn-cs"/>
              </a:rPr>
              <a:t> and carotenoids (which give </a:t>
            </a:r>
            <a:r>
              <a:rPr lang="en-US" sz="1200" i="1" kern="1200" dirty="0" err="1" smtClean="0">
                <a:solidFill>
                  <a:schemeClr val="tx1"/>
                </a:solidFill>
                <a:effectLst/>
                <a:latin typeface="+mn-lt"/>
                <a:ea typeface="+mn-ea"/>
                <a:cs typeface="+mn-cs"/>
              </a:rPr>
              <a:t>Neurospora</a:t>
            </a:r>
            <a:r>
              <a:rPr lang="en-US" sz="1200" kern="1200" dirty="0" smtClean="0">
                <a:solidFill>
                  <a:schemeClr val="tx1"/>
                </a:solidFill>
                <a:effectLst/>
                <a:latin typeface="+mn-lt"/>
                <a:ea typeface="+mn-ea"/>
                <a:cs typeface="+mn-cs"/>
              </a:rPr>
              <a:t> its characteristic orange color), so we included the secondary metabolites module in the biomass composition when predicting wild-type fluxes. On the other hand, secondary metabolites are not strictly required for viability, so we removed this module from the biomass composition when predicting gene essentiality</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20511CEB-9CEF-49EA-806A-ACBDEDD12917}"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aseline="0" dirty="0" smtClean="0"/>
              <a:t>Although I didn’t succeed in generating a working metabolic flux model </a:t>
            </a:r>
            <a:r>
              <a:rPr lang="en-US" baseline="0" dirty="0" smtClean="0"/>
              <a:t>using Pathway-tools by </a:t>
            </a:r>
            <a:r>
              <a:rPr lang="en-US" baseline="0" dirty="0" smtClean="0"/>
              <a:t>the end of the course, George encouraged me to keep working on it, and we ended up publishing a paper that showed how you might go about doing </a:t>
            </a:r>
            <a:r>
              <a:rPr lang="en-US" baseline="0" dirty="0" smtClean="0"/>
              <a:t>it, </a:t>
            </a:r>
            <a:r>
              <a:rPr lang="en-US" baseline="0" dirty="0" smtClean="0"/>
              <a:t>and what were some of the challenges that prevented us from doing so.   </a:t>
            </a:r>
          </a:p>
          <a:p>
            <a:pPr eaLnBrk="1" hangingPunct="1"/>
            <a:endParaRPr lang="en-US" baseline="0" dirty="0" smtClean="0"/>
          </a:p>
          <a:p>
            <a:pPr eaLnBrk="1" hangingPunct="1"/>
            <a:r>
              <a:rPr lang="en-US" baseline="0" dirty="0" smtClean="0"/>
              <a:t>And 10 years later, thanks to a lot of work by the folks at SRI all those challenges were addressed, and it became possible to generate your own FBA model from Pathway-tools.  So what I want to talk about in this presentation is how I used Pathway-tools to generate a metabolic model of </a:t>
            </a:r>
            <a:r>
              <a:rPr lang="en-US" baseline="0" dirty="0" err="1" smtClean="0"/>
              <a:t>Neurospora</a:t>
            </a:r>
            <a:r>
              <a:rPr lang="en-US" baseline="0" dirty="0" smtClean="0"/>
              <a:t> from its genome, and what I learned about </a:t>
            </a:r>
            <a:r>
              <a:rPr lang="en-US" baseline="0" dirty="0" err="1" smtClean="0"/>
              <a:t>Neurospora</a:t>
            </a:r>
            <a:r>
              <a:rPr lang="en-US" baseline="0" dirty="0" smtClean="0"/>
              <a:t> in the process.</a:t>
            </a:r>
            <a:endParaRPr lang="en-US" dirty="0" smtClean="0"/>
          </a:p>
        </p:txBody>
      </p:sp>
      <p:sp>
        <p:nvSpPr>
          <p:cNvPr id="4" name="Slide Number Placeholder 3"/>
          <p:cNvSpPr>
            <a:spLocks noGrp="1"/>
          </p:cNvSpPr>
          <p:nvPr>
            <p:ph type="sldNum" sz="quarter" idx="10"/>
          </p:nvPr>
        </p:nvSpPr>
        <p:spPr/>
        <p:txBody>
          <a:bodyPr/>
          <a:lstStyle/>
          <a:p>
            <a:fld id="{51190F58-5FF0-D348-BC76-323E1623721B}" type="slidenum">
              <a:rPr lang="en-US" smtClean="0"/>
              <a:t>2</a:t>
            </a:fld>
            <a:endParaRPr lang="en-US"/>
          </a:p>
        </p:txBody>
      </p:sp>
    </p:spTree>
    <p:extLst>
      <p:ext uri="{BB962C8B-B14F-4D97-AF65-F5344CB8AC3E}">
        <p14:creationId xmlns:p14="http://schemas.microsoft.com/office/powerpoint/2010/main" val="3597669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of this pathway-directed </a:t>
            </a:r>
            <a:r>
              <a:rPr lang="en-US" baseline="0" dirty="0" err="1" smtClean="0"/>
              <a:t>curation</a:t>
            </a:r>
            <a:r>
              <a:rPr lang="en-US" baseline="0" dirty="0" smtClean="0"/>
              <a:t> resulted in an initial draft of the </a:t>
            </a:r>
            <a:r>
              <a:rPr lang="en-US" baseline="0" dirty="0" err="1" smtClean="0"/>
              <a:t>Neurospora</a:t>
            </a:r>
            <a:r>
              <a:rPr lang="en-US" baseline="0" dirty="0" smtClean="0"/>
              <a:t> metabolic model. </a:t>
            </a:r>
            <a:r>
              <a:rPr lang="en-US" baseline="0" dirty="0" smtClean="0"/>
              <a:t>It </a:t>
            </a:r>
            <a:r>
              <a:rPr lang="en-US" baseline="0" dirty="0" smtClean="0"/>
              <a:t>was still not capable of predicting growth under any nutrient condition</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20</a:t>
            </a:fld>
            <a:endParaRPr lang="en-US"/>
          </a:p>
        </p:txBody>
      </p:sp>
    </p:spTree>
    <p:extLst>
      <p:ext uri="{BB962C8B-B14F-4D97-AF65-F5344CB8AC3E}">
        <p14:creationId xmlns:p14="http://schemas.microsoft.com/office/powerpoint/2010/main" val="2074393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21</a:t>
            </a:fld>
            <a:endParaRPr lang="en-US"/>
          </a:p>
        </p:txBody>
      </p:sp>
    </p:spTree>
    <p:extLst>
      <p:ext uri="{BB962C8B-B14F-4D97-AF65-F5344CB8AC3E}">
        <p14:creationId xmlns:p14="http://schemas.microsoft.com/office/powerpoint/2010/main" val="331729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accelerate the prediction of phenotypes, we developed three optimization-based algorithms, which together comprise </a:t>
            </a:r>
            <a:r>
              <a:rPr lang="en-US" sz="1200" i="1" kern="1200" dirty="0" smtClean="0">
                <a:solidFill>
                  <a:schemeClr val="tx1"/>
                </a:solidFill>
                <a:effectLst/>
                <a:latin typeface="+mn-lt"/>
                <a:ea typeface="+mn-ea"/>
                <a:cs typeface="+mn-cs"/>
              </a:rPr>
              <a:t>Fast Automated Reconstruction of Metabolism </a:t>
            </a:r>
            <a:r>
              <a:rPr lang="en-US" sz="1200" kern="1200" dirty="0" smtClean="0">
                <a:solidFill>
                  <a:schemeClr val="tx1"/>
                </a:solidFill>
                <a:effectLst/>
                <a:latin typeface="+mn-lt"/>
                <a:ea typeface="+mn-ea"/>
                <a:cs typeface="+mn-cs"/>
              </a:rPr>
              <a:t>(FARM). These algorithms are: </a:t>
            </a:r>
            <a:r>
              <a:rPr lang="en-US" sz="1200" i="1" kern="1200" dirty="0" err="1" smtClean="0">
                <a:solidFill>
                  <a:schemeClr val="tx1"/>
                </a:solidFill>
                <a:effectLst/>
                <a:latin typeface="+mn-lt"/>
                <a:ea typeface="+mn-ea"/>
                <a:cs typeface="+mn-cs"/>
              </a:rPr>
              <a:t>LInear</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MEtabolite</a:t>
            </a:r>
            <a:r>
              <a:rPr lang="en-US" sz="1200" i="1" kern="1200" dirty="0" smtClean="0">
                <a:solidFill>
                  <a:schemeClr val="tx1"/>
                </a:solidFill>
                <a:effectLst/>
                <a:latin typeface="+mn-lt"/>
                <a:ea typeface="+mn-ea"/>
                <a:cs typeface="+mn-cs"/>
              </a:rPr>
              <a:t> Dilution Flux Balance Analysis</a:t>
            </a:r>
            <a:r>
              <a:rPr lang="en-US" sz="1200" kern="1200" dirty="0" smtClean="0">
                <a:solidFill>
                  <a:schemeClr val="tx1"/>
                </a:solidFill>
                <a:effectLst/>
                <a:latin typeface="+mn-lt"/>
                <a:ea typeface="+mn-ea"/>
                <a:cs typeface="+mn-cs"/>
              </a:rPr>
              <a:t> (limed-FBA), which predicts flux while linearly accounting for metabolite dilution;  </a:t>
            </a:r>
            <a:r>
              <a:rPr lang="en-US" sz="1200" i="1" kern="1200" dirty="0" smtClean="0">
                <a:solidFill>
                  <a:schemeClr val="tx1"/>
                </a:solidFill>
                <a:effectLst/>
                <a:latin typeface="+mn-lt"/>
                <a:ea typeface="+mn-ea"/>
                <a:cs typeface="+mn-cs"/>
              </a:rPr>
              <a:t>One-step functional Pruning </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OnePrune</a:t>
            </a:r>
            <a:r>
              <a:rPr lang="en-US" sz="1200" kern="1200" dirty="0" smtClean="0">
                <a:solidFill>
                  <a:schemeClr val="tx1"/>
                </a:solidFill>
                <a:effectLst/>
                <a:latin typeface="+mn-lt"/>
                <a:ea typeface="+mn-ea"/>
                <a:cs typeface="+mn-cs"/>
              </a:rPr>
              <a:t>), which removes blocked reactions with a single compact linear program. </a:t>
            </a:r>
            <a:r>
              <a:rPr lang="en-US" sz="1200" i="1" kern="1200" dirty="0" smtClean="0">
                <a:solidFill>
                  <a:schemeClr val="tx1"/>
                </a:solidFill>
                <a:effectLst/>
                <a:latin typeface="+mn-lt"/>
                <a:ea typeface="+mn-ea"/>
                <a:cs typeface="+mn-cs"/>
              </a:rPr>
              <a:t>Consistent Reproduction Of growth/no-growth Phenotype</a:t>
            </a:r>
            <a:r>
              <a:rPr lang="en-US" sz="1200" kern="1200" dirty="0" smtClean="0">
                <a:solidFill>
                  <a:schemeClr val="tx1"/>
                </a:solidFill>
                <a:effectLst/>
                <a:latin typeface="+mn-lt"/>
                <a:ea typeface="+mn-ea"/>
                <a:cs typeface="+mn-cs"/>
              </a:rPr>
              <a:t> (CROP), which reconciles differences between </a:t>
            </a:r>
            <a:r>
              <a:rPr lang="en-US" sz="1200" i="1" kern="1200" dirty="0" smtClean="0">
                <a:solidFill>
                  <a:schemeClr val="tx1"/>
                </a:solidFill>
                <a:effectLst/>
                <a:latin typeface="+mn-lt"/>
                <a:ea typeface="+mn-ea"/>
                <a:cs typeface="+mn-cs"/>
              </a:rPr>
              <a:t>in </a:t>
            </a:r>
            <a:r>
              <a:rPr lang="en-US" sz="1200" i="1" kern="1200" dirty="0" err="1" smtClean="0">
                <a:solidFill>
                  <a:schemeClr val="tx1"/>
                </a:solidFill>
                <a:effectLst/>
                <a:latin typeface="+mn-lt"/>
                <a:ea typeface="+mn-ea"/>
                <a:cs typeface="+mn-cs"/>
              </a:rPr>
              <a:t>silico</a:t>
            </a:r>
            <a:r>
              <a:rPr lang="en-US" sz="1200" kern="1200" dirty="0" smtClean="0">
                <a:solidFill>
                  <a:schemeClr val="tx1"/>
                </a:solidFill>
                <a:effectLst/>
                <a:latin typeface="+mn-lt"/>
                <a:ea typeface="+mn-ea"/>
                <a:cs typeface="+mn-cs"/>
              </a:rPr>
              <a:t> and experimental gene essentiality </a:t>
            </a:r>
            <a:r>
              <a:rPr lang="en-US" sz="1200" kern="1200" dirty="0" smtClean="0">
                <a:solidFill>
                  <a:schemeClr val="tx1"/>
                </a:solidFill>
                <a:effectLst/>
                <a:latin typeface="+mn-lt"/>
                <a:ea typeface="+mn-ea"/>
                <a:cs typeface="+mn-cs"/>
              </a:rPr>
              <a:t>by suggesting reactions additions/deletions to the metabolic network</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22</a:t>
            </a:fld>
            <a:endParaRPr lang="en-US"/>
          </a:p>
        </p:txBody>
      </p:sp>
    </p:spTree>
    <p:extLst>
      <p:ext uri="{BB962C8B-B14F-4D97-AF65-F5344CB8AC3E}">
        <p14:creationId xmlns:p14="http://schemas.microsoft.com/office/powerpoint/2010/main" val="514237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evidence used to decide</a:t>
            </a:r>
            <a:r>
              <a:rPr lang="en-US" sz="1200" kern="1200" baseline="0" dirty="0" smtClean="0">
                <a:solidFill>
                  <a:schemeClr val="tx1"/>
                </a:solidFill>
                <a:effectLst/>
                <a:latin typeface="+mn-lt"/>
                <a:ea typeface="+mn-ea"/>
                <a:cs typeface="+mn-cs"/>
              </a:rPr>
              <a:t> which reactions to add or remove is influenced by</a:t>
            </a:r>
            <a:r>
              <a:rPr lang="en-US" sz="1200" kern="1200" dirty="0" smtClean="0">
                <a:solidFill>
                  <a:schemeClr val="tx1"/>
                </a:solidFill>
                <a:effectLst/>
                <a:latin typeface="+mn-lt"/>
                <a:ea typeface="+mn-ea"/>
                <a:cs typeface="+mn-cs"/>
              </a:rPr>
              <a:t> (1) whether we had manually curated a reaction with experimental evidence from the literature, (2) what pathways a reaction was part of, and whether these pathways were predicted to be in </a:t>
            </a:r>
            <a:r>
              <a:rPr lang="en-US" sz="1200" i="1" kern="1200" dirty="0" err="1" smtClean="0">
                <a:solidFill>
                  <a:schemeClr val="tx1"/>
                </a:solidFill>
                <a:effectLst/>
                <a:latin typeface="+mn-lt"/>
                <a:ea typeface="+mn-ea"/>
                <a:cs typeface="+mn-cs"/>
              </a:rPr>
              <a:t>Neurospora</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3" action="ppaction://hlinkfile" tooltip="Dale, 2010 #1762"/>
              </a:rPr>
              <a:t>36</a:t>
            </a:r>
            <a:r>
              <a:rPr lang="en-US" sz="1200" kern="1200" dirty="0" smtClean="0">
                <a:solidFill>
                  <a:schemeClr val="tx1"/>
                </a:solidFill>
                <a:effectLst/>
                <a:latin typeface="+mn-lt"/>
                <a:ea typeface="+mn-ea"/>
                <a:cs typeface="+mn-cs"/>
              </a:rPr>
              <a:t>], (3) thermodynamic estimates of Gibbs free energy, and (4) probabilistic estimates of enzyme function. This evidence was mathematically integrated on a probabilistic scale to assign each reaction a weight. Our approach to derive weights in a disciplined manner was motivated by the statistical maximum a posteriori estimator. Thus, the weights have a direct probabilistic interpretation: they depend on the product of the probabilities that the reaction is biochemically and thermodynamically plausible. These weights guided CROP’s growth reconciliation toward metabolic network changes that were most consistent with available evidence. To achieve consistency when the model incorrectly predicts growth, CROP suggests reactions from the model to remove. To do this, CROP applies MILP. To achieve consistency when the model incorrectly predicts no-growth, CROP suggests reactions to add from </a:t>
            </a:r>
            <a:r>
              <a:rPr lang="en-US" sz="1200" kern="1200" dirty="0" err="1" smtClean="0">
                <a:solidFill>
                  <a:schemeClr val="tx1"/>
                </a:solidFill>
                <a:effectLst/>
                <a:latin typeface="+mn-lt"/>
                <a:ea typeface="+mn-ea"/>
                <a:cs typeface="+mn-cs"/>
              </a:rPr>
              <a:t>MetaCyc</a:t>
            </a:r>
            <a:r>
              <a:rPr lang="en-US" sz="1200" kern="1200" dirty="0" smtClean="0">
                <a:solidFill>
                  <a:schemeClr val="tx1"/>
                </a:solidFill>
                <a:effectLst/>
                <a:latin typeface="+mn-lt"/>
                <a:ea typeface="+mn-ea"/>
                <a:cs typeface="+mn-cs"/>
              </a:rPr>
              <a:t>. To do this, CROP applies a linear relaxation of MILP. </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23</a:t>
            </a:fld>
            <a:endParaRPr lang="en-US"/>
          </a:p>
        </p:txBody>
      </p:sp>
    </p:spTree>
    <p:extLst>
      <p:ext uri="{BB962C8B-B14F-4D97-AF65-F5344CB8AC3E}">
        <p14:creationId xmlns:p14="http://schemas.microsoft.com/office/powerpoint/2010/main" val="1497275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suggestions were reviewed manually, and accepted into the final model if they were consistent with published experimental evidence. Using this approach, we were able to cover 48% of all enzyme catalyzed reactions</a:t>
            </a:r>
            <a:r>
              <a:rPr lang="en-US" baseline="0" dirty="0" smtClean="0"/>
              <a:t> that we used in the model with 488 </a:t>
            </a:r>
            <a:r>
              <a:rPr lang="en-US" baseline="0" dirty="0" smtClean="0"/>
              <a:t>citations, which is comparable to other highly curated models.</a:t>
            </a:r>
            <a:endParaRPr lang="en-US" dirty="0"/>
          </a:p>
        </p:txBody>
      </p:sp>
      <p:sp>
        <p:nvSpPr>
          <p:cNvPr id="4" name="Slide Number Placeholder 3"/>
          <p:cNvSpPr>
            <a:spLocks noGrp="1"/>
          </p:cNvSpPr>
          <p:nvPr>
            <p:ph type="sldNum" sz="quarter" idx="10"/>
          </p:nvPr>
        </p:nvSpPr>
        <p:spPr/>
        <p:txBody>
          <a:bodyPr/>
          <a:lstStyle/>
          <a:p>
            <a:fld id="{20511CEB-9CEF-49EA-806A-ACBDEDD12917}"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To</a:t>
            </a:r>
            <a:r>
              <a:rPr lang="en-US" sz="1200" b="1" kern="1200" baseline="0" dirty="0" smtClean="0">
                <a:solidFill>
                  <a:schemeClr val="tx1"/>
                </a:solidFill>
                <a:latin typeface="+mn-lt"/>
                <a:ea typeface="+mn-ea"/>
                <a:cs typeface="+mn-cs"/>
              </a:rPr>
              <a:t> validate the model, </a:t>
            </a:r>
            <a:r>
              <a:rPr lang="en-US" sz="1200" b="1" kern="1200" dirty="0" smtClean="0">
                <a:solidFill>
                  <a:schemeClr val="tx1"/>
                </a:solidFill>
                <a:latin typeface="+mn-lt"/>
                <a:ea typeface="+mn-ea"/>
                <a:cs typeface="+mn-cs"/>
              </a:rPr>
              <a:t>We </a:t>
            </a:r>
            <a:r>
              <a:rPr lang="en-US" sz="1200" b="1" kern="1200" dirty="0" smtClean="0">
                <a:solidFill>
                  <a:schemeClr val="tx1"/>
                </a:solidFill>
                <a:latin typeface="+mn-lt"/>
                <a:ea typeface="+mn-ea"/>
                <a:cs typeface="+mn-cs"/>
              </a:rPr>
              <a:t>first curated a collection of 450 mutant viability observations on minimal media. We then separated the collection into a training set, where knowledge of the viability phenotype was used to improve the model, and a test set, where the viability phenotype was hidden from the model. </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25</a:t>
            </a:fld>
            <a:endParaRPr lang="en-US"/>
          </a:p>
        </p:txBody>
      </p:sp>
    </p:spTree>
    <p:extLst>
      <p:ext uri="{BB962C8B-B14F-4D97-AF65-F5344CB8AC3E}">
        <p14:creationId xmlns:p14="http://schemas.microsoft.com/office/powerpoint/2010/main" val="331729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On the training set, we correctly predicted growth in 107 of 108 experimentally viable gene knockouts (sensitivity=99.1%), and we correctly predicted no-growth in 44 of 47 experimentally lethal mutants (specificity=93.6%).</a:t>
            </a:r>
            <a:endParaRPr lang="en-US" b="1" dirty="0"/>
          </a:p>
        </p:txBody>
      </p:sp>
      <p:sp>
        <p:nvSpPr>
          <p:cNvPr id="4" name="Slide Number Placeholder 3"/>
          <p:cNvSpPr>
            <a:spLocks noGrp="1"/>
          </p:cNvSpPr>
          <p:nvPr>
            <p:ph type="sldNum" sz="quarter" idx="10"/>
          </p:nvPr>
        </p:nvSpPr>
        <p:spPr/>
        <p:txBody>
          <a:bodyPr/>
          <a:lstStyle/>
          <a:p>
            <a:fld id="{51190F58-5FF0-D348-BC76-323E1623721B}" type="slidenum">
              <a:rPr lang="en-US" smtClean="0"/>
              <a:t>26</a:t>
            </a:fld>
            <a:endParaRPr lang="en-US"/>
          </a:p>
        </p:txBody>
      </p:sp>
    </p:spTree>
    <p:extLst>
      <p:ext uri="{BB962C8B-B14F-4D97-AF65-F5344CB8AC3E}">
        <p14:creationId xmlns:p14="http://schemas.microsoft.com/office/powerpoint/2010/main" val="1593079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the test set, we correctly predicted 270 of 289 experimentally viable gene knockouts (sensitivity=93.5%), and we correctly predicted 13 of 14 experimentally lethal mutants (specificity=92.9%).</a:t>
            </a:r>
          </a:p>
          <a:p>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27</a:t>
            </a:fld>
            <a:endParaRPr lang="en-US"/>
          </a:p>
        </p:txBody>
      </p:sp>
    </p:spTree>
    <p:extLst>
      <p:ext uri="{BB962C8B-B14F-4D97-AF65-F5344CB8AC3E}">
        <p14:creationId xmlns:p14="http://schemas.microsoft.com/office/powerpoint/2010/main" val="4070612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To</a:t>
            </a:r>
            <a:r>
              <a:rPr lang="en-US" sz="1200" b="1" kern="1200" baseline="0" dirty="0" smtClean="0">
                <a:solidFill>
                  <a:schemeClr val="tx1"/>
                </a:solidFill>
                <a:latin typeface="+mn-lt"/>
                <a:ea typeface="+mn-ea"/>
                <a:cs typeface="+mn-cs"/>
              </a:rPr>
              <a:t> rescue the essential genes, </a:t>
            </a:r>
            <a:r>
              <a:rPr lang="en-US" sz="1200" b="1"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We first curated a collection of 96 conditions in which an auxotroph was rescued when minimal media was supplemented with a nutrient. We then separated the collection into a training set, where knowledge of the rescue phenotype was used to improve the model, and a test set, where the rescue phenotype was hidden from the model. Because we only collected data on which nutrients rescue the </a:t>
            </a:r>
            <a:r>
              <a:rPr lang="en-US" sz="1200" b="1" kern="1200" dirty="0" err="1" smtClean="0">
                <a:solidFill>
                  <a:schemeClr val="tx1"/>
                </a:solidFill>
                <a:latin typeface="+mn-lt"/>
                <a:ea typeface="+mn-ea"/>
                <a:cs typeface="+mn-cs"/>
              </a:rPr>
              <a:t>auxotrophs</a:t>
            </a:r>
            <a:r>
              <a:rPr lang="en-US" sz="1200" b="1" kern="1200" dirty="0" smtClean="0">
                <a:solidFill>
                  <a:schemeClr val="tx1"/>
                </a:solidFill>
                <a:latin typeface="+mn-lt"/>
                <a:ea typeface="+mn-ea"/>
                <a:cs typeface="+mn-cs"/>
              </a:rPr>
              <a:t>, we could only measure sensitivity, not specificity. </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28</a:t>
            </a:fld>
            <a:endParaRPr lang="en-US"/>
          </a:p>
        </p:txBody>
      </p:sp>
    </p:spTree>
    <p:extLst>
      <p:ext uri="{BB962C8B-B14F-4D97-AF65-F5344CB8AC3E}">
        <p14:creationId xmlns:p14="http://schemas.microsoft.com/office/powerpoint/2010/main" val="3335136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training set, the only </a:t>
            </a:r>
            <a:r>
              <a:rPr lang="en-US" sz="1200" kern="1200" dirty="0" err="1" smtClean="0">
                <a:solidFill>
                  <a:schemeClr val="tx1"/>
                </a:solidFill>
                <a:effectLst/>
                <a:latin typeface="+mn-lt"/>
                <a:ea typeface="+mn-ea"/>
                <a:cs typeface="+mn-cs"/>
              </a:rPr>
              <a:t>auxotrophs</a:t>
            </a:r>
            <a:r>
              <a:rPr lang="en-US" sz="1200" kern="1200" dirty="0" smtClean="0">
                <a:solidFill>
                  <a:schemeClr val="tx1"/>
                </a:solidFill>
                <a:effectLst/>
                <a:latin typeface="+mn-lt"/>
                <a:ea typeface="+mn-ea"/>
                <a:cs typeface="+mn-cs"/>
              </a:rPr>
              <a:t> we were unable to correctly rescue were due to condition-specific regulation that our model does not capture. According to experimental observation, mutants in </a:t>
            </a:r>
            <a:r>
              <a:rPr lang="en-US" sz="1200" i="1" kern="1200" dirty="0" smtClean="0">
                <a:solidFill>
                  <a:schemeClr val="tx1"/>
                </a:solidFill>
                <a:effectLst/>
                <a:latin typeface="+mn-lt"/>
                <a:ea typeface="+mn-ea"/>
                <a:cs typeface="+mn-cs"/>
              </a:rPr>
              <a:t>ace-2,</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ace-3 </a:t>
            </a:r>
            <a:r>
              <a:rPr lang="en-US" sz="1200" kern="1200" dirty="0" smtClean="0">
                <a:solidFill>
                  <a:schemeClr val="tx1"/>
                </a:solidFill>
                <a:effectLst/>
                <a:latin typeface="+mn-lt"/>
                <a:ea typeface="+mn-ea"/>
                <a:cs typeface="+mn-cs"/>
              </a:rPr>
              <a:t>and </a:t>
            </a:r>
            <a:r>
              <a:rPr lang="en-US" sz="1200" i="1" kern="1200" dirty="0" smtClean="0">
                <a:solidFill>
                  <a:schemeClr val="tx1"/>
                </a:solidFill>
                <a:effectLst/>
                <a:latin typeface="+mn-lt"/>
                <a:ea typeface="+mn-ea"/>
                <a:cs typeface="+mn-cs"/>
              </a:rPr>
              <a:t>ace</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4</a:t>
            </a:r>
            <a:r>
              <a:rPr lang="en-US" sz="1200" kern="1200" dirty="0" smtClean="0">
                <a:solidFill>
                  <a:schemeClr val="tx1"/>
                </a:solidFill>
                <a:effectLst/>
                <a:latin typeface="+mn-lt"/>
                <a:ea typeface="+mn-ea"/>
                <a:cs typeface="+mn-cs"/>
              </a:rPr>
              <a:t> can grow in acetate minimal media, because the enzymes in the </a:t>
            </a:r>
            <a:r>
              <a:rPr lang="en-US" sz="1200" kern="1200" dirty="0" err="1" smtClean="0">
                <a:solidFill>
                  <a:schemeClr val="tx1"/>
                </a:solidFill>
                <a:effectLst/>
                <a:latin typeface="+mn-lt"/>
                <a:ea typeface="+mn-ea"/>
                <a:cs typeface="+mn-cs"/>
              </a:rPr>
              <a:t>glyoxysome</a:t>
            </a:r>
            <a:r>
              <a:rPr lang="en-US" sz="1200" kern="1200" dirty="0" smtClean="0">
                <a:solidFill>
                  <a:schemeClr val="tx1"/>
                </a:solidFill>
                <a:effectLst/>
                <a:latin typeface="+mn-lt"/>
                <a:ea typeface="+mn-ea"/>
                <a:cs typeface="+mn-cs"/>
              </a:rPr>
              <a:t> are induced when extracellular acetate is present in the medium [</a:t>
            </a:r>
            <a:r>
              <a:rPr lang="en-US" sz="1200" u="none" strike="noStrike" kern="1200" dirty="0" smtClean="0">
                <a:solidFill>
                  <a:schemeClr val="tx1"/>
                </a:solidFill>
                <a:effectLst/>
                <a:latin typeface="+mn-lt"/>
                <a:ea typeface="+mn-ea"/>
                <a:cs typeface="+mn-cs"/>
                <a:hlinkClick r:id="rId3" action="ppaction://hlinkfile" tooltip="Kuwana, 1979 #79"/>
              </a:rPr>
              <a:t>81</a:t>
            </a:r>
            <a:r>
              <a:rPr lang="en-US" sz="1200" kern="1200" dirty="0" smtClean="0">
                <a:solidFill>
                  <a:schemeClr val="tx1"/>
                </a:solidFill>
                <a:effectLst/>
                <a:latin typeface="+mn-lt"/>
                <a:ea typeface="+mn-ea"/>
                <a:cs typeface="+mn-cs"/>
              </a:rPr>
              <a:t>]. Conversely, </a:t>
            </a:r>
            <a:r>
              <a:rPr lang="en-US" sz="1200" i="1" kern="1200" dirty="0" smtClean="0">
                <a:solidFill>
                  <a:schemeClr val="tx1"/>
                </a:solidFill>
                <a:effectLst/>
                <a:latin typeface="+mn-lt"/>
                <a:ea typeface="+mn-ea"/>
                <a:cs typeface="+mn-cs"/>
              </a:rPr>
              <a:t>ace-2,</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ace-3 </a:t>
            </a:r>
            <a:r>
              <a:rPr lang="en-US" sz="1200" kern="1200" dirty="0" smtClean="0">
                <a:solidFill>
                  <a:schemeClr val="tx1"/>
                </a:solidFill>
                <a:effectLst/>
                <a:latin typeface="+mn-lt"/>
                <a:ea typeface="+mn-ea"/>
                <a:cs typeface="+mn-cs"/>
              </a:rPr>
              <a:t>and </a:t>
            </a:r>
            <a:r>
              <a:rPr lang="en-US" sz="1200" i="1" kern="1200" dirty="0" smtClean="0">
                <a:solidFill>
                  <a:schemeClr val="tx1"/>
                </a:solidFill>
                <a:effectLst/>
                <a:latin typeface="+mn-lt"/>
                <a:ea typeface="+mn-ea"/>
                <a:cs typeface="+mn-cs"/>
              </a:rPr>
              <a:t>ace-4</a:t>
            </a:r>
            <a:r>
              <a:rPr lang="en-US" sz="1200" kern="1200" dirty="0" smtClean="0">
                <a:solidFill>
                  <a:schemeClr val="tx1"/>
                </a:solidFill>
                <a:effectLst/>
                <a:latin typeface="+mn-lt"/>
                <a:ea typeface="+mn-ea"/>
                <a:cs typeface="+mn-cs"/>
              </a:rPr>
              <a:t> mutants cannot grow in sucrose minimal media, even though sucrose can be converted to acetate </a:t>
            </a:r>
            <a:r>
              <a:rPr lang="en-US" sz="1200" kern="1200" dirty="0" err="1" smtClean="0">
                <a:solidFill>
                  <a:schemeClr val="tx1"/>
                </a:solidFill>
                <a:effectLst/>
                <a:latin typeface="+mn-lt"/>
                <a:ea typeface="+mn-ea"/>
                <a:cs typeface="+mn-cs"/>
              </a:rPr>
              <a:t>intracellularly</a:t>
            </a:r>
            <a:r>
              <a:rPr lang="en-US" sz="1200" kern="1200" dirty="0" smtClean="0">
                <a:solidFill>
                  <a:schemeClr val="tx1"/>
                </a:solidFill>
                <a:effectLst/>
                <a:latin typeface="+mn-lt"/>
                <a:ea typeface="+mn-ea"/>
                <a:cs typeface="+mn-cs"/>
              </a:rPr>
              <a:t>, because the </a:t>
            </a:r>
            <a:r>
              <a:rPr lang="en-US" sz="1200" kern="1200" dirty="0" err="1" smtClean="0">
                <a:solidFill>
                  <a:schemeClr val="tx1"/>
                </a:solidFill>
                <a:effectLst/>
                <a:latin typeface="+mn-lt"/>
                <a:ea typeface="+mn-ea"/>
                <a:cs typeface="+mn-cs"/>
              </a:rPr>
              <a:t>glyoxysomal</a:t>
            </a:r>
            <a:r>
              <a:rPr lang="en-US" sz="1200" kern="1200" dirty="0" smtClean="0">
                <a:solidFill>
                  <a:schemeClr val="tx1"/>
                </a:solidFill>
                <a:effectLst/>
                <a:latin typeface="+mn-lt"/>
                <a:ea typeface="+mn-ea"/>
                <a:cs typeface="+mn-cs"/>
              </a:rPr>
              <a:t> enzymes are not expressed in this condition [</a:t>
            </a:r>
            <a:r>
              <a:rPr lang="en-US" sz="1200" u="none" strike="noStrike" kern="1200" dirty="0" smtClean="0">
                <a:solidFill>
                  <a:schemeClr val="tx1"/>
                </a:solidFill>
                <a:effectLst/>
                <a:latin typeface="+mn-lt"/>
                <a:ea typeface="+mn-ea"/>
                <a:cs typeface="+mn-cs"/>
                <a:hlinkClick r:id="rId4" action="ppaction://hlinkfile" tooltip="Davis, 2000 #1424"/>
              </a:rPr>
              <a:t>1</a:t>
            </a:r>
            <a:r>
              <a:rPr lang="en-US" sz="1200" kern="1200" dirty="0" smtClean="0">
                <a:solidFill>
                  <a:schemeClr val="tx1"/>
                </a:solidFill>
                <a:effectLst/>
                <a:latin typeface="+mn-lt"/>
                <a:ea typeface="+mn-ea"/>
                <a:cs typeface="+mn-cs"/>
              </a:rPr>
              <a:t>]. Because the acetate-dependent regulation of the </a:t>
            </a:r>
            <a:r>
              <a:rPr lang="en-US" sz="1200" kern="1200" dirty="0" err="1" smtClean="0">
                <a:solidFill>
                  <a:schemeClr val="tx1"/>
                </a:solidFill>
                <a:effectLst/>
                <a:latin typeface="+mn-lt"/>
                <a:ea typeface="+mn-ea"/>
                <a:cs typeface="+mn-cs"/>
              </a:rPr>
              <a:t>glyoxysome</a:t>
            </a:r>
            <a:r>
              <a:rPr lang="en-US" sz="1200" kern="1200" dirty="0" smtClean="0">
                <a:solidFill>
                  <a:schemeClr val="tx1"/>
                </a:solidFill>
                <a:effectLst/>
                <a:latin typeface="+mn-lt"/>
                <a:ea typeface="+mn-ea"/>
                <a:cs typeface="+mn-cs"/>
              </a:rPr>
              <a:t> is not included in our model, we could not successfully predict both their </a:t>
            </a:r>
            <a:r>
              <a:rPr lang="en-US" sz="1200" kern="1200" dirty="0" err="1" smtClean="0">
                <a:solidFill>
                  <a:schemeClr val="tx1"/>
                </a:solidFill>
                <a:effectLst/>
                <a:latin typeface="+mn-lt"/>
                <a:ea typeface="+mn-ea"/>
                <a:cs typeface="+mn-cs"/>
              </a:rPr>
              <a:t>inviability</a:t>
            </a:r>
            <a:r>
              <a:rPr lang="en-US" sz="1200" kern="1200" dirty="0" smtClean="0">
                <a:solidFill>
                  <a:schemeClr val="tx1"/>
                </a:solidFill>
                <a:effectLst/>
                <a:latin typeface="+mn-lt"/>
                <a:ea typeface="+mn-ea"/>
                <a:cs typeface="+mn-cs"/>
              </a:rPr>
              <a:t> in sucrose minimal media and their rescue by acetate supplementation.</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 also does not account for regulation of either enzyme expression or activity. These factors sometimes acted in combination. An illustrative example is </a:t>
            </a:r>
            <a:r>
              <a:rPr lang="en-US" sz="1200" i="1" kern="1200" dirty="0" smtClean="0">
                <a:solidFill>
                  <a:schemeClr val="tx1"/>
                </a:solidFill>
                <a:effectLst/>
                <a:latin typeface="+mn-lt"/>
                <a:ea typeface="+mn-ea"/>
                <a:cs typeface="+mn-cs"/>
              </a:rPr>
              <a:t>gln-1</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gln-2, </a:t>
            </a:r>
            <a:r>
              <a:rPr lang="en-US" sz="1200" kern="1200" dirty="0" smtClean="0">
                <a:solidFill>
                  <a:schemeClr val="tx1"/>
                </a:solidFill>
                <a:effectLst/>
                <a:latin typeface="+mn-lt"/>
                <a:ea typeface="+mn-ea"/>
                <a:cs typeface="+mn-cs"/>
              </a:rPr>
              <a:t>which code for the alpha and beta subunit, respectively, of glutamine </a:t>
            </a:r>
            <a:r>
              <a:rPr lang="en-US" sz="1200" kern="1200" dirty="0" err="1" smtClean="0">
                <a:solidFill>
                  <a:schemeClr val="tx1"/>
                </a:solidFill>
                <a:effectLst/>
                <a:latin typeface="+mn-lt"/>
                <a:ea typeface="+mn-ea"/>
                <a:cs typeface="+mn-cs"/>
              </a:rPr>
              <a:t>synthetase</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5" action="ppaction://hlinkfile" tooltip="Davila, 1983 #88"/>
              </a:rPr>
              <a:t>92</a:t>
            </a:r>
            <a:r>
              <a:rPr lang="en-US" sz="1200" kern="1200" dirty="0" smtClean="0">
                <a:solidFill>
                  <a:schemeClr val="tx1"/>
                </a:solidFill>
                <a:effectLst/>
                <a:latin typeface="+mn-lt"/>
                <a:ea typeface="+mn-ea"/>
                <a:cs typeface="+mn-cs"/>
              </a:rPr>
              <a:t>]. Our model requires both subunits for enzyme catalysis. However, it was experimentally shown that concentration of extracellular ammonium regulates this enzyme’s subunit composition, which can include both subunits, only alpha subunits, or only beta subunits [</a:t>
            </a:r>
            <a:r>
              <a:rPr lang="en-US" sz="1200" u="none" strike="noStrike" kern="1200" dirty="0" smtClean="0">
                <a:solidFill>
                  <a:schemeClr val="tx1"/>
                </a:solidFill>
                <a:effectLst/>
                <a:latin typeface="+mn-lt"/>
                <a:ea typeface="+mn-ea"/>
                <a:cs typeface="+mn-cs"/>
                <a:hlinkClick r:id="rId6" action="ppaction://hlinkfile" tooltip="Mora, 1990 #89"/>
              </a:rPr>
              <a:t>93</a:t>
            </a:r>
            <a:r>
              <a:rPr lang="en-US" sz="1200" kern="1200" dirty="0" smtClean="0">
                <a:solidFill>
                  <a:schemeClr val="tx1"/>
                </a:solidFill>
                <a:effectLst/>
                <a:latin typeface="+mn-lt"/>
                <a:ea typeface="+mn-ea"/>
                <a:cs typeface="+mn-cs"/>
              </a:rPr>
              <a:t>]. This metabolic complexity highlights the need for the future incorporation of kinetics and regulation.</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one instance, however, a prediction initially thought to be an error provided the means to identify an issue with an experimentally observed knockout. The viability phenotype experiment for </a:t>
            </a:r>
            <a:r>
              <a:rPr lang="en-US" sz="1200" i="1" kern="1200" dirty="0" smtClean="0">
                <a:solidFill>
                  <a:schemeClr val="tx1"/>
                </a:solidFill>
                <a:effectLst/>
                <a:latin typeface="+mn-lt"/>
                <a:ea typeface="+mn-ea"/>
                <a:cs typeface="+mn-cs"/>
              </a:rPr>
              <a:t>erg-14</a:t>
            </a:r>
            <a:r>
              <a:rPr lang="en-US" sz="1200" kern="1200" dirty="0" smtClean="0">
                <a:solidFill>
                  <a:schemeClr val="tx1"/>
                </a:solidFill>
                <a:effectLst/>
                <a:latin typeface="+mn-lt"/>
                <a:ea typeface="+mn-ea"/>
                <a:cs typeface="+mn-cs"/>
              </a:rPr>
              <a:t> was performed on a knockout strain originally designated as a </a:t>
            </a:r>
            <a:r>
              <a:rPr lang="en-US" sz="1200" kern="1200" dirty="0" err="1" smtClean="0">
                <a:solidFill>
                  <a:schemeClr val="tx1"/>
                </a:solidFill>
                <a:effectLst/>
                <a:latin typeface="+mn-lt"/>
                <a:ea typeface="+mn-ea"/>
                <a:cs typeface="+mn-cs"/>
              </a:rPr>
              <a:t>homokaryon</a:t>
            </a:r>
            <a:r>
              <a:rPr lang="en-US" sz="1200" kern="1200" dirty="0" smtClean="0">
                <a:solidFill>
                  <a:schemeClr val="tx1"/>
                </a:solidFill>
                <a:effectLst/>
                <a:latin typeface="+mn-lt"/>
                <a:ea typeface="+mn-ea"/>
                <a:cs typeface="+mn-cs"/>
              </a:rPr>
              <a:t>. Experimental observations of this strain revealed a normal growth phenotype. In contrast, the model predicted that the </a:t>
            </a:r>
            <a:r>
              <a:rPr lang="en-US" sz="1200" i="1" kern="1200" dirty="0" smtClean="0">
                <a:solidFill>
                  <a:schemeClr val="tx1"/>
                </a:solidFill>
                <a:effectLst/>
                <a:latin typeface="+mn-lt"/>
                <a:ea typeface="+mn-ea"/>
                <a:cs typeface="+mn-cs"/>
              </a:rPr>
              <a:t>erg-14</a:t>
            </a:r>
            <a:r>
              <a:rPr lang="en-US" sz="1200" kern="1200" dirty="0" smtClean="0">
                <a:solidFill>
                  <a:schemeClr val="tx1"/>
                </a:solidFill>
                <a:effectLst/>
                <a:latin typeface="+mn-lt"/>
                <a:ea typeface="+mn-ea"/>
                <a:cs typeface="+mn-cs"/>
              </a:rPr>
              <a:t> mutant was blocked in the production of </a:t>
            </a:r>
            <a:r>
              <a:rPr lang="en-US" sz="1200" kern="1200" dirty="0" err="1" smtClean="0">
                <a:solidFill>
                  <a:schemeClr val="tx1"/>
                </a:solidFill>
                <a:effectLst/>
                <a:latin typeface="+mn-lt"/>
                <a:ea typeface="+mn-ea"/>
                <a:cs typeface="+mn-cs"/>
              </a:rPr>
              <a:t>mevalonate</a:t>
            </a:r>
            <a:r>
              <a:rPr lang="en-US" sz="1200" kern="1200" dirty="0" smtClean="0">
                <a:solidFill>
                  <a:schemeClr val="tx1"/>
                </a:solidFill>
                <a:effectLst/>
                <a:latin typeface="+mn-lt"/>
                <a:ea typeface="+mn-ea"/>
                <a:cs typeface="+mn-cs"/>
              </a:rPr>
              <a:t>, which is a necessary precursor for the sterol component of biomass. Moreover, previous efforts to phenotype temperature-sensitive mutants of </a:t>
            </a:r>
            <a:r>
              <a:rPr lang="en-US" sz="1200" i="1" kern="1200" dirty="0" smtClean="0">
                <a:solidFill>
                  <a:schemeClr val="tx1"/>
                </a:solidFill>
                <a:effectLst/>
                <a:latin typeface="+mn-lt"/>
                <a:ea typeface="+mn-ea"/>
                <a:cs typeface="+mn-cs"/>
              </a:rPr>
              <a:t>erg-14</a:t>
            </a:r>
            <a:r>
              <a:rPr lang="en-US" sz="1200" kern="1200" dirty="0" smtClean="0">
                <a:solidFill>
                  <a:schemeClr val="tx1"/>
                </a:solidFill>
                <a:effectLst/>
                <a:latin typeface="+mn-lt"/>
                <a:ea typeface="+mn-ea"/>
                <a:cs typeface="+mn-cs"/>
              </a:rPr>
              <a:t> revealed severe morphological defects that were expected to be lethal in the full knockout [</a:t>
            </a:r>
            <a:r>
              <a:rPr lang="en-US" sz="1200" u="none" strike="noStrike" kern="1200" dirty="0" smtClean="0">
                <a:solidFill>
                  <a:schemeClr val="tx1"/>
                </a:solidFill>
                <a:effectLst/>
                <a:latin typeface="+mn-lt"/>
                <a:ea typeface="+mn-ea"/>
                <a:cs typeface="+mn-cs"/>
                <a:hlinkClick r:id="rId7" action="ppaction://hlinkfile" tooltip="Seiler, 2003 #77"/>
              </a:rPr>
              <a:t>79</a:t>
            </a:r>
            <a:r>
              <a:rPr lang="en-US" sz="1200" kern="1200" dirty="0" smtClean="0">
                <a:solidFill>
                  <a:schemeClr val="tx1"/>
                </a:solidFill>
                <a:effectLst/>
                <a:latin typeface="+mn-lt"/>
                <a:ea typeface="+mn-ea"/>
                <a:cs typeface="+mn-cs"/>
              </a:rPr>
              <a:t>]. Driven by these inconsistencies, a re-examination of the </a:t>
            </a:r>
            <a:r>
              <a:rPr lang="en-US" sz="1200" kern="1200" dirty="0" smtClean="0">
                <a:solidFill>
                  <a:schemeClr val="tx1"/>
                </a:solidFill>
                <a:effectLst/>
                <a:latin typeface="+mn-lt"/>
                <a:ea typeface="+mn-ea"/>
                <a:cs typeface="+mn-cs"/>
                <a:sym typeface="Symbol"/>
              </a:rPr>
              <a:t></a:t>
            </a:r>
            <a:r>
              <a:rPr lang="en-US" sz="1200" i="1" kern="1200" dirty="0" smtClean="0">
                <a:solidFill>
                  <a:schemeClr val="tx1"/>
                </a:solidFill>
                <a:effectLst/>
                <a:latin typeface="+mn-lt"/>
                <a:ea typeface="+mn-ea"/>
                <a:cs typeface="+mn-cs"/>
              </a:rPr>
              <a:t>erg-14</a:t>
            </a:r>
            <a:r>
              <a:rPr lang="en-US" sz="1200" kern="1200" dirty="0" smtClean="0">
                <a:solidFill>
                  <a:schemeClr val="tx1"/>
                </a:solidFill>
                <a:effectLst/>
                <a:latin typeface="+mn-lt"/>
                <a:ea typeface="+mn-ea"/>
                <a:cs typeface="+mn-cs"/>
              </a:rPr>
              <a:t> knockout revealed that the mutant used was in fact a </a:t>
            </a:r>
            <a:r>
              <a:rPr lang="en-US" sz="1200" kern="1200" dirty="0" err="1" smtClean="0">
                <a:solidFill>
                  <a:schemeClr val="tx1"/>
                </a:solidFill>
                <a:effectLst/>
                <a:latin typeface="+mn-lt"/>
                <a:ea typeface="+mn-ea"/>
                <a:cs typeface="+mn-cs"/>
              </a:rPr>
              <a:t>heterokaryon</a:t>
            </a:r>
            <a:r>
              <a:rPr lang="en-US" sz="1200" kern="1200" dirty="0" smtClean="0">
                <a:solidFill>
                  <a:schemeClr val="tx1"/>
                </a:solidFill>
                <a:effectLst/>
                <a:latin typeface="+mn-lt"/>
                <a:ea typeface="+mn-ea"/>
                <a:cs typeface="+mn-cs"/>
              </a:rPr>
              <a:t>. This prediction, in effect, served as a blind control that highlighted the predictive value of the model.</a:t>
            </a:r>
          </a:p>
          <a:p>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29</a:t>
            </a:fld>
            <a:endParaRPr lang="en-US"/>
          </a:p>
        </p:txBody>
      </p:sp>
    </p:spTree>
    <p:extLst>
      <p:ext uri="{BB962C8B-B14F-4D97-AF65-F5344CB8AC3E}">
        <p14:creationId xmlns:p14="http://schemas.microsoft.com/office/powerpoint/2010/main" val="331729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8723" name="Rectangle 3"/>
          <p:cNvSpPr>
            <a:spLocks noGrp="1"/>
          </p:cNvSpPr>
          <p:nvPr>
            <p:ph type="body" idx="1"/>
          </p:nvPr>
        </p:nvSpPr>
        <p:spPr/>
        <p:txBody>
          <a:bodyPr/>
          <a:lstStyle/>
          <a:p>
            <a:r>
              <a:rPr lang="en-US" sz="1200" kern="1200" dirty="0" smtClean="0">
                <a:solidFill>
                  <a:schemeClr val="tx1"/>
                </a:solidFill>
                <a:effectLst/>
                <a:latin typeface="+mn-lt"/>
                <a:ea typeface="+mn-ea"/>
                <a:cs typeface="+mn-cs"/>
              </a:rPr>
              <a:t>The filamentous fungus </a:t>
            </a:r>
            <a:r>
              <a:rPr lang="en-US" sz="1200" kern="1200" dirty="0" err="1" smtClean="0">
                <a:solidFill>
                  <a:schemeClr val="tx1"/>
                </a:solidFill>
                <a:effectLst/>
                <a:latin typeface="+mn-lt"/>
                <a:ea typeface="+mn-ea"/>
                <a:cs typeface="+mn-cs"/>
              </a:rPr>
              <a:t>Neurospora</a:t>
            </a:r>
            <a:r>
              <a:rPr lang="en-US" sz="1200" kern="1200" dirty="0" smtClean="0">
                <a:solidFill>
                  <a:schemeClr val="tx1"/>
                </a:solidFill>
                <a:effectLst/>
                <a:latin typeface="+mn-lt"/>
                <a:ea typeface="+mn-ea"/>
                <a:cs typeface="+mn-cs"/>
              </a:rPr>
              <a:t> was first </a:t>
            </a:r>
            <a:r>
              <a:rPr lang="en-US" sz="1200" kern="1200" dirty="0" smtClean="0">
                <a:solidFill>
                  <a:schemeClr val="tx1"/>
                </a:solidFill>
                <a:effectLst/>
                <a:latin typeface="+mn-lt"/>
                <a:ea typeface="+mn-ea"/>
                <a:cs typeface="+mn-cs"/>
              </a:rPr>
              <a:t>discovered as an orange mold infestation of Paris bakeries in 1843 [</a:t>
            </a:r>
            <a:r>
              <a:rPr lang="en-US" sz="1200" u="none" strike="noStrike" kern="1200" dirty="0" smtClean="0">
                <a:solidFill>
                  <a:schemeClr val="tx1"/>
                </a:solidFill>
                <a:effectLst/>
                <a:latin typeface="+mn-lt"/>
                <a:ea typeface="+mn-ea"/>
                <a:cs typeface="+mn-cs"/>
                <a:hlinkClick r:id="rId3" action="ppaction://hlinkfile" tooltip="Davis, 2000 #1424"/>
              </a:rPr>
              <a:t>1</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has </a:t>
            </a:r>
            <a:r>
              <a:rPr lang="en-US" sz="1200" kern="1200" dirty="0" smtClean="0">
                <a:solidFill>
                  <a:schemeClr val="tx1"/>
                </a:solidFill>
                <a:effectLst/>
                <a:latin typeface="+mn-lt"/>
                <a:ea typeface="+mn-ea"/>
                <a:cs typeface="+mn-cs"/>
              </a:rPr>
              <a:t>become a model organism for eukaryotic </a:t>
            </a:r>
            <a:r>
              <a:rPr lang="en-US" sz="1200" kern="1200" dirty="0" smtClean="0">
                <a:solidFill>
                  <a:schemeClr val="tx1"/>
                </a:solidFill>
                <a:effectLst/>
                <a:latin typeface="+mn-lt"/>
                <a:ea typeface="+mn-ea"/>
                <a:cs typeface="+mn-cs"/>
              </a:rPr>
              <a:t>biology.</a:t>
            </a:r>
            <a:endParaRPr lang="en-US" dirty="0" smtClean="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 these predictions, we provide potential mechanistic insight into known mutant phenotypes, and testable hypotheses for novel mutant phenotypes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30</a:t>
            </a:fld>
            <a:endParaRPr lang="en-US"/>
          </a:p>
        </p:txBody>
      </p:sp>
    </p:spTree>
    <p:extLst>
      <p:ext uri="{BB962C8B-B14F-4D97-AF65-F5344CB8AC3E}">
        <p14:creationId xmlns:p14="http://schemas.microsoft.com/office/powerpoint/2010/main" val="3317291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Most of the correct predictions can be explained by the general principle that supplementing a </a:t>
            </a:r>
            <a:r>
              <a:rPr lang="en-US" dirty="0" smtClean="0"/>
              <a:t>pathway </a:t>
            </a:r>
            <a:r>
              <a:rPr lang="en-US" dirty="0" smtClean="0"/>
              <a:t>downstream of an essential gene will often rescue the mutant, while supplementing the pathway upstream of the essential gene typically does not (Beadle and Tatum 1941). The model correctly predicts that Δcys-5, Δcys-9, and Δcys-11 mutants can be rescued when the downstream nutrients sulfite and thiosulfate are provided in the media. Similarly, the model correctly predicts that Δmet-2, Δmet-5, Δmet-6, Δmet7 and Δmet-8 mutants are rescued by L-methionine, Δmet-2, Δmet-5 and Δmet-7 mutants are rescued by L-</a:t>
            </a:r>
            <a:r>
              <a:rPr lang="en-US" dirty="0" err="1" smtClean="0"/>
              <a:t>homocysteine</a:t>
            </a:r>
            <a:r>
              <a:rPr lang="en-US" dirty="0" smtClean="0"/>
              <a:t> and Δmet-5 and Δmet-7 mutants are rescued by L-</a:t>
            </a:r>
            <a:r>
              <a:rPr lang="en-US" dirty="0" err="1" smtClean="0"/>
              <a:t>cystathione</a:t>
            </a:r>
            <a:r>
              <a:rPr lang="en-US" dirty="0" smtClean="0"/>
              <a:t>. This principle provides a testable hypothesis for the novel predictions that Δhom-1 and all </a:t>
            </a:r>
            <a:r>
              <a:rPr lang="en-US" dirty="0" err="1" smtClean="0"/>
              <a:t>Δcys</a:t>
            </a:r>
            <a:r>
              <a:rPr lang="en-US" dirty="0" smtClean="0"/>
              <a:t> mutants can be rescued by the downstream supplements L-</a:t>
            </a:r>
            <a:r>
              <a:rPr lang="en-US" dirty="0" err="1" smtClean="0"/>
              <a:t>cystathione</a:t>
            </a:r>
            <a:r>
              <a:rPr lang="en-US" dirty="0" smtClean="0"/>
              <a:t>, L-</a:t>
            </a:r>
            <a:r>
              <a:rPr lang="en-US" dirty="0" err="1" smtClean="0"/>
              <a:t>homocysteine</a:t>
            </a:r>
            <a:r>
              <a:rPr lang="en-US" dirty="0" smtClean="0"/>
              <a:t> and  L-methionine. Conversely, the principle also provides a testable hypothesis for the novel prediction that Δcys-4 is not rescued by either upstream supplements sulfite or thiosulfate.</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31</a:t>
            </a:fld>
            <a:endParaRPr lang="en-US"/>
          </a:p>
        </p:txBody>
      </p:sp>
    </p:spTree>
    <p:extLst>
      <p:ext uri="{BB962C8B-B14F-4D97-AF65-F5344CB8AC3E}">
        <p14:creationId xmlns:p14="http://schemas.microsoft.com/office/powerpoint/2010/main" val="1031418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8 Supplementing with nutrients in alternate pathways can rescue some mutants. The model makes the novel prediction that Δace-2, Δace-3, and Δace-4 mutants (purple) in the TCA cycle can be rescued by supplementing minimal media with L-</a:t>
            </a:r>
            <a:r>
              <a:rPr lang="en-US" dirty="0" err="1" smtClean="0"/>
              <a:t>citrulline</a:t>
            </a:r>
            <a:r>
              <a:rPr lang="en-US" dirty="0" smtClean="0"/>
              <a:t>, L-arginine, L-ornithine, and L-glutamine (light blue) because each of these nutrients provide an alternate route via amino acid degradation pathways to the essential biomass component 2-oxoglutarate (red).</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32</a:t>
            </a:fld>
            <a:endParaRPr lang="en-US"/>
          </a:p>
        </p:txBody>
      </p:sp>
    </p:spTree>
    <p:extLst>
      <p:ext uri="{BB962C8B-B14F-4D97-AF65-F5344CB8AC3E}">
        <p14:creationId xmlns:p14="http://schemas.microsoft.com/office/powerpoint/2010/main" val="2417131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model also provides Mechanistic </a:t>
            </a:r>
            <a:r>
              <a:rPr lang="en-US" dirty="0" smtClean="0"/>
              <a:t>insight </a:t>
            </a:r>
            <a:r>
              <a:rPr lang="en-US" dirty="0" smtClean="0"/>
              <a:t>synthetic </a:t>
            </a:r>
            <a:r>
              <a:rPr lang="en-US" dirty="0" smtClean="0"/>
              <a:t>lethal </a:t>
            </a:r>
            <a:r>
              <a:rPr lang="en-US" dirty="0" err="1" smtClean="0"/>
              <a:t>auxotrophs</a:t>
            </a:r>
            <a:r>
              <a:rPr lang="en-US" dirty="0" smtClean="0"/>
              <a:t> and the nutrients that rescue them. The tables in each of the upper </a:t>
            </a:r>
            <a:r>
              <a:rPr lang="en-US" dirty="0" smtClean="0"/>
              <a:t>panel shows </a:t>
            </a:r>
            <a:r>
              <a:rPr lang="en-US" dirty="0" smtClean="0"/>
              <a:t>that the prediction of each synthetic lethal pair and their nutrient rescue are consistent with experimental observation.  The model pathways in the lower panels provide mechanistic insight into the synthetic lethality. </a:t>
            </a:r>
            <a:r>
              <a:rPr lang="en-US" dirty="0" smtClean="0"/>
              <a:t>(</a:t>
            </a:r>
            <a:r>
              <a:rPr lang="en-US" dirty="0" smtClean="0"/>
              <a:t>B) The only two routes for the synthesis of the essential metabolite L-</a:t>
            </a:r>
            <a:r>
              <a:rPr lang="en-US" dirty="0" err="1" smtClean="0"/>
              <a:t>proline</a:t>
            </a:r>
            <a:r>
              <a:rPr lang="en-US" dirty="0" smtClean="0"/>
              <a:t> (red) are through arginine degradation and </a:t>
            </a:r>
            <a:r>
              <a:rPr lang="en-US" dirty="0" err="1" smtClean="0"/>
              <a:t>proline</a:t>
            </a:r>
            <a:r>
              <a:rPr lang="en-US" dirty="0" smtClean="0"/>
              <a:t> biosynthesis.  The ∆pro-3 mutant is blocked in </a:t>
            </a:r>
            <a:r>
              <a:rPr lang="en-US" dirty="0" err="1" smtClean="0"/>
              <a:t>proline</a:t>
            </a:r>
            <a:r>
              <a:rPr lang="en-US" dirty="0" smtClean="0"/>
              <a:t> biosynthesis, but can obtain L-</a:t>
            </a:r>
            <a:r>
              <a:rPr lang="en-US" dirty="0" err="1" smtClean="0"/>
              <a:t>proline</a:t>
            </a:r>
            <a:r>
              <a:rPr lang="en-US" dirty="0" smtClean="0"/>
              <a:t> through arginine degradation.  The ∆</a:t>
            </a:r>
            <a:r>
              <a:rPr lang="en-US" dirty="0" err="1" smtClean="0"/>
              <a:t>ota</a:t>
            </a:r>
            <a:r>
              <a:rPr lang="en-US" dirty="0" smtClean="0"/>
              <a:t> mutant is blocked in arginine degradation, but can obtain L-</a:t>
            </a:r>
            <a:r>
              <a:rPr lang="en-US" dirty="0" err="1" smtClean="0"/>
              <a:t>proline</a:t>
            </a:r>
            <a:r>
              <a:rPr lang="en-US" dirty="0" smtClean="0"/>
              <a:t> through </a:t>
            </a:r>
            <a:r>
              <a:rPr lang="en-US" dirty="0" err="1" smtClean="0"/>
              <a:t>proline</a:t>
            </a:r>
            <a:r>
              <a:rPr lang="en-US" dirty="0" smtClean="0"/>
              <a:t> biosynthesis. The double mutant ∆pro-3∆ota is blocked in both routes, but can be rescued when the nutrient media is supplemented with L-</a:t>
            </a:r>
            <a:r>
              <a:rPr lang="en-US" dirty="0" err="1" smtClean="0"/>
              <a:t>proline</a:t>
            </a:r>
            <a:r>
              <a:rPr lang="en-US" dirty="0" smtClean="0"/>
              <a:t> (light blue). (C) There are only three routes to the essential metabolite uridine-5’-phosphate (red). The ∆pyr-1 mutant can still obtain uridine-5’-phosphate from extracellular uracil, and the ∆uc-5 mutant can obtain uridine-5’-phosphate from (S)-</a:t>
            </a:r>
            <a:r>
              <a:rPr lang="en-US" dirty="0" err="1" smtClean="0"/>
              <a:t>dihydroorotate</a:t>
            </a:r>
            <a:r>
              <a:rPr lang="en-US" dirty="0" smtClean="0"/>
              <a:t>, but the ∆pyr-1∆uc-5 is blocked in both routes.  However, it can be rescued when the nutrient media is supplemented with </a:t>
            </a:r>
            <a:r>
              <a:rPr lang="en-US" dirty="0" err="1" smtClean="0"/>
              <a:t>uridine</a:t>
            </a:r>
            <a:r>
              <a:rPr lang="en-US" dirty="0" smtClean="0"/>
              <a:t> through its conversion to uridine-5’-phosphate. </a:t>
            </a:r>
            <a:r>
              <a:rPr lang="en-US" dirty="0" smtClean="0"/>
              <a:t>(A) The nitrogen assimilation pathway contains two alternate routes that convert ammonia and L-glutamate into the essential metabolite L-glutamine (red). The </a:t>
            </a:r>
            <a:r>
              <a:rPr lang="en-US" dirty="0" err="1" smtClean="0"/>
              <a:t>Δam</a:t>
            </a:r>
            <a:r>
              <a:rPr lang="en-US" dirty="0" smtClean="0"/>
              <a:t> mutant is viable because it can convert ammonia to L-glutamine via L-glutamate obtained from en(am)-2.   The </a:t>
            </a:r>
            <a:r>
              <a:rPr lang="en-US" dirty="0" err="1" smtClean="0"/>
              <a:t>Δen</a:t>
            </a:r>
            <a:r>
              <a:rPr lang="en-US" dirty="0" smtClean="0"/>
              <a:t>(am)-2 mutant is viable because ammonia can be directly converted to L-glutamine via L-glutamate obtained from am. The double mutant ∆</a:t>
            </a:r>
            <a:r>
              <a:rPr lang="en-US" dirty="0" err="1" smtClean="0"/>
              <a:t>am∆en</a:t>
            </a:r>
            <a:r>
              <a:rPr lang="en-US" dirty="0" smtClean="0"/>
              <a:t>(am)-2 is lethal because both routes to L-glutamine are blocked, unless the nutrient medium is supplemented with L-glutamate. </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33</a:t>
            </a:fld>
            <a:endParaRPr lang="en-US"/>
          </a:p>
        </p:txBody>
      </p:sp>
    </p:spTree>
    <p:extLst>
      <p:ext uri="{BB962C8B-B14F-4D97-AF65-F5344CB8AC3E}">
        <p14:creationId xmlns:p14="http://schemas.microsoft.com/office/powerpoint/2010/main" val="1725193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a:t>
            </a:r>
            <a:r>
              <a:rPr lang="en-US" sz="1200" kern="1200" baseline="0" dirty="0" smtClean="0">
                <a:solidFill>
                  <a:schemeClr val="tx1"/>
                </a:solidFill>
                <a:effectLst/>
                <a:latin typeface="+mn-lt"/>
                <a:ea typeface="+mn-ea"/>
                <a:cs typeface="+mn-cs"/>
              </a:rPr>
              <a:t> that we have a metabolic model, what can we do with it?</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34</a:t>
            </a:fld>
            <a:endParaRPr lang="en-US"/>
          </a:p>
        </p:txBody>
      </p:sp>
    </p:spTree>
    <p:extLst>
      <p:ext uri="{BB962C8B-B14F-4D97-AF65-F5344CB8AC3E}">
        <p14:creationId xmlns:p14="http://schemas.microsoft.com/office/powerpoint/2010/main" val="331729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Now that we have a working metabolic model, the next obvious step is to apply it to questions of fundamental importance to biology, such as what</a:t>
            </a:r>
            <a:r>
              <a:rPr lang="en-US" sz="1200" kern="1200" baseline="0" dirty="0" smtClean="0">
                <a:solidFill>
                  <a:schemeClr val="tx1"/>
                </a:solidFill>
                <a:effectLst/>
                <a:latin typeface="+mn-lt"/>
                <a:ea typeface="+mn-ea"/>
                <a:cs typeface="+mn-cs"/>
              </a:rPr>
              <a:t> is the downstream effect of the regulatory program of the clock?  How can we use </a:t>
            </a:r>
            <a:r>
              <a:rPr lang="en-US" sz="1200" kern="1200" baseline="0" dirty="0" err="1" smtClean="0">
                <a:solidFill>
                  <a:schemeClr val="tx1"/>
                </a:solidFill>
                <a:effectLst/>
                <a:latin typeface="+mn-lt"/>
                <a:ea typeface="+mn-ea"/>
                <a:cs typeface="+mn-cs"/>
              </a:rPr>
              <a:t>transcriptomics</a:t>
            </a:r>
            <a:r>
              <a:rPr lang="en-US" sz="1200" kern="1200" baseline="0" dirty="0" smtClean="0">
                <a:solidFill>
                  <a:schemeClr val="tx1"/>
                </a:solidFill>
                <a:effectLst/>
                <a:latin typeface="+mn-lt"/>
                <a:ea typeface="+mn-ea"/>
                <a:cs typeface="+mn-cs"/>
              </a:rPr>
              <a:t> and transcription factor binding to generate a regulatory network that can constrain the metabolic model?</a:t>
            </a:r>
            <a:endParaRPr lang="en-US" dirty="0"/>
          </a:p>
        </p:txBody>
      </p:sp>
      <p:sp>
        <p:nvSpPr>
          <p:cNvPr id="4" name="Slide Number Placeholder 3"/>
          <p:cNvSpPr>
            <a:spLocks noGrp="1"/>
          </p:cNvSpPr>
          <p:nvPr>
            <p:ph type="sldNum" sz="quarter" idx="10"/>
          </p:nvPr>
        </p:nvSpPr>
        <p:spPr/>
        <p:txBody>
          <a:bodyPr/>
          <a:lstStyle/>
          <a:p>
            <a:fld id="{DCDB18B6-578B-4A39-8EAB-F96EC0EE2AFD}"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obvious direction is to apply the metabolic</a:t>
            </a:r>
            <a:r>
              <a:rPr lang="en-US" baseline="0" dirty="0" smtClean="0"/>
              <a:t> model to predicting </a:t>
            </a:r>
            <a:r>
              <a:rPr lang="en-US" baseline="0" dirty="0" err="1" smtClean="0"/>
              <a:t>Biolog</a:t>
            </a:r>
            <a:r>
              <a:rPr lang="en-US" baseline="0" dirty="0" smtClean="0"/>
              <a:t>. It</a:t>
            </a:r>
            <a:r>
              <a:rPr lang="en-US" dirty="0" smtClean="0"/>
              <a:t> turns out, however, that </a:t>
            </a:r>
            <a:r>
              <a:rPr lang="en-US" dirty="0" err="1" smtClean="0"/>
              <a:t>Neurospora</a:t>
            </a:r>
            <a:r>
              <a:rPr lang="en-US" dirty="0" smtClean="0"/>
              <a:t> is quite challenging to run </a:t>
            </a:r>
            <a:r>
              <a:rPr lang="en-US" dirty="0" err="1" smtClean="0"/>
              <a:t>Biolog</a:t>
            </a:r>
            <a:r>
              <a:rPr lang="en-US" dirty="0" smtClean="0"/>
              <a:t>. It doesn’t use </a:t>
            </a:r>
            <a:r>
              <a:rPr lang="en-US" dirty="0" err="1" smtClean="0"/>
              <a:t>tetrazolium</a:t>
            </a:r>
            <a:r>
              <a:rPr lang="en-US" baseline="0" dirty="0" smtClean="0"/>
              <a:t> dye, so one has to measure by manually scoring  growth. Another</a:t>
            </a:r>
            <a:r>
              <a:rPr lang="en-US" dirty="0" smtClean="0"/>
              <a:t> concern</a:t>
            </a:r>
            <a:r>
              <a:rPr lang="en-US" baseline="0" dirty="0" smtClean="0"/>
              <a:t> is that it wasn’t growing on carbon sources that we knew it should grow on, and it was growing on media that we knew it shouldn’t, including the negative control well. </a:t>
            </a:r>
            <a:endParaRPr lang="en-US" baseline="0" dirty="0" smtClean="0"/>
          </a:p>
        </p:txBody>
      </p:sp>
      <p:sp>
        <p:nvSpPr>
          <p:cNvPr id="4" name="Slide Number Placeholder 3"/>
          <p:cNvSpPr>
            <a:spLocks noGrp="1"/>
          </p:cNvSpPr>
          <p:nvPr>
            <p:ph type="sldNum" sz="quarter" idx="10"/>
          </p:nvPr>
        </p:nvSpPr>
        <p:spPr/>
        <p:txBody>
          <a:bodyPr/>
          <a:lstStyle/>
          <a:p>
            <a:fld id="{51190F58-5FF0-D348-BC76-323E1623721B}" type="slidenum">
              <a:rPr lang="en-US" smtClean="0"/>
              <a:t>36</a:t>
            </a:fld>
            <a:endParaRPr lang="en-US"/>
          </a:p>
        </p:txBody>
      </p:sp>
    </p:spTree>
    <p:extLst>
      <p:ext uri="{BB962C8B-B14F-4D97-AF65-F5344CB8AC3E}">
        <p14:creationId xmlns:p14="http://schemas.microsoft.com/office/powerpoint/2010/main" val="1023218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before we could do a successful </a:t>
            </a:r>
            <a:r>
              <a:rPr lang="en-US" baseline="0" dirty="0" err="1" smtClean="0"/>
              <a:t>Biolog</a:t>
            </a:r>
            <a:r>
              <a:rPr lang="en-US" baseline="0" dirty="0" smtClean="0"/>
              <a:t> experiment, we needed to get a working negative control. The questions we wanted to ask were, was </a:t>
            </a:r>
            <a:r>
              <a:rPr lang="en-US" baseline="0" dirty="0" err="1" smtClean="0"/>
              <a:t>Neurospora</a:t>
            </a:r>
            <a:r>
              <a:rPr lang="en-US" baseline="0" dirty="0" smtClean="0"/>
              <a:t> growing in the </a:t>
            </a:r>
            <a:r>
              <a:rPr lang="en-US" baseline="0" dirty="0" err="1" smtClean="0"/>
              <a:t>absense</a:t>
            </a:r>
            <a:r>
              <a:rPr lang="en-US" baseline="0" dirty="0" smtClean="0"/>
              <a:t> of a carbon source, on its own reserves?  Was it eating something in the </a:t>
            </a:r>
            <a:r>
              <a:rPr lang="en-US" baseline="0" dirty="0" err="1" smtClean="0"/>
              <a:t>phytogel</a:t>
            </a:r>
            <a:r>
              <a:rPr lang="en-US" baseline="0" dirty="0" smtClean="0"/>
              <a:t> inoculating fluid? Was it capable of growth without the </a:t>
            </a:r>
            <a:r>
              <a:rPr lang="en-US" baseline="0" dirty="0" err="1" smtClean="0"/>
              <a:t>phytogel</a:t>
            </a:r>
            <a:r>
              <a:rPr lang="en-US" baseline="0" dirty="0" smtClean="0"/>
              <a:t>?  Was it capable of growing on a carbon source without nitrogen sulfur or phosphate because of its own reserves?</a:t>
            </a:r>
          </a:p>
          <a:p>
            <a:endParaRPr lang="en-US" baseline="0" dirty="0" smtClean="0"/>
          </a:p>
          <a:p>
            <a:r>
              <a:rPr lang="en-US" baseline="0" dirty="0" smtClean="0"/>
              <a:t>To address this question, we took a </a:t>
            </a:r>
            <a:r>
              <a:rPr lang="en-US" baseline="0" dirty="0" err="1" smtClean="0"/>
              <a:t>biolog</a:t>
            </a:r>
            <a:r>
              <a:rPr lang="en-US" baseline="0" dirty="0" smtClean="0"/>
              <a:t> plate and washed out all the media. We then designed the plate as follows</a:t>
            </a:r>
          </a:p>
          <a:p>
            <a:r>
              <a:rPr lang="en-US" baseline="0" dirty="0" smtClean="0"/>
              <a:t>The first two column contains sucrose carbon source, and the second two columns contains no sucrose carbon source with 1^3 and !0^4 conidia50 </a:t>
            </a:r>
            <a:r>
              <a:rPr lang="en-US" baseline="0" dirty="0" err="1" smtClean="0"/>
              <a:t>ul</a:t>
            </a:r>
            <a:r>
              <a:rPr lang="en-US" baseline="0" dirty="0" smtClean="0"/>
              <a:t> of media.  This is repeated for 100ul and 150ul of media.</a:t>
            </a:r>
          </a:p>
          <a:p>
            <a:endParaRPr lang="en-US" baseline="0" dirty="0" smtClean="0"/>
          </a:p>
          <a:p>
            <a:r>
              <a:rPr lang="en-US" baseline="0" dirty="0" smtClean="0"/>
              <a:t>The first two rows contain only water in the well. The next two contain </a:t>
            </a:r>
            <a:r>
              <a:rPr lang="en-US" baseline="0" dirty="0" err="1" smtClean="0"/>
              <a:t>phytogel</a:t>
            </a:r>
            <a:r>
              <a:rPr lang="en-US" baseline="0" dirty="0" smtClean="0"/>
              <a:t> only without any nitrogen, phosphorous, or sulfur source.</a:t>
            </a:r>
          </a:p>
          <a:p>
            <a:r>
              <a:rPr lang="en-US" baseline="0" dirty="0" smtClean="0"/>
              <a:t>The third two rows contain  </a:t>
            </a:r>
            <a:r>
              <a:rPr lang="en-US" baseline="0" dirty="0" err="1" smtClean="0"/>
              <a:t>phytogel</a:t>
            </a:r>
            <a:r>
              <a:rPr lang="en-US" baseline="0" dirty="0" smtClean="0"/>
              <a:t> with N, P, S media, and the fourth row contains water with N, P, and S. What we expect is that it should not grow in water, with or without carbon source.  It should not grow in </a:t>
            </a:r>
            <a:r>
              <a:rPr lang="en-US" baseline="0" dirty="0" err="1" smtClean="0"/>
              <a:t>phytogel</a:t>
            </a:r>
            <a:r>
              <a:rPr lang="en-US" baseline="0" dirty="0" smtClean="0"/>
              <a:t> with or with a carbon source, It should grow when </a:t>
            </a:r>
            <a:r>
              <a:rPr lang="en-US" baseline="0" dirty="0" err="1" smtClean="0"/>
              <a:t>phytogel</a:t>
            </a:r>
            <a:r>
              <a:rPr lang="en-US" baseline="0" dirty="0" smtClean="0"/>
              <a:t> is supplemented with a carbon nitrogen, and sulfur source, , and Barry was concerned it would not grow in minimal media with sucrose if you did not put it in a gel.</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37</a:t>
            </a:fld>
            <a:endParaRPr lang="en-US"/>
          </a:p>
        </p:txBody>
      </p:sp>
    </p:spTree>
    <p:extLst>
      <p:ext uri="{BB962C8B-B14F-4D97-AF65-F5344CB8AC3E}">
        <p14:creationId xmlns:p14="http://schemas.microsoft.com/office/powerpoint/2010/main" val="845948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you see is a negative control well that does not permit</a:t>
            </a:r>
            <a:r>
              <a:rPr lang="en-US" baseline="0" dirty="0" smtClean="0"/>
              <a:t> any growth.  </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38</a:t>
            </a:fld>
            <a:endParaRPr lang="en-US"/>
          </a:p>
        </p:txBody>
      </p:sp>
    </p:spTree>
    <p:extLst>
      <p:ext uri="{BB962C8B-B14F-4D97-AF65-F5344CB8AC3E}">
        <p14:creationId xmlns:p14="http://schemas.microsoft.com/office/powerpoint/2010/main" val="10232181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42</a:t>
            </a:fld>
            <a:endParaRPr lang="en-US"/>
          </a:p>
        </p:txBody>
      </p:sp>
    </p:spTree>
    <p:extLst>
      <p:ext uri="{BB962C8B-B14F-4D97-AF65-F5344CB8AC3E}">
        <p14:creationId xmlns:p14="http://schemas.microsoft.com/office/powerpoint/2010/main" val="1238632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Work on </a:t>
            </a:r>
            <a:r>
              <a:rPr lang="en-US" sz="1200" i="1" kern="1200" dirty="0" err="1" smtClean="0">
                <a:solidFill>
                  <a:schemeClr val="tx1"/>
                </a:solidFill>
                <a:effectLst/>
                <a:latin typeface="+mn-lt"/>
                <a:ea typeface="+mn-ea"/>
                <a:cs typeface="+mn-cs"/>
              </a:rPr>
              <a:t>Neurospora</a:t>
            </a:r>
            <a:r>
              <a:rPr lang="en-US" sz="1200" kern="1200" dirty="0" smtClean="0">
                <a:solidFill>
                  <a:schemeClr val="tx1"/>
                </a:solidFill>
                <a:effectLst/>
                <a:latin typeface="+mn-lt"/>
                <a:ea typeface="+mn-ea"/>
                <a:cs typeface="+mn-cs"/>
              </a:rPr>
              <a:t> has led to essential discoveries in circadian rhythms, epigenetics, genome defense, mitochondrial biology, post-transcriptional gene silencing and DNA repair  Most famously, work in the 1940’s by Beadle and Tatum led to the Nobel Prize-winning 'one-gene-one-enzyme' hypothesis that established the fundamental link between genes and proteins in all organisms. Work on </a:t>
            </a:r>
            <a:r>
              <a:rPr lang="en-US" sz="1200" i="1" kern="1200" dirty="0" err="1" smtClean="0">
                <a:solidFill>
                  <a:schemeClr val="tx1"/>
                </a:solidFill>
                <a:effectLst/>
                <a:latin typeface="+mn-lt"/>
                <a:ea typeface="+mn-ea"/>
                <a:cs typeface="+mn-cs"/>
              </a:rPr>
              <a:t>Neurospora</a:t>
            </a:r>
            <a:r>
              <a:rPr lang="en-US" sz="1200" kern="1200" dirty="0" smtClean="0">
                <a:solidFill>
                  <a:schemeClr val="tx1"/>
                </a:solidFill>
                <a:effectLst/>
                <a:latin typeface="+mn-lt"/>
                <a:ea typeface="+mn-ea"/>
                <a:cs typeface="+mn-cs"/>
              </a:rPr>
              <a:t> thus paved the way for modern genetics and molecular biology.</a:t>
            </a:r>
          </a:p>
          <a:p>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4</a:t>
            </a:fld>
            <a:endParaRPr lang="en-US"/>
          </a:p>
        </p:txBody>
      </p:sp>
    </p:spTree>
    <p:extLst>
      <p:ext uri="{BB962C8B-B14F-4D97-AF65-F5344CB8AC3E}">
        <p14:creationId xmlns:p14="http://schemas.microsoft.com/office/powerpoint/2010/main" val="3169755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9203" name="Rectangle 3"/>
          <p:cNvSpPr>
            <a:spLocks noGrp="1"/>
          </p:cNvSpPr>
          <p:nvPr>
            <p:ph type="body" idx="1"/>
          </p:nvPr>
        </p:nvSpPr>
        <p:spPr/>
        <p:txBody>
          <a:bodyPr/>
          <a:lstStyle/>
          <a:p>
            <a:endParaRPr lang="en-US">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1251" name="Rectangle 3"/>
          <p:cNvSpPr>
            <a:spLocks noGrp="1"/>
          </p:cNvSpPr>
          <p:nvPr>
            <p:ph type="body" idx="1"/>
          </p:nvPr>
        </p:nvSpPr>
        <p:spPr/>
        <p:txBody>
          <a:bodyPr/>
          <a:lstStyle/>
          <a:p>
            <a:r>
              <a:rPr lang="en-US">
                <a:latin typeface="Calibri" charset="0"/>
              </a:rPr>
              <a:t>Model also did well with supplemental nutrient rescue of auxotroph mutants</a:t>
            </a:r>
          </a:p>
          <a:p>
            <a:endParaRPr lang="en-US">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5347" name="Rectangle 3"/>
          <p:cNvSpPr>
            <a:spLocks noGrp="1"/>
          </p:cNvSpPr>
          <p:nvPr>
            <p:ph type="body" idx="1"/>
          </p:nvPr>
        </p:nvSpPr>
        <p:spPr/>
        <p:txBody>
          <a:bodyPr/>
          <a:lstStyle/>
          <a:p>
            <a:r>
              <a:rPr lang="en-US">
                <a:latin typeface="Calibri" charset="0"/>
              </a:rPr>
              <a:t>Many genes involved in energy metabolism</a:t>
            </a:r>
          </a:p>
          <a:p>
            <a:r>
              <a:rPr lang="en-US">
                <a:latin typeface="Calibri" charset="0"/>
              </a:rPr>
              <a:t>Surprisingly, many genes want to get rid of excess nutrients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3299" name="Rectangle 3"/>
          <p:cNvSpPr>
            <a:spLocks noGrp="1"/>
          </p:cNvSpPr>
          <p:nvPr>
            <p:ph type="body" idx="1"/>
          </p:nvPr>
        </p:nvSpPr>
        <p:spPr/>
        <p:txBody>
          <a:bodyPr/>
          <a:lstStyle/>
          <a:p>
            <a:r>
              <a:rPr lang="en-US">
                <a:latin typeface="Calibri" charset="0"/>
              </a:rPr>
              <a:t>Synthetic lethal pairs: organism can survive without either gene, but not without both.</a:t>
            </a:r>
          </a:p>
          <a:p>
            <a:r>
              <a:rPr lang="en-US">
                <a:latin typeface="Calibri" charset="0"/>
              </a:rPr>
              <a:t>These are a few examples.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Connection between </a:t>
            </a:r>
            <a:r>
              <a:rPr lang="en-US" dirty="0" err="1" smtClean="0"/>
              <a:t>glyoxylate</a:t>
            </a:r>
            <a:r>
              <a:rPr lang="en-US" dirty="0" smtClean="0"/>
              <a:t> cycle and gluconeogenesis reveals mechanistic insight into the nutrient rescue of </a:t>
            </a:r>
            <a:r>
              <a:rPr lang="en-US" dirty="0" err="1" smtClean="0"/>
              <a:t>acu</a:t>
            </a:r>
            <a:r>
              <a:rPr lang="en-US" dirty="0" smtClean="0"/>
              <a:t> mutants.  Δacu-3 Δacu-5 and Δacu-6 mutants are known to be lethal when acetate is the sole carbon source (</a:t>
            </a:r>
            <a:r>
              <a:rPr lang="en-US" dirty="0" err="1" smtClean="0"/>
              <a:t>Beever</a:t>
            </a:r>
            <a:r>
              <a:rPr lang="en-US" dirty="0" smtClean="0"/>
              <a:t> and </a:t>
            </a:r>
            <a:r>
              <a:rPr lang="en-US" dirty="0" err="1" smtClean="0"/>
              <a:t>Fincham</a:t>
            </a:r>
            <a:r>
              <a:rPr lang="en-US" dirty="0" smtClean="0"/>
              <a:t> 1973).  When the </a:t>
            </a:r>
            <a:r>
              <a:rPr lang="en-US" dirty="0" err="1" smtClean="0"/>
              <a:t>glyoxylate</a:t>
            </a:r>
            <a:r>
              <a:rPr lang="en-US" dirty="0" smtClean="0"/>
              <a:t> cycle is blocked,  Δacu-3 and Δacu-5 mutants are predicted to grow in media supplemented with carbohydrates, since they lack the ability to synthesize them otherwise. Similarly, the novel prediction that the Δacu-6 mutant is rescued by exogenous hexoses is consistent with the observation that it is unable to utilize gluconeogenesis.</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48</a:t>
            </a:fld>
            <a:endParaRPr lang="en-US"/>
          </a:p>
        </p:txBody>
      </p:sp>
    </p:spTree>
    <p:extLst>
      <p:ext uri="{BB962C8B-B14F-4D97-AF65-F5344CB8AC3E}">
        <p14:creationId xmlns:p14="http://schemas.microsoft.com/office/powerpoint/2010/main" val="34594669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511CEB-9CEF-49EA-806A-ACBDEDD12917}" type="slidenum">
              <a:rPr lang="en-US" smtClean="0"/>
              <a:pPr/>
              <a:t>49</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and other problems with EC numbers required years of programming</a:t>
            </a:r>
            <a:r>
              <a:rPr lang="en-US" baseline="0" dirty="0" smtClean="0"/>
              <a:t> effort and manual </a:t>
            </a:r>
            <a:r>
              <a:rPr lang="en-US" baseline="0" dirty="0" err="1" smtClean="0"/>
              <a:t>curation</a:t>
            </a:r>
            <a:r>
              <a:rPr lang="en-US" baseline="0" dirty="0" smtClean="0"/>
              <a:t> to fix.</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54</a:t>
            </a:fld>
            <a:endParaRPr lang="en-US"/>
          </a:p>
        </p:txBody>
      </p:sp>
    </p:spTree>
    <p:extLst>
      <p:ext uri="{BB962C8B-B14F-4D97-AF65-F5344CB8AC3E}">
        <p14:creationId xmlns:p14="http://schemas.microsoft.com/office/powerpoint/2010/main" val="31254407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main problems was the representation of generic reactions.  Without the ability to automatically instantiate compound classes, it would not be possible to generate a stoichiometric matrix</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55</a:t>
            </a:fld>
            <a:endParaRPr lang="en-US"/>
          </a:p>
        </p:txBody>
      </p:sp>
    </p:spTree>
    <p:extLst>
      <p:ext uri="{BB962C8B-B14F-4D97-AF65-F5344CB8AC3E}">
        <p14:creationId xmlns:p14="http://schemas.microsoft.com/office/powerpoint/2010/main" val="14489058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instantiating</a:t>
            </a:r>
            <a:r>
              <a:rPr lang="en-US" baseline="0" dirty="0" smtClean="0"/>
              <a:t> an individual reaction with a CDP-</a:t>
            </a:r>
            <a:r>
              <a:rPr lang="en-US" baseline="0" dirty="0" err="1" smtClean="0"/>
              <a:t>diacylglycerol</a:t>
            </a:r>
            <a:r>
              <a:rPr lang="en-US" baseline="0" dirty="0" smtClean="0"/>
              <a:t> won’t be useful unless all the subsequent reactions in the pathway are instantiated with the right instance.</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56</a:t>
            </a:fld>
            <a:endParaRPr lang="en-US"/>
          </a:p>
        </p:txBody>
      </p:sp>
    </p:spTree>
    <p:extLst>
      <p:ext uri="{BB962C8B-B14F-4D97-AF65-F5344CB8AC3E}">
        <p14:creationId xmlns:p14="http://schemas.microsoft.com/office/powerpoint/2010/main" val="16935422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problem was in taking</a:t>
            </a:r>
            <a:r>
              <a:rPr lang="en-US" baseline="0" dirty="0" smtClean="0"/>
              <a:t> polymerization reactions with stoichiometry 1,3-Beta-D-glucan(n) </a:t>
            </a:r>
            <a:r>
              <a:rPr lang="en-US" baseline="0" dirty="0" smtClean="0">
                <a:sym typeface="Wingdings"/>
              </a:rPr>
              <a:t> 1,3-Beta-D-glucan(n+1).</a:t>
            </a:r>
          </a:p>
          <a:p>
            <a:endParaRPr lang="en-US" baseline="0" dirty="0" smtClean="0">
              <a:sym typeface="Wingdings"/>
            </a:endParaRPr>
          </a:p>
          <a:p>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57</a:t>
            </a:fld>
            <a:endParaRPr lang="en-US"/>
          </a:p>
        </p:txBody>
      </p:sp>
    </p:spTree>
    <p:extLst>
      <p:ext uri="{BB962C8B-B14F-4D97-AF65-F5344CB8AC3E}">
        <p14:creationId xmlns:p14="http://schemas.microsoft.com/office/powerpoint/2010/main" val="3866902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Of equal consequence, the work by Beadle and Tatum ushered in a new era in the study of </a:t>
            </a:r>
            <a:r>
              <a:rPr lang="en-US" sz="1200" kern="1200" dirty="0" smtClean="0">
                <a:solidFill>
                  <a:schemeClr val="tx1"/>
                </a:solidFill>
                <a:effectLst/>
                <a:latin typeface="+mn-lt"/>
                <a:ea typeface="+mn-ea"/>
                <a:cs typeface="+mn-cs"/>
              </a:rPr>
              <a:t>cellular metabolism and phenotypes. </a:t>
            </a:r>
            <a:r>
              <a:rPr lang="en-US" sz="1200" kern="1200" dirty="0" smtClean="0">
                <a:solidFill>
                  <a:schemeClr val="tx1"/>
                </a:solidFill>
                <a:effectLst/>
                <a:latin typeface="+mn-lt"/>
                <a:ea typeface="+mn-ea"/>
                <a:cs typeface="+mn-cs"/>
              </a:rPr>
              <a:t>The genetic facility of </a:t>
            </a:r>
            <a:r>
              <a:rPr lang="en-US" sz="1200" i="1" kern="1200" dirty="0" err="1" smtClean="0">
                <a:solidFill>
                  <a:schemeClr val="tx1"/>
                </a:solidFill>
                <a:effectLst/>
                <a:latin typeface="+mn-lt"/>
                <a:ea typeface="+mn-ea"/>
                <a:cs typeface="+mn-cs"/>
              </a:rPr>
              <a:t>Neurospora</a:t>
            </a:r>
            <a:r>
              <a:rPr lang="en-US" sz="1200" kern="1200" dirty="0" smtClean="0">
                <a:solidFill>
                  <a:schemeClr val="tx1"/>
                </a:solidFill>
                <a:effectLst/>
                <a:latin typeface="+mn-lt"/>
                <a:ea typeface="+mn-ea"/>
                <a:cs typeface="+mn-cs"/>
              </a:rPr>
              <a:t>, coupled with its ability to grow on minimal media. </a:t>
            </a:r>
          </a:p>
        </p:txBody>
      </p:sp>
      <p:sp>
        <p:nvSpPr>
          <p:cNvPr id="4" name="Slide Number Placeholder 3"/>
          <p:cNvSpPr>
            <a:spLocks noGrp="1"/>
          </p:cNvSpPr>
          <p:nvPr>
            <p:ph type="sldNum" sz="quarter" idx="10"/>
          </p:nvPr>
        </p:nvSpPr>
        <p:spPr/>
        <p:txBody>
          <a:bodyPr/>
          <a:lstStyle/>
          <a:p>
            <a:fld id="{DCDB18B6-578B-4A39-8EAB-F96EC0EE2AFD}"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Combining</a:t>
            </a:r>
            <a:r>
              <a:rPr lang="en-US" baseline="0" dirty="0" smtClean="0"/>
              <a:t> the problem of polymerization and instantiation, unwinding </a:t>
            </a:r>
            <a:r>
              <a:rPr lang="en-US" dirty="0" smtClean="0"/>
              <a:t>cyclic polymerization</a:t>
            </a:r>
            <a:r>
              <a:rPr lang="en-US" baseline="0" dirty="0" smtClean="0"/>
              <a:t> pathways, such as fatty-acid beta oxidation required special treatment due to their importance to cellular </a:t>
            </a:r>
            <a:r>
              <a:rPr lang="en-US" baseline="0" dirty="0" err="1" smtClean="0"/>
              <a:t>maetabolism</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58</a:t>
            </a:fld>
            <a:endParaRPr lang="en-US"/>
          </a:p>
        </p:txBody>
      </p:sp>
    </p:spTree>
    <p:extLst>
      <p:ext uri="{BB962C8B-B14F-4D97-AF65-F5344CB8AC3E}">
        <p14:creationId xmlns:p14="http://schemas.microsoft.com/office/powerpoint/2010/main" val="33960810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 2012, the first FBA</a:t>
            </a:r>
            <a:r>
              <a:rPr lang="en-US" baseline="0" dirty="0" smtClean="0"/>
              <a:t> model was reported by SRI which had addressed all </a:t>
            </a:r>
            <a:r>
              <a:rPr lang="en-US" baseline="0" dirty="0" err="1" smtClean="0"/>
              <a:t>theese</a:t>
            </a:r>
            <a:r>
              <a:rPr lang="en-US" baseline="0" dirty="0" smtClean="0"/>
              <a:t> problems.</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59</a:t>
            </a:fld>
            <a:endParaRPr lang="en-US"/>
          </a:p>
        </p:txBody>
      </p:sp>
    </p:spTree>
    <p:extLst>
      <p:ext uri="{BB962C8B-B14F-4D97-AF65-F5344CB8AC3E}">
        <p14:creationId xmlns:p14="http://schemas.microsoft.com/office/powerpoint/2010/main" val="8998612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2003,we published a paper in which we </a:t>
            </a:r>
            <a:r>
              <a:rPr lang="en-US" baseline="0" dirty="0" smtClean="0"/>
              <a:t>suggested it ought to be possible to automatically generate an FBA model from an annotated genome using Pathway-tools, and I am happy to say that 10 years later, this is now possible, thanks to some hard work by </a:t>
            </a:r>
          </a:p>
          <a:p>
            <a:endParaRPr lang="en-US" baseline="0" dirty="0" smtClean="0"/>
          </a:p>
        </p:txBody>
      </p:sp>
      <p:sp>
        <p:nvSpPr>
          <p:cNvPr id="4" name="Slide Number Placeholder 3"/>
          <p:cNvSpPr>
            <a:spLocks noGrp="1"/>
          </p:cNvSpPr>
          <p:nvPr>
            <p:ph type="sldNum" sz="quarter" idx="10"/>
          </p:nvPr>
        </p:nvSpPr>
        <p:spPr/>
        <p:txBody>
          <a:bodyPr/>
          <a:lstStyle/>
          <a:p>
            <a:fld id="{51190F58-5FF0-D348-BC76-323E1623721B}" type="slidenum">
              <a:rPr lang="en-US" smtClean="0"/>
              <a:t>64</a:t>
            </a:fld>
            <a:endParaRPr lang="en-US"/>
          </a:p>
        </p:txBody>
      </p:sp>
    </p:spTree>
    <p:extLst>
      <p:ext uri="{BB962C8B-B14F-4D97-AF65-F5344CB8AC3E}">
        <p14:creationId xmlns:p14="http://schemas.microsoft.com/office/powerpoint/2010/main" val="3597669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 simplified the isolation of mutants with additional nutrient requirements. </a:t>
            </a:r>
            <a:endParaRPr lang="en-US" dirty="0"/>
          </a:p>
        </p:txBody>
      </p:sp>
      <p:sp>
        <p:nvSpPr>
          <p:cNvPr id="4" name="Slide Number Placeholder 3"/>
          <p:cNvSpPr>
            <a:spLocks noGrp="1"/>
          </p:cNvSpPr>
          <p:nvPr>
            <p:ph type="sldNum" sz="quarter" idx="10"/>
          </p:nvPr>
        </p:nvSpPr>
        <p:spPr/>
        <p:txBody>
          <a:bodyPr/>
          <a:lstStyle/>
          <a:p>
            <a:fld id="{DCDB18B6-578B-4A39-8EAB-F96EC0EE2AFD}"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These </a:t>
            </a:r>
            <a:r>
              <a:rPr lang="en-US" sz="1200" kern="1200" dirty="0" smtClean="0">
                <a:solidFill>
                  <a:schemeClr val="tx1"/>
                </a:solidFill>
                <a:effectLst/>
                <a:latin typeface="+mn-lt"/>
                <a:ea typeface="+mn-ea"/>
                <a:cs typeface="+mn-cs"/>
              </a:rPr>
              <a:t>first such auxotrophic mutants established the universal link among genes, enzymes, and the ordering of reactions in biosynthetic pathways</a:t>
            </a:r>
            <a:endParaRPr lang="en-US" dirty="0"/>
          </a:p>
        </p:txBody>
      </p:sp>
      <p:sp>
        <p:nvSpPr>
          <p:cNvPr id="4" name="Slide Number Placeholder 3"/>
          <p:cNvSpPr>
            <a:spLocks noGrp="1"/>
          </p:cNvSpPr>
          <p:nvPr>
            <p:ph type="sldNum" sz="quarter" idx="10"/>
          </p:nvPr>
        </p:nvSpPr>
        <p:spPr/>
        <p:txBody>
          <a:bodyPr/>
          <a:lstStyle/>
          <a:p>
            <a:fld id="{DCDB18B6-578B-4A39-8EAB-F96EC0EE2AFD}"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Work over subsequent decades led to a compilation of hundreds of such mutants, shedding light on most major biosynthetic pathways.  </a:t>
            </a:r>
            <a:endParaRPr lang="en-US" dirty="0"/>
          </a:p>
        </p:txBody>
      </p:sp>
      <p:sp>
        <p:nvSpPr>
          <p:cNvPr id="4" name="Slide Number Placeholder 3"/>
          <p:cNvSpPr>
            <a:spLocks noGrp="1"/>
          </p:cNvSpPr>
          <p:nvPr>
            <p:ph type="sldNum" sz="quarter" idx="10"/>
          </p:nvPr>
        </p:nvSpPr>
        <p:spPr/>
        <p:txBody>
          <a:bodyPr/>
          <a:lstStyle/>
          <a:p>
            <a:fld id="{51190F58-5FF0-D348-BC76-323E1623721B}" type="slidenum">
              <a:rPr lang="en-US" smtClean="0"/>
              <a:t>8</a:t>
            </a:fld>
            <a:endParaRPr lang="en-US"/>
          </a:p>
        </p:txBody>
      </p:sp>
    </p:spTree>
    <p:extLst>
      <p:ext uri="{BB962C8B-B14F-4D97-AF65-F5344CB8AC3E}">
        <p14:creationId xmlns:p14="http://schemas.microsoft.com/office/powerpoint/2010/main" val="2378812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With the sequencing and annotation of the </a:t>
            </a:r>
            <a:r>
              <a:rPr lang="en-US" sz="1200" i="1" kern="1200" dirty="0" err="1" smtClean="0">
                <a:solidFill>
                  <a:schemeClr val="tx1"/>
                </a:solidFill>
                <a:effectLst/>
                <a:latin typeface="+mn-lt"/>
                <a:ea typeface="+mn-ea"/>
                <a:cs typeface="+mn-cs"/>
              </a:rPr>
              <a:t>Neurospora</a:t>
            </a:r>
            <a:r>
              <a:rPr lang="en-US" sz="1200" kern="1200" dirty="0" smtClean="0">
                <a:solidFill>
                  <a:schemeClr val="tx1"/>
                </a:solidFill>
                <a:effectLst/>
                <a:latin typeface="+mn-lt"/>
                <a:ea typeface="+mn-ea"/>
                <a:cs typeface="+mn-cs"/>
              </a:rPr>
              <a:t> genome, these genetic data could be organized on a physical scaffold, genetic markers could be assigned to specific genes with predicted biochemical functions, genes could be assigned to previously orphaned biochemical reactions, and a global map of </a:t>
            </a:r>
            <a:r>
              <a:rPr lang="en-US" sz="1200" i="1" kern="1200" dirty="0" err="1" smtClean="0">
                <a:solidFill>
                  <a:schemeClr val="tx1"/>
                </a:solidFill>
                <a:effectLst/>
                <a:latin typeface="+mn-lt"/>
                <a:ea typeface="+mn-ea"/>
                <a:cs typeface="+mn-cs"/>
              </a:rPr>
              <a:t>Neurospora</a:t>
            </a:r>
            <a:r>
              <a:rPr lang="en-US" sz="1200" kern="1200" dirty="0" smtClean="0">
                <a:solidFill>
                  <a:schemeClr val="tx1"/>
                </a:solidFill>
                <a:effectLst/>
                <a:latin typeface="+mn-lt"/>
                <a:ea typeface="+mn-ea"/>
                <a:cs typeface="+mn-cs"/>
              </a:rPr>
              <a:t> metabolism could begin to emerge.</a:t>
            </a:r>
          </a:p>
        </p:txBody>
      </p:sp>
      <p:sp>
        <p:nvSpPr>
          <p:cNvPr id="4" name="Slide Number Placeholder 3"/>
          <p:cNvSpPr>
            <a:spLocks noGrp="1"/>
          </p:cNvSpPr>
          <p:nvPr>
            <p:ph type="sldNum" sz="quarter" idx="10"/>
          </p:nvPr>
        </p:nvSpPr>
        <p:spPr/>
        <p:txBody>
          <a:bodyPr/>
          <a:lstStyle/>
          <a:p>
            <a:fld id="{51190F58-5FF0-D348-BC76-323E1623721B}" type="slidenum">
              <a:rPr lang="en-US" smtClean="0"/>
              <a:t>9</a:t>
            </a:fld>
            <a:endParaRPr lang="en-US"/>
          </a:p>
        </p:txBody>
      </p:sp>
    </p:spTree>
    <p:extLst>
      <p:ext uri="{BB962C8B-B14F-4D97-AF65-F5344CB8AC3E}">
        <p14:creationId xmlns:p14="http://schemas.microsoft.com/office/powerpoint/2010/main" val="1883010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95C686-BEC0-934C-A687-C70FCE82236B}" type="datetimeFigureOut">
              <a:rPr lang="en-US" smtClean="0"/>
              <a:t>3/4/13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5C0959-99F0-F240-A77B-12DE54C34D4B}" type="slidenum">
              <a:rPr lang="en-US" smtClean="0"/>
              <a:t>‹#›</a:t>
            </a:fld>
            <a:endParaRPr lang="en-US"/>
          </a:p>
        </p:txBody>
      </p:sp>
    </p:spTree>
    <p:extLst>
      <p:ext uri="{BB962C8B-B14F-4D97-AF65-F5344CB8AC3E}">
        <p14:creationId xmlns:p14="http://schemas.microsoft.com/office/powerpoint/2010/main" val="1397249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5C686-BEC0-934C-A687-C70FCE82236B}" type="datetimeFigureOut">
              <a:rPr lang="en-US" smtClean="0"/>
              <a:t>3/4/13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5C0959-99F0-F240-A77B-12DE54C34D4B}" type="slidenum">
              <a:rPr lang="en-US" smtClean="0"/>
              <a:t>‹#›</a:t>
            </a:fld>
            <a:endParaRPr lang="en-US"/>
          </a:p>
        </p:txBody>
      </p:sp>
    </p:spTree>
    <p:extLst>
      <p:ext uri="{BB962C8B-B14F-4D97-AF65-F5344CB8AC3E}">
        <p14:creationId xmlns:p14="http://schemas.microsoft.com/office/powerpoint/2010/main" val="3815767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5C686-BEC0-934C-A687-C70FCE82236B}" type="datetimeFigureOut">
              <a:rPr lang="en-US" smtClean="0"/>
              <a:t>3/4/13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5C0959-99F0-F240-A77B-12DE54C34D4B}" type="slidenum">
              <a:rPr lang="en-US" smtClean="0"/>
              <a:t>‹#›</a:t>
            </a:fld>
            <a:endParaRPr lang="en-US"/>
          </a:p>
        </p:txBody>
      </p:sp>
    </p:spTree>
    <p:extLst>
      <p:ext uri="{BB962C8B-B14F-4D97-AF65-F5344CB8AC3E}">
        <p14:creationId xmlns:p14="http://schemas.microsoft.com/office/powerpoint/2010/main" val="656093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5C686-BEC0-934C-A687-C70FCE82236B}" type="datetimeFigureOut">
              <a:rPr lang="en-US" smtClean="0"/>
              <a:t>3/4/13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5C0959-99F0-F240-A77B-12DE54C34D4B}" type="slidenum">
              <a:rPr lang="en-US" smtClean="0"/>
              <a:t>‹#›</a:t>
            </a:fld>
            <a:endParaRPr lang="en-US"/>
          </a:p>
        </p:txBody>
      </p:sp>
    </p:spTree>
    <p:extLst>
      <p:ext uri="{BB962C8B-B14F-4D97-AF65-F5344CB8AC3E}">
        <p14:creationId xmlns:p14="http://schemas.microsoft.com/office/powerpoint/2010/main" val="1125246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95C686-BEC0-934C-A687-C70FCE82236B}" type="datetimeFigureOut">
              <a:rPr lang="en-US" smtClean="0"/>
              <a:t>3/4/13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5C0959-99F0-F240-A77B-12DE54C34D4B}" type="slidenum">
              <a:rPr lang="en-US" smtClean="0"/>
              <a:t>‹#›</a:t>
            </a:fld>
            <a:endParaRPr lang="en-US"/>
          </a:p>
        </p:txBody>
      </p:sp>
    </p:spTree>
    <p:extLst>
      <p:ext uri="{BB962C8B-B14F-4D97-AF65-F5344CB8AC3E}">
        <p14:creationId xmlns:p14="http://schemas.microsoft.com/office/powerpoint/2010/main" val="1164897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95C686-BEC0-934C-A687-C70FCE82236B}" type="datetimeFigureOut">
              <a:rPr lang="en-US" smtClean="0"/>
              <a:t>3/4/13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5C0959-99F0-F240-A77B-12DE54C34D4B}" type="slidenum">
              <a:rPr lang="en-US" smtClean="0"/>
              <a:t>‹#›</a:t>
            </a:fld>
            <a:endParaRPr lang="en-US"/>
          </a:p>
        </p:txBody>
      </p:sp>
    </p:spTree>
    <p:extLst>
      <p:ext uri="{BB962C8B-B14F-4D97-AF65-F5344CB8AC3E}">
        <p14:creationId xmlns:p14="http://schemas.microsoft.com/office/powerpoint/2010/main" val="1671591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95C686-BEC0-934C-A687-C70FCE82236B}" type="datetimeFigureOut">
              <a:rPr lang="en-US" smtClean="0"/>
              <a:t>3/4/13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5C0959-99F0-F240-A77B-12DE54C34D4B}" type="slidenum">
              <a:rPr lang="en-US" smtClean="0"/>
              <a:t>‹#›</a:t>
            </a:fld>
            <a:endParaRPr lang="en-US"/>
          </a:p>
        </p:txBody>
      </p:sp>
    </p:spTree>
    <p:extLst>
      <p:ext uri="{BB962C8B-B14F-4D97-AF65-F5344CB8AC3E}">
        <p14:creationId xmlns:p14="http://schemas.microsoft.com/office/powerpoint/2010/main" val="2514161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95C686-BEC0-934C-A687-C70FCE82236B}" type="datetimeFigureOut">
              <a:rPr lang="en-US" smtClean="0"/>
              <a:t>3/4/13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5C0959-99F0-F240-A77B-12DE54C34D4B}" type="slidenum">
              <a:rPr lang="en-US" smtClean="0"/>
              <a:t>‹#›</a:t>
            </a:fld>
            <a:endParaRPr lang="en-US"/>
          </a:p>
        </p:txBody>
      </p:sp>
    </p:spTree>
    <p:extLst>
      <p:ext uri="{BB962C8B-B14F-4D97-AF65-F5344CB8AC3E}">
        <p14:creationId xmlns:p14="http://schemas.microsoft.com/office/powerpoint/2010/main" val="1388034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5C686-BEC0-934C-A687-C70FCE82236B}" type="datetimeFigureOut">
              <a:rPr lang="en-US" smtClean="0"/>
              <a:t>3/4/13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5C0959-99F0-F240-A77B-12DE54C34D4B}" type="slidenum">
              <a:rPr lang="en-US" smtClean="0"/>
              <a:t>‹#›</a:t>
            </a:fld>
            <a:endParaRPr lang="en-US"/>
          </a:p>
        </p:txBody>
      </p:sp>
    </p:spTree>
    <p:extLst>
      <p:ext uri="{BB962C8B-B14F-4D97-AF65-F5344CB8AC3E}">
        <p14:creationId xmlns:p14="http://schemas.microsoft.com/office/powerpoint/2010/main" val="104539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5C686-BEC0-934C-A687-C70FCE82236B}" type="datetimeFigureOut">
              <a:rPr lang="en-US" smtClean="0"/>
              <a:t>3/4/13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5C0959-99F0-F240-A77B-12DE54C34D4B}" type="slidenum">
              <a:rPr lang="en-US" smtClean="0"/>
              <a:t>‹#›</a:t>
            </a:fld>
            <a:endParaRPr lang="en-US"/>
          </a:p>
        </p:txBody>
      </p:sp>
    </p:spTree>
    <p:extLst>
      <p:ext uri="{BB962C8B-B14F-4D97-AF65-F5344CB8AC3E}">
        <p14:creationId xmlns:p14="http://schemas.microsoft.com/office/powerpoint/2010/main" val="3094967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5C686-BEC0-934C-A687-C70FCE82236B}" type="datetimeFigureOut">
              <a:rPr lang="en-US" smtClean="0"/>
              <a:t>3/4/13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5C0959-99F0-F240-A77B-12DE54C34D4B}" type="slidenum">
              <a:rPr lang="en-US" smtClean="0"/>
              <a:t>‹#›</a:t>
            </a:fld>
            <a:endParaRPr lang="en-US"/>
          </a:p>
        </p:txBody>
      </p:sp>
    </p:spTree>
    <p:extLst>
      <p:ext uri="{BB962C8B-B14F-4D97-AF65-F5344CB8AC3E}">
        <p14:creationId xmlns:p14="http://schemas.microsoft.com/office/powerpoint/2010/main" val="6667831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5C686-BEC0-934C-A687-C70FCE82236B}" type="datetimeFigureOut">
              <a:rPr lang="en-US" smtClean="0"/>
              <a:t>3/4/13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5C0959-99F0-F240-A77B-12DE54C34D4B}" type="slidenum">
              <a:rPr lang="en-US" smtClean="0"/>
              <a:t>‹#›</a:t>
            </a:fld>
            <a:endParaRPr lang="en-US"/>
          </a:p>
        </p:txBody>
      </p:sp>
    </p:spTree>
    <p:extLst>
      <p:ext uri="{BB962C8B-B14F-4D97-AF65-F5344CB8AC3E}">
        <p14:creationId xmlns:p14="http://schemas.microsoft.com/office/powerpoint/2010/main" val="306141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em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1" Type="http://schemas.openxmlformats.org/officeDocument/2006/relationships/image" Target="../media/image33.tiff"/><Relationship Id="rId12"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26.tiff"/><Relationship Id="rId5" Type="http://schemas.openxmlformats.org/officeDocument/2006/relationships/image" Target="../media/image27.tiff"/><Relationship Id="rId6" Type="http://schemas.openxmlformats.org/officeDocument/2006/relationships/image" Target="../media/image28.tiff"/><Relationship Id="rId7" Type="http://schemas.openxmlformats.org/officeDocument/2006/relationships/image" Target="../media/image29.gif"/><Relationship Id="rId8" Type="http://schemas.openxmlformats.org/officeDocument/2006/relationships/image" Target="../media/image30.gif"/><Relationship Id="rId9" Type="http://schemas.openxmlformats.org/officeDocument/2006/relationships/image" Target="../media/image31.gif"/><Relationship Id="rId10"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36.tiff"/><Relationship Id="rId5" Type="http://schemas.openxmlformats.org/officeDocument/2006/relationships/image" Target="../media/image37.tiff"/><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tiff"/><Relationship Id="rId5" Type="http://schemas.openxmlformats.org/officeDocument/2006/relationships/image" Target="../media/image42.tif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tiff"/><Relationship Id="rId5" Type="http://schemas.openxmlformats.org/officeDocument/2006/relationships/image" Target="../media/image28.tiff"/><Relationship Id="rId6" Type="http://schemas.openxmlformats.org/officeDocument/2006/relationships/image" Target="../media/image43.tiff"/><Relationship Id="rId7" Type="http://schemas.openxmlformats.org/officeDocument/2006/relationships/image" Target="../media/image44.tiff"/><Relationship Id="rId8" Type="http://schemas.openxmlformats.org/officeDocument/2006/relationships/image" Target="../media/image45.tiff"/><Relationship Id="rId9" Type="http://schemas.openxmlformats.org/officeDocument/2006/relationships/image" Target="../media/image46.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tiff"/><Relationship Id="rId5" Type="http://schemas.openxmlformats.org/officeDocument/2006/relationships/image" Target="../media/image28.tiff"/><Relationship Id="rId6" Type="http://schemas.openxmlformats.org/officeDocument/2006/relationships/image" Target="../media/image47.tif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4.tiff"/><Relationship Id="rId5" Type="http://schemas.openxmlformats.org/officeDocument/2006/relationships/image" Target="../media/image40.tiff"/><Relationship Id="rId6" Type="http://schemas.openxmlformats.org/officeDocument/2006/relationships/image" Target="../media/image49.jpeg"/><Relationship Id="rId7" Type="http://schemas.openxmlformats.org/officeDocument/2006/relationships/image" Target="../media/image50.tiff"/><Relationship Id="rId8" Type="http://schemas.openxmlformats.org/officeDocument/2006/relationships/image" Target="../media/image51.tiff"/><Relationship Id="rId9" Type="http://schemas.openxmlformats.org/officeDocument/2006/relationships/image" Target="../media/image52.tif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5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5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58.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6.xml"/><Relationship Id="rId5" Type="http://schemas.openxmlformats.org/officeDocument/2006/relationships/image" Target="../media/image59.png"/><Relationship Id="rId1" Type="http://schemas.microsoft.com/office/2007/relationships/media" Target="../media/media1.wmv"/><Relationship Id="rId2" Type="http://schemas.openxmlformats.org/officeDocument/2006/relationships/video" Target="../media/media1.wmv"/></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7.xml"/><Relationship Id="rId5" Type="http://schemas.openxmlformats.org/officeDocument/2006/relationships/image" Target="../media/image60.png"/><Relationship Id="rId1" Type="http://schemas.microsoft.com/office/2007/relationships/media" Target="../media/media2.wmv"/><Relationship Id="rId2" Type="http://schemas.openxmlformats.org/officeDocument/2006/relationships/video" Target="../media/media2.wmv"/></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6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2.tiff"/><Relationship Id="rId4" Type="http://schemas.openxmlformats.org/officeDocument/2006/relationships/image" Target="../media/image49.jpeg"/><Relationship Id="rId5" Type="http://schemas.openxmlformats.org/officeDocument/2006/relationships/image" Target="../media/image63.jpeg"/><Relationship Id="rId6" Type="http://schemas.openxmlformats.org/officeDocument/2006/relationships/image" Target="../media/image64.jpeg"/><Relationship Id="rId7" Type="http://schemas.openxmlformats.org/officeDocument/2006/relationships/image" Target="../media/image26.tiff"/><Relationship Id="rId8" Type="http://schemas.openxmlformats.org/officeDocument/2006/relationships/image" Target="../media/image40.tiff"/><Relationship Id="rId9"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44.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6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6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72.jpeg"/></Relationships>
</file>

<file path=ppt/slides/_rels/slide49.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tiff"/><Relationship Id="rId5" Type="http://schemas.openxmlformats.org/officeDocument/2006/relationships/image" Target="../media/image28.tiff"/><Relationship Id="rId6" Type="http://schemas.openxmlformats.org/officeDocument/2006/relationships/image" Target="../media/image43.tiff"/><Relationship Id="rId7" Type="http://schemas.openxmlformats.org/officeDocument/2006/relationships/image" Target="../media/image44.tiff"/><Relationship Id="rId8" Type="http://schemas.openxmlformats.org/officeDocument/2006/relationships/image" Target="../media/image45.tiff"/><Relationship Id="rId9" Type="http://schemas.openxmlformats.org/officeDocument/2006/relationships/image" Target="../media/image46.tiff"/><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tiff"/><Relationship Id="rId3" Type="http://schemas.openxmlformats.org/officeDocument/2006/relationships/image" Target="../media/image74.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3" Type="http://schemas.openxmlformats.org/officeDocument/2006/relationships/image" Target="../media/image73.tiff"/><Relationship Id="rId4" Type="http://schemas.openxmlformats.org/officeDocument/2006/relationships/image" Target="../media/image74.tiff"/><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8.tiff"/></Relationships>
</file>

<file path=ppt/slides/_rels/slide57.xml.rels><?xml version="1.0" encoding="UTF-8" standalone="yes"?>
<Relationships xmlns="http://schemas.openxmlformats.org/package/2006/relationships"><Relationship Id="rId3" Type="http://schemas.openxmlformats.org/officeDocument/2006/relationships/image" Target="../media/image79.tiff"/><Relationship Id="rId4" Type="http://schemas.openxmlformats.org/officeDocument/2006/relationships/image" Target="../media/image80.tiff"/><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81.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jpeg"/></Relationships>
</file>

<file path=ppt/slides/_rels/slide64.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1" Type="http://schemas.openxmlformats.org/officeDocument/2006/relationships/image" Target="../media/image16.jpeg"/><Relationship Id="rId12" Type="http://schemas.openxmlformats.org/officeDocument/2006/relationships/image" Target="../media/image17.jpeg"/><Relationship Id="rId13"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14.jpeg"/><Relationship Id="rId10"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5" name="Rectangle 5"/>
          <p:cNvSpPr>
            <a:spLocks noChangeArrowheads="1"/>
          </p:cNvSpPr>
          <p:nvPr/>
        </p:nvSpPr>
        <p:spPr bwMode="auto">
          <a:xfrm>
            <a:off x="1" y="1503508"/>
            <a:ext cx="8985204" cy="2941644"/>
          </a:xfrm>
          <a:prstGeom prst="rect">
            <a:avLst/>
          </a:prstGeom>
          <a:noFill/>
          <a:ln w="9525">
            <a:noFill/>
            <a:miter lim="800000"/>
            <a:headEnd/>
            <a:tailEnd/>
          </a:ln>
        </p:spPr>
        <p:txBody>
          <a:bodyPr anchor="ctr"/>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4400" dirty="0" smtClean="0">
                <a:solidFill>
                  <a:srgbClr val="280099"/>
                </a:solidFill>
                <a:ea typeface="Arial Unicode MS" charset="0"/>
                <a:cs typeface="Arial Unicode MS" charset="0"/>
              </a:rPr>
              <a:t>Insights from the reconstruction and validation of a genome-scale metabolic model for </a:t>
            </a:r>
          </a:p>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4400" i="1" dirty="0" err="1" smtClean="0">
                <a:solidFill>
                  <a:srgbClr val="280099"/>
                </a:solidFill>
                <a:ea typeface="Arial Unicode MS" charset="0"/>
                <a:cs typeface="Arial Unicode MS" charset="0"/>
              </a:rPr>
              <a:t>Neurospora</a:t>
            </a:r>
            <a:r>
              <a:rPr lang="en-US" sz="4400" i="1" dirty="0" smtClean="0">
                <a:solidFill>
                  <a:srgbClr val="280099"/>
                </a:solidFill>
                <a:ea typeface="Arial Unicode MS" charset="0"/>
                <a:cs typeface="Arial Unicode MS" charset="0"/>
              </a:rPr>
              <a:t> </a:t>
            </a:r>
            <a:r>
              <a:rPr lang="en-US" sz="4400" i="1" dirty="0" err="1" smtClean="0">
                <a:solidFill>
                  <a:srgbClr val="280099"/>
                </a:solidFill>
                <a:ea typeface="Arial Unicode MS" charset="0"/>
                <a:cs typeface="Arial Unicode MS" charset="0"/>
              </a:rPr>
              <a:t>crassa</a:t>
            </a:r>
            <a:endParaRPr lang="en-US" sz="4400" i="1" dirty="0">
              <a:solidFill>
                <a:srgbClr val="280099"/>
              </a:solidFill>
              <a:ea typeface="Arial Unicode MS" charset="0"/>
              <a:cs typeface="Arial Unicode MS" charset="0"/>
            </a:endParaRPr>
          </a:p>
        </p:txBody>
      </p:sp>
      <p:sp>
        <p:nvSpPr>
          <p:cNvPr id="148486" name="Rectangle 6"/>
          <p:cNvSpPr>
            <a:spLocks noChangeArrowheads="1"/>
          </p:cNvSpPr>
          <p:nvPr/>
        </p:nvSpPr>
        <p:spPr bwMode="auto">
          <a:xfrm>
            <a:off x="1182688" y="4347423"/>
            <a:ext cx="6773862" cy="1867845"/>
          </a:xfrm>
          <a:prstGeom prst="rect">
            <a:avLst/>
          </a:prstGeom>
          <a:noFill/>
          <a:ln w="9525">
            <a:noFill/>
            <a:miter lim="800000"/>
            <a:headEnd/>
            <a:tailEnd/>
          </a:ln>
        </p:spPr>
        <p:txBody>
          <a:bodyPr/>
          <a:lstStyle/>
          <a:p>
            <a:pPr marL="342900" indent="-342900" algn="ctr">
              <a:spcBef>
                <a:spcPct val="20000"/>
              </a:spcBef>
            </a:pPr>
            <a:r>
              <a:rPr lang="en-US" sz="2400" dirty="0" smtClean="0">
                <a:latin typeface="Helvetica" pitchFamily="34" charset="0"/>
              </a:rPr>
              <a:t>Jeremy Zucker</a:t>
            </a:r>
          </a:p>
          <a:p>
            <a:pPr marL="342900" indent="-342900" algn="ctr">
              <a:spcBef>
                <a:spcPct val="20000"/>
              </a:spcBef>
            </a:pPr>
            <a:r>
              <a:rPr lang="en-US" sz="2400" dirty="0" smtClean="0">
                <a:latin typeface="Helvetica" pitchFamily="34" charset="0"/>
              </a:rPr>
              <a:t>Broad Institute of MIT and Harvard</a:t>
            </a:r>
          </a:p>
          <a:p>
            <a:pPr marL="342900" indent="-342900" algn="ctr">
              <a:spcBef>
                <a:spcPct val="20000"/>
              </a:spcBef>
            </a:pPr>
            <a:r>
              <a:rPr lang="en-US" sz="2400" dirty="0" smtClean="0">
                <a:latin typeface="Helvetica" pitchFamily="34" charset="0"/>
              </a:rPr>
              <a:t>Boston University</a:t>
            </a:r>
          </a:p>
          <a:p>
            <a:pPr marL="342900" indent="-342900" algn="ctr">
              <a:spcBef>
                <a:spcPct val="20000"/>
              </a:spcBef>
            </a:pPr>
            <a:endParaRPr lang="en-US" sz="2400" baseline="30000" dirty="0" smtClean="0">
              <a:latin typeface="Helvetica" pitchFamily="34" charset="0"/>
            </a:endParaRPr>
          </a:p>
          <a:p>
            <a:pPr marL="342900" indent="-342900" algn="ctr">
              <a:spcBef>
                <a:spcPct val="20000"/>
              </a:spcBef>
            </a:pPr>
            <a:endParaRPr lang="en-US" sz="2400" baseline="30000" dirty="0" smtClean="0">
              <a:latin typeface="Helvetica" pitchFamily="34" charset="0"/>
            </a:endParaRPr>
          </a:p>
          <a:p>
            <a:pPr marL="342900" indent="-342900" algn="ctr">
              <a:spcBef>
                <a:spcPct val="20000"/>
              </a:spcBef>
            </a:pPr>
            <a:endParaRPr lang="en-US" sz="2400" dirty="0" smtClean="0">
              <a:latin typeface="Helvetica" pitchFamily="34" charset="0"/>
            </a:endParaRPr>
          </a:p>
          <a:p>
            <a:pPr marL="342900" indent="-342900" algn="ctr">
              <a:spcBef>
                <a:spcPct val="20000"/>
              </a:spcBef>
            </a:pPr>
            <a:endParaRPr lang="en-US" sz="2400" dirty="0" smtClean="0">
              <a:latin typeface="Helvetica" pitchFamily="34" charset="0"/>
            </a:endParaRPr>
          </a:p>
        </p:txBody>
      </p:sp>
      <p:pic>
        <p:nvPicPr>
          <p:cNvPr id="9" name="Picture 2"/>
          <p:cNvPicPr>
            <a:picLocks noChangeAspect="1" noChangeArrowheads="1"/>
          </p:cNvPicPr>
          <p:nvPr/>
        </p:nvPicPr>
        <p:blipFill>
          <a:blip r:embed="rId3" cstate="print"/>
          <a:srcRect/>
          <a:stretch>
            <a:fillRect/>
          </a:stretch>
        </p:blipFill>
        <p:spPr bwMode="auto">
          <a:xfrm>
            <a:off x="0" y="8944"/>
            <a:ext cx="9144000" cy="1390650"/>
          </a:xfrm>
          <a:prstGeom prst="rect">
            <a:avLst/>
          </a:prstGeom>
          <a:noFill/>
          <a:ln w="9525">
            <a:noFill/>
            <a:miter lim="800000"/>
            <a:headEnd/>
            <a:tailEnd/>
          </a:ln>
        </p:spPr>
      </p:pic>
      <p:pic>
        <p:nvPicPr>
          <p:cNvPr id="11" name="Picture 7"/>
          <p:cNvPicPr>
            <a:picLocks noChangeAspect="1" noChangeArrowheads="1"/>
          </p:cNvPicPr>
          <p:nvPr/>
        </p:nvPicPr>
        <p:blipFill>
          <a:blip r:embed="rId4" cstate="email">
            <a:alphaModFix amt="90000"/>
            <a:extLst>
              <a:ext uri="{28A0092B-C50C-407E-A947-70E740481C1C}">
                <a14:useLocalDpi xmlns:a14="http://schemas.microsoft.com/office/drawing/2010/main"/>
              </a:ext>
            </a:extLst>
          </a:blip>
          <a:srcRect/>
          <a:stretch>
            <a:fillRect/>
          </a:stretch>
        </p:blipFill>
        <p:spPr bwMode="auto">
          <a:xfrm>
            <a:off x="7005638" y="5534924"/>
            <a:ext cx="1884362" cy="840507"/>
          </a:xfrm>
          <a:prstGeom prst="rect">
            <a:avLst/>
          </a:prstGeom>
          <a:noFill/>
          <a:ln w="9525">
            <a:noFill/>
            <a:miter lim="800000"/>
            <a:headEnd/>
            <a:tailEnd/>
          </a:ln>
        </p:spPr>
      </p:pic>
    </p:spTree>
    <p:extLst>
      <p:ext uri="{BB962C8B-B14F-4D97-AF65-F5344CB8AC3E}">
        <p14:creationId xmlns:p14="http://schemas.microsoft.com/office/powerpoint/2010/main" val="2454316833"/>
      </p:ext>
    </p:extLst>
  </p:cSld>
  <p:clrMapOvr>
    <a:masterClrMapping/>
  </p:clrMapOvr>
  <p:transition xmlns:p14="http://schemas.microsoft.com/office/powerpoint/2010/main" advTm="12358"/>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Systems Biology of </a:t>
            </a:r>
            <a:r>
              <a:rPr lang="en-US" dirty="0" err="1" smtClean="0"/>
              <a:t>Neurospora</a:t>
            </a:r>
            <a:endParaRPr lang="en-US" dirty="0"/>
          </a:p>
        </p:txBody>
      </p:sp>
      <p:grpSp>
        <p:nvGrpSpPr>
          <p:cNvPr id="3" name="Group 53"/>
          <p:cNvGrpSpPr/>
          <p:nvPr/>
        </p:nvGrpSpPr>
        <p:grpSpPr>
          <a:xfrm>
            <a:off x="40065" y="1295400"/>
            <a:ext cx="2550735" cy="3407569"/>
            <a:chOff x="40065" y="1295400"/>
            <a:chExt cx="2550735" cy="3407569"/>
          </a:xfrm>
        </p:grpSpPr>
        <p:sp>
          <p:nvSpPr>
            <p:cNvPr id="30" name="TextBox 29"/>
            <p:cNvSpPr txBox="1"/>
            <p:nvPr/>
          </p:nvSpPr>
          <p:spPr>
            <a:xfrm>
              <a:off x="768648" y="1295400"/>
              <a:ext cx="1093569" cy="584775"/>
            </a:xfrm>
            <a:prstGeom prst="rect">
              <a:avLst/>
            </a:prstGeom>
            <a:noFill/>
          </p:spPr>
          <p:txBody>
            <a:bodyPr wrap="none" rtlCol="0">
              <a:spAutoFit/>
            </a:bodyPr>
            <a:lstStyle/>
            <a:p>
              <a:r>
                <a:rPr lang="en-US" sz="3200" b="1" dirty="0" smtClean="0"/>
                <a:t>Clock</a:t>
              </a:r>
              <a:endParaRPr lang="en-US" sz="3200" b="1"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065" y="2264569"/>
              <a:ext cx="2550735" cy="2438400"/>
            </a:xfrm>
            <a:prstGeom prst="rect">
              <a:avLst/>
            </a:prstGeom>
            <a:noFill/>
            <a:ln w="9525">
              <a:noFill/>
              <a:miter lim="800000"/>
              <a:headEnd/>
              <a:tailEnd/>
            </a:ln>
            <a:effectLst/>
          </p:spPr>
        </p:pic>
      </p:grpSp>
      <p:sp>
        <p:nvSpPr>
          <p:cNvPr id="44" name="TextBox 43"/>
          <p:cNvSpPr txBox="1"/>
          <p:nvPr/>
        </p:nvSpPr>
        <p:spPr>
          <a:xfrm>
            <a:off x="6445739" y="1295400"/>
            <a:ext cx="2448747" cy="1077218"/>
          </a:xfrm>
          <a:prstGeom prst="rect">
            <a:avLst/>
          </a:prstGeom>
          <a:noFill/>
        </p:spPr>
        <p:txBody>
          <a:bodyPr wrap="none" rtlCol="0">
            <a:spAutoFit/>
          </a:bodyPr>
          <a:lstStyle/>
          <a:p>
            <a:pPr algn="ctr"/>
            <a:r>
              <a:rPr lang="en-US" sz="3200" b="1" dirty="0" smtClean="0">
                <a:solidFill>
                  <a:srgbClr val="C00000"/>
                </a:solidFill>
              </a:rPr>
              <a:t>Visualization </a:t>
            </a:r>
          </a:p>
          <a:p>
            <a:pPr algn="ctr"/>
            <a:r>
              <a:rPr lang="en-US" sz="3200" b="1" dirty="0" smtClean="0">
                <a:solidFill>
                  <a:srgbClr val="C00000"/>
                </a:solidFill>
              </a:rPr>
              <a:t>and Analysis</a:t>
            </a:r>
            <a:endParaRPr lang="en-US" sz="3200" b="1" dirty="0">
              <a:solidFill>
                <a:srgbClr val="C00000"/>
              </a:solidFill>
            </a:endParaRPr>
          </a:p>
        </p:txBody>
      </p:sp>
      <p:grpSp>
        <p:nvGrpSpPr>
          <p:cNvPr id="5" name="Group 54"/>
          <p:cNvGrpSpPr/>
          <p:nvPr/>
        </p:nvGrpSpPr>
        <p:grpSpPr>
          <a:xfrm>
            <a:off x="3685053" y="1295400"/>
            <a:ext cx="1611147" cy="3858948"/>
            <a:chOff x="3537827" y="1295400"/>
            <a:chExt cx="1611147" cy="3858948"/>
          </a:xfrm>
        </p:grpSpPr>
        <p:sp>
          <p:nvSpPr>
            <p:cNvPr id="42" name="TextBox 41"/>
            <p:cNvSpPr txBox="1"/>
            <p:nvPr/>
          </p:nvSpPr>
          <p:spPr>
            <a:xfrm>
              <a:off x="3537827" y="1295400"/>
              <a:ext cx="1611147" cy="584775"/>
            </a:xfrm>
            <a:prstGeom prst="rect">
              <a:avLst/>
            </a:prstGeom>
            <a:noFill/>
          </p:spPr>
          <p:txBody>
            <a:bodyPr wrap="none" rtlCol="0">
              <a:spAutoFit/>
            </a:bodyPr>
            <a:lstStyle/>
            <a:p>
              <a:r>
                <a:rPr lang="en-US" sz="3200" b="1" dirty="0" smtClean="0"/>
                <a:t>Profiling</a:t>
              </a:r>
              <a:endParaRPr lang="en-US" sz="3200" b="1" dirty="0"/>
            </a:p>
          </p:txBody>
        </p:sp>
        <p:grpSp>
          <p:nvGrpSpPr>
            <p:cNvPr id="6" name="Group 48"/>
            <p:cNvGrpSpPr/>
            <p:nvPr/>
          </p:nvGrpSpPr>
          <p:grpSpPr>
            <a:xfrm>
              <a:off x="3699430" y="1828800"/>
              <a:ext cx="1287941" cy="3325548"/>
              <a:chOff x="3660673" y="1828800"/>
              <a:chExt cx="1287941" cy="3325548"/>
            </a:xfrm>
          </p:grpSpPr>
          <p:pic>
            <p:nvPicPr>
              <p:cNvPr id="4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0673" y="2133600"/>
                <a:ext cx="1287941" cy="1219200"/>
              </a:xfrm>
              <a:prstGeom prst="rect">
                <a:avLst/>
              </a:prstGeom>
              <a:noFill/>
              <a:ln w="9525">
                <a:noFill/>
                <a:miter lim="800000"/>
                <a:headEnd/>
                <a:tailEnd/>
              </a:ln>
            </p:spPr>
          </p:pic>
          <p:pic>
            <p:nvPicPr>
              <p:cNvPr id="41" name="Picture 18" descr="network.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76346" y="4007136"/>
                <a:ext cx="1256594" cy="1147212"/>
              </a:xfrm>
              <a:prstGeom prst="rect">
                <a:avLst/>
              </a:prstGeom>
              <a:noFill/>
              <a:ln w="9525">
                <a:solidFill>
                  <a:schemeClr val="tx1"/>
                </a:solidFill>
                <a:miter lim="800000"/>
                <a:headEnd/>
                <a:tailEnd/>
              </a:ln>
            </p:spPr>
          </p:pic>
          <p:sp>
            <p:nvSpPr>
              <p:cNvPr id="45" name="TextBox 44"/>
              <p:cNvSpPr txBox="1"/>
              <p:nvPr/>
            </p:nvSpPr>
            <p:spPr>
              <a:xfrm>
                <a:off x="3744233" y="1828800"/>
                <a:ext cx="1120820" cy="400110"/>
              </a:xfrm>
              <a:prstGeom prst="rect">
                <a:avLst/>
              </a:prstGeom>
              <a:noFill/>
            </p:spPr>
            <p:txBody>
              <a:bodyPr wrap="none" rtlCol="0">
                <a:spAutoFit/>
              </a:bodyPr>
              <a:lstStyle/>
              <a:p>
                <a:r>
                  <a:rPr lang="en-US" sz="2000" b="1" dirty="0" smtClean="0"/>
                  <a:t>RNA-</a:t>
                </a:r>
                <a:r>
                  <a:rPr lang="en-US" sz="2000" b="1" dirty="0" err="1" smtClean="0"/>
                  <a:t>Seq</a:t>
                </a:r>
                <a:endParaRPr lang="en-US" sz="2000" b="1" dirty="0"/>
              </a:p>
            </p:txBody>
          </p:sp>
          <p:sp>
            <p:nvSpPr>
              <p:cNvPr id="46" name="TextBox 45"/>
              <p:cNvSpPr txBox="1"/>
              <p:nvPr/>
            </p:nvSpPr>
            <p:spPr>
              <a:xfrm>
                <a:off x="3738623" y="3630768"/>
                <a:ext cx="1132041" cy="400110"/>
              </a:xfrm>
              <a:prstGeom prst="rect">
                <a:avLst/>
              </a:prstGeom>
              <a:noFill/>
            </p:spPr>
            <p:txBody>
              <a:bodyPr wrap="none" rtlCol="0">
                <a:spAutoFit/>
              </a:bodyPr>
              <a:lstStyle/>
              <a:p>
                <a:r>
                  <a:rPr lang="en-US" sz="2000" b="1" dirty="0" err="1" smtClean="0"/>
                  <a:t>ChIP-Seq</a:t>
                </a:r>
                <a:endParaRPr lang="en-US" sz="2000" b="1" dirty="0"/>
              </a:p>
            </p:txBody>
          </p:sp>
        </p:grpSp>
      </p:grpSp>
      <p:sp>
        <p:nvSpPr>
          <p:cNvPr id="47" name="Right Arrow 46"/>
          <p:cNvSpPr/>
          <p:nvPr/>
        </p:nvSpPr>
        <p:spPr>
          <a:xfrm>
            <a:off x="2985526" y="2836069"/>
            <a:ext cx="3048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7"/>
          <p:cNvSpPr/>
          <p:nvPr/>
        </p:nvSpPr>
        <p:spPr>
          <a:xfrm>
            <a:off x="5690927" y="2836069"/>
            <a:ext cx="3048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685800" y="5688168"/>
            <a:ext cx="8001000" cy="1200328"/>
          </a:xfrm>
          <a:prstGeom prst="rect">
            <a:avLst/>
          </a:prstGeom>
          <a:noFill/>
          <a:ln>
            <a:solidFill>
              <a:schemeClr val="tx1"/>
            </a:solidFill>
          </a:ln>
        </p:spPr>
        <p:txBody>
          <a:bodyPr wrap="square" rtlCol="0">
            <a:spAutoFit/>
          </a:bodyPr>
          <a:lstStyle/>
          <a:p>
            <a:pPr algn="ctr"/>
            <a:r>
              <a:rPr lang="en-US" sz="2400" b="1" dirty="0" smtClean="0">
                <a:solidFill>
                  <a:srgbClr val="C00000"/>
                </a:solidFill>
              </a:rPr>
              <a:t>Interpretation</a:t>
            </a:r>
            <a:r>
              <a:rPr lang="en-US" sz="2400" b="1" dirty="0" smtClean="0"/>
              <a:t> of Expression Profiling and Regulatory Network Data in a Metabolic Context – </a:t>
            </a:r>
            <a:r>
              <a:rPr lang="en-US" sz="2400" b="1" dirty="0" smtClean="0">
                <a:solidFill>
                  <a:srgbClr val="C00000"/>
                </a:solidFill>
              </a:rPr>
              <a:t>Inform Experiments</a:t>
            </a:r>
            <a:endParaRPr lang="en-US" sz="2400" b="1" dirty="0">
              <a:solidFill>
                <a:srgbClr val="C00000"/>
              </a:solidFill>
            </a:endParaRPr>
          </a:p>
        </p:txBody>
      </p:sp>
      <p:sp>
        <p:nvSpPr>
          <p:cNvPr id="53" name="Right Arrow 52"/>
          <p:cNvSpPr/>
          <p:nvPr/>
        </p:nvSpPr>
        <p:spPr>
          <a:xfrm rot="7580699">
            <a:off x="5942488" y="4890770"/>
            <a:ext cx="304800" cy="9082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90453" y="2463459"/>
            <a:ext cx="2559319" cy="2935495"/>
          </a:xfrm>
          <a:prstGeom prst="rect">
            <a:avLst/>
          </a:prstGeom>
          <a:noFill/>
          <a:ln w="9525">
            <a:noFill/>
            <a:miter lim="800000"/>
            <a:headEnd/>
            <a:tailEnd/>
          </a:ln>
        </p:spPr>
      </p:pic>
    </p:spTree>
    <p:extLst>
      <p:ext uri="{BB962C8B-B14F-4D97-AF65-F5344CB8AC3E}">
        <p14:creationId xmlns:p14="http://schemas.microsoft.com/office/powerpoint/2010/main" val="139921342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From annotated genomes to metabolic </a:t>
            </a:r>
            <a:r>
              <a:rPr lang="en-US" dirty="0" err="1" smtClean="0"/>
              <a:t>fluX</a:t>
            </a:r>
            <a:r>
              <a:rPr lang="en-US" dirty="0" smtClean="0"/>
              <a:t> models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8499761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ba-pipeline-0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360564489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Pathway-directed </a:t>
            </a:r>
            <a:r>
              <a:rPr lang="en-US" dirty="0" err="1" smtClean="0"/>
              <a:t>curation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51160620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2246352" y="1372918"/>
            <a:ext cx="3244722" cy="5440362"/>
          </a:xfrm>
          <a:prstGeom prst="rect">
            <a:avLst/>
          </a:prstGeom>
          <a:solidFill>
            <a:srgbClr val="3366FF">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96202"/>
            <a:ext cx="8229600" cy="1143000"/>
          </a:xfrm>
        </p:spPr>
        <p:txBody>
          <a:bodyPr>
            <a:normAutofit fontScale="90000"/>
          </a:bodyPr>
          <a:lstStyle/>
          <a:p>
            <a:r>
              <a:rPr lang="en-US" dirty="0" smtClean="0"/>
              <a:t> </a:t>
            </a:r>
            <a:r>
              <a:rPr lang="en-US" dirty="0"/>
              <a:t>E</a:t>
            </a:r>
            <a:r>
              <a:rPr lang="en-US" dirty="0" smtClean="0"/>
              <a:t>nzyme function prediction from sequence</a:t>
            </a:r>
            <a:endParaRPr lang="en-US" dirty="0"/>
          </a:p>
        </p:txBody>
      </p:sp>
      <p:pic>
        <p:nvPicPr>
          <p:cNvPr id="11" name="Picture 10" descr="neurospora_crassa_6_poste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315" y="2203990"/>
            <a:ext cx="1317145" cy="4450527"/>
          </a:xfrm>
          <a:prstGeom prst="rect">
            <a:avLst/>
          </a:prstGeom>
        </p:spPr>
      </p:pic>
      <p:grpSp>
        <p:nvGrpSpPr>
          <p:cNvPr id="34" name="Group 33"/>
          <p:cNvGrpSpPr/>
          <p:nvPr/>
        </p:nvGrpSpPr>
        <p:grpSpPr>
          <a:xfrm>
            <a:off x="6323323" y="2284145"/>
            <a:ext cx="2756657" cy="3572987"/>
            <a:chOff x="5445411" y="1908419"/>
            <a:chExt cx="3634570" cy="3948714"/>
          </a:xfrm>
        </p:grpSpPr>
        <p:pic>
          <p:nvPicPr>
            <p:cNvPr id="20" name="Picture 19" descr="citrate-dehydratase.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16735" y="2898268"/>
              <a:ext cx="2691922" cy="672981"/>
            </a:xfrm>
            <a:prstGeom prst="rect">
              <a:avLst/>
            </a:prstGeom>
          </p:spPr>
        </p:pic>
        <p:pic>
          <p:nvPicPr>
            <p:cNvPr id="21" name="Picture 20" descr="2.3.3.1.tif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45411" y="5259415"/>
              <a:ext cx="3634570" cy="597718"/>
            </a:xfrm>
            <a:prstGeom prst="rect">
              <a:avLst/>
            </a:prstGeom>
          </p:spPr>
        </p:pic>
        <p:sp>
          <p:nvSpPr>
            <p:cNvPr id="23" name="TextBox 22"/>
            <p:cNvSpPr txBox="1"/>
            <p:nvPr/>
          </p:nvSpPr>
          <p:spPr>
            <a:xfrm>
              <a:off x="7079348" y="3815169"/>
              <a:ext cx="366700" cy="1326553"/>
            </a:xfrm>
            <a:prstGeom prst="rect">
              <a:avLst/>
            </a:prstGeom>
            <a:noFill/>
          </p:spPr>
          <p:txBody>
            <a:bodyPr wrap="square" rtlCol="0">
              <a:spAutoFit/>
            </a:bodyPr>
            <a:lstStyle/>
            <a:p>
              <a:r>
                <a:rPr lang="en-US" sz="3600" dirty="0" smtClean="0"/>
                <a:t>…</a:t>
              </a:r>
              <a:endParaRPr lang="en-US" sz="3600" dirty="0"/>
            </a:p>
          </p:txBody>
        </p:sp>
        <p:pic>
          <p:nvPicPr>
            <p:cNvPr id="24" name="Picture 23" descr="1.1.1.37.tif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06217" y="1908419"/>
              <a:ext cx="3312959" cy="745930"/>
            </a:xfrm>
            <a:prstGeom prst="rect">
              <a:avLst/>
            </a:prstGeom>
          </p:spPr>
        </p:pic>
      </p:grpSp>
      <p:sp>
        <p:nvSpPr>
          <p:cNvPr id="35" name="TextBox 34"/>
          <p:cNvSpPr txBox="1"/>
          <p:nvPr/>
        </p:nvSpPr>
        <p:spPr>
          <a:xfrm rot="16200000">
            <a:off x="3891903" y="3926888"/>
            <a:ext cx="2613563" cy="584776"/>
          </a:xfrm>
          <a:prstGeom prst="rect">
            <a:avLst/>
          </a:prstGeom>
          <a:noFill/>
        </p:spPr>
        <p:txBody>
          <a:bodyPr wrap="square" rtlCol="0">
            <a:spAutoFit/>
          </a:bodyPr>
          <a:lstStyle/>
          <a:p>
            <a:r>
              <a:rPr lang="en-US" sz="2800" dirty="0" smtClean="0"/>
              <a:t>Decision</a:t>
            </a:r>
            <a:r>
              <a:rPr lang="en-US" sz="3200" dirty="0" smtClean="0"/>
              <a:t> tree</a:t>
            </a:r>
            <a:endParaRPr lang="en-US" sz="3200" dirty="0"/>
          </a:p>
        </p:txBody>
      </p:sp>
      <p:grpSp>
        <p:nvGrpSpPr>
          <p:cNvPr id="54" name="Group 53"/>
          <p:cNvGrpSpPr/>
          <p:nvPr/>
        </p:nvGrpSpPr>
        <p:grpSpPr>
          <a:xfrm>
            <a:off x="2588789" y="1450030"/>
            <a:ext cx="2137537" cy="5049343"/>
            <a:chOff x="2353679" y="1466862"/>
            <a:chExt cx="2137537" cy="5049343"/>
          </a:xfrm>
        </p:grpSpPr>
        <p:grpSp>
          <p:nvGrpSpPr>
            <p:cNvPr id="49" name="Group 48"/>
            <p:cNvGrpSpPr/>
            <p:nvPr/>
          </p:nvGrpSpPr>
          <p:grpSpPr>
            <a:xfrm>
              <a:off x="2353679" y="1466862"/>
              <a:ext cx="2137537" cy="783848"/>
              <a:chOff x="2353679" y="1466862"/>
              <a:chExt cx="2137537" cy="783848"/>
            </a:xfrm>
          </p:grpSpPr>
          <p:grpSp>
            <p:nvGrpSpPr>
              <p:cNvPr id="38" name="Group 37"/>
              <p:cNvGrpSpPr/>
              <p:nvPr/>
            </p:nvGrpSpPr>
            <p:grpSpPr>
              <a:xfrm>
                <a:off x="2353679" y="1863434"/>
                <a:ext cx="2137537" cy="387276"/>
                <a:chOff x="2362623" y="2158586"/>
                <a:chExt cx="2137537" cy="387276"/>
              </a:xfrm>
            </p:grpSpPr>
            <p:pic>
              <p:nvPicPr>
                <p:cNvPr id="25" name="Picture 24" descr="prosite.gi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16072" y="2186928"/>
                  <a:ext cx="859641" cy="358934"/>
                </a:xfrm>
                <a:prstGeom prst="rect">
                  <a:avLst/>
                </a:prstGeom>
              </p:spPr>
            </p:pic>
            <p:pic>
              <p:nvPicPr>
                <p:cNvPr id="26" name="Picture 25" descr="sprot1.gi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05383" y="2158586"/>
                  <a:ext cx="694777" cy="340557"/>
                </a:xfrm>
                <a:prstGeom prst="rect">
                  <a:avLst/>
                </a:prstGeom>
              </p:spPr>
            </p:pic>
            <p:pic>
              <p:nvPicPr>
                <p:cNvPr id="27" name="Picture 26" descr="pfam.gi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62623" y="2252979"/>
                  <a:ext cx="612121" cy="220005"/>
                </a:xfrm>
                <a:prstGeom prst="rect">
                  <a:avLst/>
                </a:prstGeom>
              </p:spPr>
            </p:pic>
          </p:grpSp>
          <p:sp>
            <p:nvSpPr>
              <p:cNvPr id="37" name="TextBox 36"/>
              <p:cNvSpPr txBox="1"/>
              <p:nvPr/>
            </p:nvSpPr>
            <p:spPr>
              <a:xfrm>
                <a:off x="2778337" y="1466862"/>
                <a:ext cx="1288221" cy="369332"/>
              </a:xfrm>
              <a:prstGeom prst="rect">
                <a:avLst/>
              </a:prstGeom>
              <a:noFill/>
            </p:spPr>
            <p:txBody>
              <a:bodyPr wrap="none" rtlCol="0">
                <a:spAutoFit/>
              </a:bodyPr>
              <a:lstStyle/>
              <a:p>
                <a:r>
                  <a:rPr lang="en-US" dirty="0" smtClean="0"/>
                  <a:t>Databases</a:t>
                </a:r>
                <a:endParaRPr lang="en-US" dirty="0"/>
              </a:p>
            </p:txBody>
          </p:sp>
        </p:grpSp>
        <p:grpSp>
          <p:nvGrpSpPr>
            <p:cNvPr id="50" name="Group 49"/>
            <p:cNvGrpSpPr/>
            <p:nvPr/>
          </p:nvGrpSpPr>
          <p:grpSpPr>
            <a:xfrm>
              <a:off x="2813502" y="2545791"/>
              <a:ext cx="1217891" cy="911303"/>
              <a:chOff x="2813502" y="2545791"/>
              <a:chExt cx="1217891" cy="911303"/>
            </a:xfrm>
          </p:grpSpPr>
          <p:pic>
            <p:nvPicPr>
              <p:cNvPr id="33" name="Picture 32" descr="HMM.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13502" y="2848148"/>
                <a:ext cx="1217891" cy="608946"/>
              </a:xfrm>
              <a:prstGeom prst="rect">
                <a:avLst/>
              </a:prstGeom>
            </p:spPr>
          </p:pic>
          <p:sp>
            <p:nvSpPr>
              <p:cNvPr id="39" name="TextBox 38"/>
              <p:cNvSpPr txBox="1"/>
              <p:nvPr/>
            </p:nvSpPr>
            <p:spPr>
              <a:xfrm>
                <a:off x="2996771" y="2545791"/>
                <a:ext cx="851352" cy="369332"/>
              </a:xfrm>
              <a:prstGeom prst="rect">
                <a:avLst/>
              </a:prstGeom>
              <a:noFill/>
            </p:spPr>
            <p:txBody>
              <a:bodyPr wrap="none" rtlCol="0">
                <a:spAutoFit/>
              </a:bodyPr>
              <a:lstStyle/>
              <a:p>
                <a:r>
                  <a:rPr lang="en-US" dirty="0" err="1" smtClean="0"/>
                  <a:t>HMMs</a:t>
                </a:r>
                <a:endParaRPr lang="en-US" dirty="0"/>
              </a:p>
            </p:txBody>
          </p:sp>
        </p:grpSp>
        <p:grpSp>
          <p:nvGrpSpPr>
            <p:cNvPr id="51" name="Group 50"/>
            <p:cNvGrpSpPr/>
            <p:nvPr/>
          </p:nvGrpSpPr>
          <p:grpSpPr>
            <a:xfrm>
              <a:off x="2665271" y="3591183"/>
              <a:ext cx="1514353" cy="1319297"/>
              <a:chOff x="2665271" y="3591183"/>
              <a:chExt cx="1514353" cy="1319297"/>
            </a:xfrm>
          </p:grpSpPr>
          <p:pic>
            <p:nvPicPr>
              <p:cNvPr id="32" name="Picture 31" descr="FDR2.tiff"/>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665271" y="3987347"/>
                <a:ext cx="1514353" cy="923133"/>
              </a:xfrm>
              <a:prstGeom prst="rect">
                <a:avLst/>
              </a:prstGeom>
            </p:spPr>
          </p:pic>
          <p:sp>
            <p:nvSpPr>
              <p:cNvPr id="40" name="TextBox 39"/>
              <p:cNvSpPr txBox="1"/>
              <p:nvPr/>
            </p:nvSpPr>
            <p:spPr>
              <a:xfrm>
                <a:off x="3092870" y="3591183"/>
                <a:ext cx="659155" cy="369332"/>
              </a:xfrm>
              <a:prstGeom prst="rect">
                <a:avLst/>
              </a:prstGeom>
              <a:noFill/>
            </p:spPr>
            <p:txBody>
              <a:bodyPr wrap="none" rtlCol="0">
                <a:spAutoFit/>
              </a:bodyPr>
              <a:lstStyle/>
              <a:p>
                <a:r>
                  <a:rPr lang="en-US" dirty="0" smtClean="0"/>
                  <a:t>FDR</a:t>
                </a:r>
                <a:endParaRPr lang="en-US" dirty="0"/>
              </a:p>
            </p:txBody>
          </p:sp>
        </p:grpSp>
        <p:grpSp>
          <p:nvGrpSpPr>
            <p:cNvPr id="52" name="Group 51"/>
            <p:cNvGrpSpPr/>
            <p:nvPr/>
          </p:nvGrpSpPr>
          <p:grpSpPr>
            <a:xfrm>
              <a:off x="2735921" y="4981960"/>
              <a:ext cx="1373053" cy="1534245"/>
              <a:chOff x="2735921" y="4981960"/>
              <a:chExt cx="1373053" cy="1534245"/>
            </a:xfrm>
          </p:grpSpPr>
          <p:pic>
            <p:nvPicPr>
              <p:cNvPr id="30" name="Picture 29" descr="220px-Svm_separating_hyperplanes.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735921" y="5205564"/>
                <a:ext cx="1373053" cy="1310641"/>
              </a:xfrm>
              <a:prstGeom prst="rect">
                <a:avLst/>
              </a:prstGeom>
            </p:spPr>
          </p:pic>
          <p:sp>
            <p:nvSpPr>
              <p:cNvPr id="44" name="TextBox 43"/>
              <p:cNvSpPr txBox="1"/>
              <p:nvPr/>
            </p:nvSpPr>
            <p:spPr>
              <a:xfrm>
                <a:off x="3080008" y="4981960"/>
                <a:ext cx="684878" cy="369332"/>
              </a:xfrm>
              <a:prstGeom prst="rect">
                <a:avLst/>
              </a:prstGeom>
              <a:noFill/>
            </p:spPr>
            <p:txBody>
              <a:bodyPr wrap="none" rtlCol="0">
                <a:spAutoFit/>
              </a:bodyPr>
              <a:lstStyle/>
              <a:p>
                <a:r>
                  <a:rPr lang="en-US" dirty="0" smtClean="0"/>
                  <a:t>SVM</a:t>
                </a:r>
                <a:endParaRPr lang="en-US" dirty="0"/>
              </a:p>
            </p:txBody>
          </p:sp>
        </p:grpSp>
      </p:grpSp>
      <p:sp>
        <p:nvSpPr>
          <p:cNvPr id="53" name="Right Arrow 52"/>
          <p:cNvSpPr/>
          <p:nvPr/>
        </p:nvSpPr>
        <p:spPr>
          <a:xfrm>
            <a:off x="4379763" y="3762093"/>
            <a:ext cx="415080"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ight Arrow 55"/>
          <p:cNvSpPr/>
          <p:nvPr/>
        </p:nvSpPr>
        <p:spPr>
          <a:xfrm>
            <a:off x="5838519" y="3762093"/>
            <a:ext cx="415080"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ight Arrow 56"/>
          <p:cNvSpPr/>
          <p:nvPr/>
        </p:nvSpPr>
        <p:spPr>
          <a:xfrm>
            <a:off x="1633071" y="3762093"/>
            <a:ext cx="415080"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203315" y="1606150"/>
            <a:ext cx="1544526" cy="646331"/>
          </a:xfrm>
          <a:prstGeom prst="rect">
            <a:avLst/>
          </a:prstGeom>
          <a:noFill/>
        </p:spPr>
        <p:txBody>
          <a:bodyPr wrap="none" rtlCol="0">
            <a:spAutoFit/>
          </a:bodyPr>
          <a:lstStyle/>
          <a:p>
            <a:r>
              <a:rPr lang="en-US" b="1" dirty="0" smtClean="0"/>
              <a:t>9934 protein </a:t>
            </a:r>
          </a:p>
          <a:p>
            <a:r>
              <a:rPr lang="en-US" b="1" dirty="0" smtClean="0"/>
              <a:t>sequences</a:t>
            </a:r>
            <a:endParaRPr lang="en-US" b="1" dirty="0"/>
          </a:p>
        </p:txBody>
      </p:sp>
      <p:sp>
        <p:nvSpPr>
          <p:cNvPr id="59" name="TextBox 58"/>
          <p:cNvSpPr txBox="1"/>
          <p:nvPr/>
        </p:nvSpPr>
        <p:spPr>
          <a:xfrm>
            <a:off x="5838520" y="1467651"/>
            <a:ext cx="2883982" cy="646331"/>
          </a:xfrm>
          <a:prstGeom prst="rect">
            <a:avLst/>
          </a:prstGeom>
          <a:noFill/>
        </p:spPr>
        <p:txBody>
          <a:bodyPr wrap="square" rtlCol="0">
            <a:spAutoFit/>
          </a:bodyPr>
          <a:lstStyle/>
          <a:p>
            <a:r>
              <a:rPr lang="en-US" b="1" dirty="0" smtClean="0">
                <a:solidFill>
                  <a:srgbClr val="FF0000"/>
                </a:solidFill>
              </a:rPr>
              <a:t>808 genes assigned to</a:t>
            </a:r>
            <a:r>
              <a:rPr lang="en-US" b="1" dirty="0">
                <a:solidFill>
                  <a:srgbClr val="FF0000"/>
                </a:solidFill>
              </a:rPr>
              <a:t> </a:t>
            </a:r>
            <a:endParaRPr lang="en-US" b="1" dirty="0" smtClean="0">
              <a:solidFill>
                <a:srgbClr val="FF0000"/>
              </a:solidFill>
            </a:endParaRPr>
          </a:p>
          <a:p>
            <a:r>
              <a:rPr lang="en-US" b="1" dirty="0" smtClean="0">
                <a:solidFill>
                  <a:srgbClr val="FF0000"/>
                </a:solidFill>
              </a:rPr>
              <a:t>1023 enzyme activities</a:t>
            </a:r>
            <a:endParaRPr lang="en-US" b="1" dirty="0">
              <a:solidFill>
                <a:srgbClr val="FF0000"/>
              </a:solidFill>
            </a:endParaRPr>
          </a:p>
        </p:txBody>
      </p:sp>
      <p:sp>
        <p:nvSpPr>
          <p:cNvPr id="60" name="TextBox 59"/>
          <p:cNvSpPr txBox="1"/>
          <p:nvPr/>
        </p:nvSpPr>
        <p:spPr>
          <a:xfrm>
            <a:off x="2388016" y="6493525"/>
            <a:ext cx="2879930" cy="276999"/>
          </a:xfrm>
          <a:prstGeom prst="rect">
            <a:avLst/>
          </a:prstGeom>
          <a:noFill/>
        </p:spPr>
        <p:txBody>
          <a:bodyPr wrap="square" rtlCol="0">
            <a:spAutoFit/>
          </a:bodyPr>
          <a:lstStyle/>
          <a:p>
            <a:r>
              <a:rPr lang="en-US" sz="1200" b="1" dirty="0" smtClean="0"/>
              <a:t>BMC Bioinformatics 2009, 10:107</a:t>
            </a:r>
            <a:endParaRPr lang="en-US" sz="1200" b="1" dirty="0"/>
          </a:p>
        </p:txBody>
      </p:sp>
    </p:spTree>
    <p:extLst>
      <p:ext uri="{BB962C8B-B14F-4D97-AF65-F5344CB8AC3E}">
        <p14:creationId xmlns:p14="http://schemas.microsoft.com/office/powerpoint/2010/main" val="20869693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2469632" y="1372918"/>
            <a:ext cx="3244722" cy="5440362"/>
          </a:xfrm>
          <a:prstGeom prst="rect">
            <a:avLst/>
          </a:prstGeom>
          <a:solidFill>
            <a:srgbClr val="3366FF">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a:xfrm>
            <a:off x="457200" y="96202"/>
            <a:ext cx="8229600" cy="1143000"/>
          </a:xfrm>
        </p:spPr>
        <p:txBody>
          <a:bodyPr>
            <a:normAutofit fontScale="90000"/>
          </a:bodyPr>
          <a:lstStyle/>
          <a:p>
            <a:r>
              <a:rPr lang="en-US" dirty="0" smtClean="0"/>
              <a:t>Reaction direction determined by Gibbs free energy</a:t>
            </a:r>
            <a:endParaRPr lang="en-US" dirty="0"/>
          </a:p>
        </p:txBody>
      </p:sp>
      <p:sp>
        <p:nvSpPr>
          <p:cNvPr id="37" name="TextBox 36"/>
          <p:cNvSpPr txBox="1"/>
          <p:nvPr/>
        </p:nvSpPr>
        <p:spPr>
          <a:xfrm>
            <a:off x="3013447" y="1450030"/>
            <a:ext cx="1992778" cy="646331"/>
          </a:xfrm>
          <a:prstGeom prst="rect">
            <a:avLst/>
          </a:prstGeom>
          <a:noFill/>
        </p:spPr>
        <p:txBody>
          <a:bodyPr wrap="none" rtlCol="0">
            <a:spAutoFit/>
          </a:bodyPr>
          <a:lstStyle/>
          <a:p>
            <a:pPr algn="ctr"/>
            <a:r>
              <a:rPr lang="en-US" dirty="0" smtClean="0"/>
              <a:t>Group contribution </a:t>
            </a:r>
          </a:p>
          <a:p>
            <a:pPr algn="ctr"/>
            <a:r>
              <a:rPr lang="en-US" dirty="0" smtClean="0"/>
              <a:t>method</a:t>
            </a:r>
            <a:endParaRPr lang="en-US" dirty="0"/>
          </a:p>
        </p:txBody>
      </p:sp>
      <p:sp>
        <p:nvSpPr>
          <p:cNvPr id="57" name="Right Arrow 56"/>
          <p:cNvSpPr/>
          <p:nvPr/>
        </p:nvSpPr>
        <p:spPr>
          <a:xfrm>
            <a:off x="1840611" y="3762093"/>
            <a:ext cx="415080"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203315" y="1606150"/>
            <a:ext cx="1436210" cy="646331"/>
          </a:xfrm>
          <a:prstGeom prst="rect">
            <a:avLst/>
          </a:prstGeom>
          <a:noFill/>
        </p:spPr>
        <p:txBody>
          <a:bodyPr wrap="none" rtlCol="0">
            <a:spAutoFit/>
          </a:bodyPr>
          <a:lstStyle/>
          <a:p>
            <a:r>
              <a:rPr lang="en-US" b="1" dirty="0" smtClean="0"/>
              <a:t>673 chemical </a:t>
            </a:r>
          </a:p>
          <a:p>
            <a:r>
              <a:rPr lang="en-US" b="1" dirty="0" smtClean="0"/>
              <a:t>structures</a:t>
            </a:r>
            <a:endParaRPr lang="en-US" b="1" dirty="0"/>
          </a:p>
        </p:txBody>
      </p:sp>
      <p:sp>
        <p:nvSpPr>
          <p:cNvPr id="59" name="TextBox 58"/>
          <p:cNvSpPr txBox="1"/>
          <p:nvPr/>
        </p:nvSpPr>
        <p:spPr>
          <a:xfrm>
            <a:off x="5838520" y="1467651"/>
            <a:ext cx="2883982" cy="646331"/>
          </a:xfrm>
          <a:prstGeom prst="rect">
            <a:avLst/>
          </a:prstGeom>
          <a:noFill/>
        </p:spPr>
        <p:txBody>
          <a:bodyPr wrap="square" rtlCol="0">
            <a:spAutoFit/>
          </a:bodyPr>
          <a:lstStyle/>
          <a:p>
            <a:r>
              <a:rPr lang="en-US" b="1" dirty="0" smtClean="0">
                <a:solidFill>
                  <a:srgbClr val="FF0000"/>
                </a:solidFill>
              </a:rPr>
              <a:t>1031 irreversible reactions</a:t>
            </a:r>
          </a:p>
          <a:p>
            <a:r>
              <a:rPr lang="en-US" b="1" dirty="0" smtClean="0">
                <a:solidFill>
                  <a:srgbClr val="FF0000"/>
                </a:solidFill>
              </a:rPr>
              <a:t>328 reversible reactions</a:t>
            </a:r>
            <a:endParaRPr lang="en-US" b="1" dirty="0">
              <a:solidFill>
                <a:srgbClr val="FF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6101" y="2296474"/>
            <a:ext cx="3997806" cy="3111500"/>
          </a:xfrm>
          <a:prstGeom prst="rect">
            <a:avLst/>
          </a:prstGeom>
        </p:spPr>
      </p:pic>
      <p:sp>
        <p:nvSpPr>
          <p:cNvPr id="56" name="Right Arrow 55"/>
          <p:cNvSpPr/>
          <p:nvPr/>
        </p:nvSpPr>
        <p:spPr>
          <a:xfrm>
            <a:off x="5838520" y="3481006"/>
            <a:ext cx="415080"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3111" y="2759352"/>
            <a:ext cx="1587500" cy="717964"/>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315" y="5103607"/>
            <a:ext cx="1451547" cy="1066800"/>
          </a:xfrm>
          <a:prstGeom prst="rect">
            <a:avLst/>
          </a:prstGeom>
        </p:spPr>
      </p:pic>
      <p:pic>
        <p:nvPicPr>
          <p:cNvPr id="7" name="Picture 6" descr="630px-Gruppenbeitragsmethodenprinzip.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47226" y="2300820"/>
            <a:ext cx="2557875" cy="2436072"/>
          </a:xfrm>
          <a:prstGeom prst="rect">
            <a:avLst/>
          </a:prstGeom>
        </p:spPr>
      </p:pic>
      <p:sp>
        <p:nvSpPr>
          <p:cNvPr id="8" name="TextBox 7"/>
          <p:cNvSpPr txBox="1"/>
          <p:nvPr/>
        </p:nvSpPr>
        <p:spPr>
          <a:xfrm>
            <a:off x="2469632" y="6290743"/>
            <a:ext cx="3403496" cy="369332"/>
          </a:xfrm>
          <a:prstGeom prst="rect">
            <a:avLst/>
          </a:prstGeom>
          <a:noFill/>
        </p:spPr>
        <p:txBody>
          <a:bodyPr wrap="none" rtlCol="0">
            <a:spAutoFit/>
          </a:bodyPr>
          <a:lstStyle/>
          <a:p>
            <a:r>
              <a:rPr lang="en-US" b="1" dirty="0" err="1" smtClean="0"/>
              <a:t>Biophys</a:t>
            </a:r>
            <a:r>
              <a:rPr lang="en-US" b="1" dirty="0" smtClean="0"/>
              <a:t> J 2008 Aug:95(3) 1487-99</a:t>
            </a:r>
            <a:endParaRPr lang="en-US" b="1" dirty="0"/>
          </a:p>
        </p:txBody>
      </p:sp>
    </p:spTree>
    <p:extLst>
      <p:ext uri="{BB962C8B-B14F-4D97-AF65-F5344CB8AC3E}">
        <p14:creationId xmlns:p14="http://schemas.microsoft.com/office/powerpoint/2010/main" val="219552091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3424106" y="1417638"/>
            <a:ext cx="2773543" cy="5440362"/>
          </a:xfrm>
          <a:prstGeom prst="rect">
            <a:avLst/>
          </a:prstGeom>
          <a:solidFill>
            <a:srgbClr val="3366FF">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dirty="0" smtClean="0"/>
              <a:t>Protein Complex editor</a:t>
            </a:r>
            <a:endParaRPr lang="en-US" dirty="0"/>
          </a:p>
        </p:txBody>
      </p:sp>
      <p:sp>
        <p:nvSpPr>
          <p:cNvPr id="56" name="Right Arrow 55"/>
          <p:cNvSpPr/>
          <p:nvPr/>
        </p:nvSpPr>
        <p:spPr>
          <a:xfrm rot="5400000">
            <a:off x="4527042" y="1904136"/>
            <a:ext cx="415080"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ight Arrow 56"/>
          <p:cNvSpPr/>
          <p:nvPr/>
        </p:nvSpPr>
        <p:spPr>
          <a:xfrm>
            <a:off x="6289898" y="4158855"/>
            <a:ext cx="415080"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203315" y="1606151"/>
            <a:ext cx="2749613" cy="646331"/>
          </a:xfrm>
          <a:prstGeom prst="rect">
            <a:avLst/>
          </a:prstGeom>
          <a:noFill/>
        </p:spPr>
        <p:txBody>
          <a:bodyPr wrap="square" rtlCol="0">
            <a:spAutoFit/>
          </a:bodyPr>
          <a:lstStyle/>
          <a:p>
            <a:r>
              <a:rPr lang="en-US" b="1" dirty="0" smtClean="0"/>
              <a:t>291 reactions with </a:t>
            </a:r>
            <a:r>
              <a:rPr lang="en-US" b="1" dirty="0" err="1" smtClean="0"/>
              <a:t>isozymes</a:t>
            </a:r>
            <a:r>
              <a:rPr lang="en-US" b="1" dirty="0" smtClean="0"/>
              <a:t> or complexes</a:t>
            </a:r>
            <a:endParaRPr lang="en-US" b="1" dirty="0"/>
          </a:p>
        </p:txBody>
      </p:sp>
      <p:sp>
        <p:nvSpPr>
          <p:cNvPr id="59" name="TextBox 58"/>
          <p:cNvSpPr txBox="1"/>
          <p:nvPr/>
        </p:nvSpPr>
        <p:spPr>
          <a:xfrm>
            <a:off x="6197649" y="1467651"/>
            <a:ext cx="2809005" cy="923330"/>
          </a:xfrm>
          <a:prstGeom prst="rect">
            <a:avLst/>
          </a:prstGeom>
          <a:noFill/>
        </p:spPr>
        <p:txBody>
          <a:bodyPr wrap="square" rtlCol="0">
            <a:spAutoFit/>
          </a:bodyPr>
          <a:lstStyle/>
          <a:p>
            <a:r>
              <a:rPr lang="en-US" b="1" dirty="0" smtClean="0">
                <a:solidFill>
                  <a:srgbClr val="FF0000"/>
                </a:solidFill>
              </a:rPr>
              <a:t>47 complexes experimentally validated through literature search</a:t>
            </a:r>
            <a:endParaRPr lang="en-US" b="1" dirty="0">
              <a:solidFill>
                <a:srgbClr val="FF0000"/>
              </a:solidFill>
            </a:endParaRPr>
          </a:p>
        </p:txBody>
      </p:sp>
      <p:sp>
        <p:nvSpPr>
          <p:cNvPr id="41" name="TextBox 40"/>
          <p:cNvSpPr txBox="1"/>
          <p:nvPr/>
        </p:nvSpPr>
        <p:spPr>
          <a:xfrm>
            <a:off x="49995" y="3201303"/>
            <a:ext cx="3441968" cy="3631764"/>
          </a:xfrm>
          <a:prstGeom prst="rect">
            <a:avLst/>
          </a:prstGeom>
          <a:noFill/>
        </p:spPr>
        <p:txBody>
          <a:bodyPr wrap="none" rtlCol="0">
            <a:spAutoFit/>
          </a:bodyPr>
          <a:lstStyle/>
          <a:p>
            <a:pPr>
              <a:buFont typeface="Arial"/>
              <a:buChar char="•"/>
            </a:pPr>
            <a:r>
              <a:rPr lang="en-US" dirty="0" smtClean="0"/>
              <a:t> 2-oxoisovalerate alpha subunit</a:t>
            </a:r>
          </a:p>
          <a:p>
            <a:pPr>
              <a:buFont typeface="Arial"/>
              <a:buChar char="•"/>
            </a:pPr>
            <a:r>
              <a:rPr lang="en-US" dirty="0" smtClean="0"/>
              <a:t> 2-oxoisovalerate beta subunit</a:t>
            </a:r>
          </a:p>
          <a:p>
            <a:r>
              <a:rPr lang="en-US" dirty="0" smtClean="0"/>
              <a:t>     </a:t>
            </a:r>
            <a:r>
              <a:rPr lang="en-US" sz="3200" dirty="0" smtClean="0"/>
              <a:t>…</a:t>
            </a:r>
          </a:p>
          <a:p>
            <a:pPr>
              <a:buFont typeface="Arial"/>
              <a:buChar char="•"/>
            </a:pPr>
            <a:r>
              <a:rPr lang="en-US" dirty="0" smtClean="0"/>
              <a:t> fatty acid </a:t>
            </a:r>
            <a:r>
              <a:rPr lang="en-US" dirty="0" err="1" smtClean="0"/>
              <a:t>synthase</a:t>
            </a:r>
            <a:r>
              <a:rPr lang="en-US" dirty="0" smtClean="0"/>
              <a:t> beta</a:t>
            </a:r>
          </a:p>
          <a:p>
            <a:r>
              <a:rPr lang="en-US" dirty="0" smtClean="0"/>
              <a:t>subunit </a:t>
            </a:r>
            <a:r>
              <a:rPr lang="en-US" dirty="0" err="1" smtClean="0"/>
              <a:t>dehydratase</a:t>
            </a:r>
            <a:endParaRPr lang="en-US" dirty="0" smtClean="0"/>
          </a:p>
          <a:p>
            <a:pPr>
              <a:buFont typeface="Arial"/>
              <a:buChar char="•"/>
            </a:pPr>
            <a:r>
              <a:rPr lang="en-US" dirty="0" smtClean="0"/>
              <a:t> fatty acid </a:t>
            </a:r>
            <a:r>
              <a:rPr lang="en-US" dirty="0" err="1" smtClean="0"/>
              <a:t>synthase</a:t>
            </a:r>
            <a:r>
              <a:rPr lang="en-US" dirty="0" smtClean="0"/>
              <a:t> alpha </a:t>
            </a:r>
          </a:p>
          <a:p>
            <a:r>
              <a:rPr lang="en-US" dirty="0" smtClean="0"/>
              <a:t>subunit </a:t>
            </a:r>
            <a:r>
              <a:rPr lang="en-US" dirty="0" err="1" smtClean="0"/>
              <a:t>reductase</a:t>
            </a:r>
            <a:endParaRPr lang="en-US" dirty="0" smtClean="0"/>
          </a:p>
          <a:p>
            <a:pPr>
              <a:buFont typeface="Arial"/>
              <a:buChar char="•"/>
            </a:pPr>
            <a:endParaRPr lang="en-US" dirty="0" smtClean="0"/>
          </a:p>
          <a:p>
            <a:endParaRPr lang="en-US" dirty="0" smtClean="0"/>
          </a:p>
          <a:p>
            <a:endParaRPr lang="en-US" dirty="0" smtClean="0"/>
          </a:p>
          <a:p>
            <a:pPr>
              <a:buFont typeface="Arial"/>
              <a:buChar char="•"/>
            </a:pPr>
            <a:endParaRPr lang="en-US" dirty="0" smtClean="0"/>
          </a:p>
          <a:p>
            <a:endParaRPr lang="en-US" dirty="0"/>
          </a:p>
        </p:txBody>
      </p:sp>
      <p:sp>
        <p:nvSpPr>
          <p:cNvPr id="48" name="TextBox 47"/>
          <p:cNvSpPr txBox="1"/>
          <p:nvPr/>
        </p:nvSpPr>
        <p:spPr>
          <a:xfrm>
            <a:off x="3622847" y="1659548"/>
            <a:ext cx="2413013" cy="646331"/>
          </a:xfrm>
          <a:prstGeom prst="rect">
            <a:avLst/>
          </a:prstGeom>
          <a:noFill/>
        </p:spPr>
        <p:txBody>
          <a:bodyPr wrap="square" rtlCol="0">
            <a:spAutoFit/>
          </a:bodyPr>
          <a:lstStyle/>
          <a:p>
            <a:pPr algn="ctr"/>
            <a:r>
              <a:rPr lang="en-US" dirty="0" smtClean="0"/>
              <a:t>Identify multiple genes of reaction</a:t>
            </a:r>
            <a:endParaRPr lang="en-US" dirty="0"/>
          </a:p>
        </p:txBody>
      </p:sp>
      <p:sp>
        <p:nvSpPr>
          <p:cNvPr id="52" name="Right Arrow 51"/>
          <p:cNvSpPr/>
          <p:nvPr/>
        </p:nvSpPr>
        <p:spPr>
          <a:xfrm rot="5400000">
            <a:off x="4527042" y="3536576"/>
            <a:ext cx="415080"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3401109" y="4511409"/>
            <a:ext cx="2979500" cy="646331"/>
          </a:xfrm>
          <a:prstGeom prst="rect">
            <a:avLst/>
          </a:prstGeom>
          <a:noFill/>
        </p:spPr>
        <p:txBody>
          <a:bodyPr wrap="square" rtlCol="0">
            <a:spAutoFit/>
          </a:bodyPr>
          <a:lstStyle/>
          <a:p>
            <a:pPr algn="ctr"/>
            <a:r>
              <a:rPr lang="en-US" dirty="0" smtClean="0"/>
              <a:t>Allow curator to validate potential complexes</a:t>
            </a:r>
            <a:endParaRPr lang="en-US" dirty="0"/>
          </a:p>
        </p:txBody>
      </p:sp>
      <p:pic>
        <p:nvPicPr>
          <p:cNvPr id="21" name="Picture 20" descr="dockingbeispiel.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77716" y="3488874"/>
            <a:ext cx="2196602" cy="1194694"/>
          </a:xfrm>
          <a:prstGeom prst="rect">
            <a:avLst/>
          </a:prstGeom>
        </p:spPr>
      </p:pic>
      <p:sp>
        <p:nvSpPr>
          <p:cNvPr id="22" name="TextBox 21"/>
          <p:cNvSpPr txBox="1"/>
          <p:nvPr/>
        </p:nvSpPr>
        <p:spPr>
          <a:xfrm>
            <a:off x="7087482" y="2910312"/>
            <a:ext cx="1910321" cy="646331"/>
          </a:xfrm>
          <a:prstGeom prst="rect">
            <a:avLst/>
          </a:prstGeom>
          <a:noFill/>
        </p:spPr>
        <p:txBody>
          <a:bodyPr wrap="square" rtlCol="0">
            <a:spAutoFit/>
          </a:bodyPr>
          <a:lstStyle/>
          <a:p>
            <a:pPr algn="ctr"/>
            <a:r>
              <a:rPr lang="en-US" dirty="0" smtClean="0"/>
              <a:t>2-oxoisovalerate complex</a:t>
            </a:r>
            <a:endParaRPr lang="en-US" dirty="0"/>
          </a:p>
        </p:txBody>
      </p:sp>
      <p:sp>
        <p:nvSpPr>
          <p:cNvPr id="24" name="TextBox 23"/>
          <p:cNvSpPr txBox="1"/>
          <p:nvPr/>
        </p:nvSpPr>
        <p:spPr>
          <a:xfrm>
            <a:off x="3622847" y="2739619"/>
            <a:ext cx="2413013" cy="923330"/>
          </a:xfrm>
          <a:prstGeom prst="rect">
            <a:avLst/>
          </a:prstGeom>
          <a:noFill/>
        </p:spPr>
        <p:txBody>
          <a:bodyPr wrap="square" rtlCol="0">
            <a:spAutoFit/>
          </a:bodyPr>
          <a:lstStyle/>
          <a:p>
            <a:pPr algn="ctr"/>
            <a:r>
              <a:rPr lang="en-US" dirty="0" smtClean="0"/>
              <a:t>Present all possible combinations of complexes</a:t>
            </a:r>
            <a:endParaRPr lang="en-US" dirty="0"/>
          </a:p>
        </p:txBody>
      </p:sp>
      <p:pic>
        <p:nvPicPr>
          <p:cNvPr id="26" name="Picture 25" descr="dockingbeispiel.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97582" y="5504462"/>
            <a:ext cx="2196602" cy="1194694"/>
          </a:xfrm>
          <a:prstGeom prst="rect">
            <a:avLst/>
          </a:prstGeom>
        </p:spPr>
      </p:pic>
      <p:sp>
        <p:nvSpPr>
          <p:cNvPr id="27" name="TextBox 26"/>
          <p:cNvSpPr txBox="1"/>
          <p:nvPr/>
        </p:nvSpPr>
        <p:spPr>
          <a:xfrm>
            <a:off x="6797582" y="4986380"/>
            <a:ext cx="2346418" cy="646331"/>
          </a:xfrm>
          <a:prstGeom prst="rect">
            <a:avLst/>
          </a:prstGeom>
          <a:noFill/>
        </p:spPr>
        <p:txBody>
          <a:bodyPr wrap="square" rtlCol="0">
            <a:spAutoFit/>
          </a:bodyPr>
          <a:lstStyle/>
          <a:p>
            <a:pPr algn="ctr"/>
            <a:r>
              <a:rPr lang="en-US" dirty="0" smtClean="0"/>
              <a:t>Fatty acid </a:t>
            </a:r>
            <a:r>
              <a:rPr lang="en-US" dirty="0" err="1" smtClean="0"/>
              <a:t>synthase</a:t>
            </a:r>
            <a:endParaRPr lang="en-US" dirty="0" smtClean="0"/>
          </a:p>
          <a:p>
            <a:pPr algn="ctr"/>
            <a:r>
              <a:rPr lang="en-US" dirty="0" smtClean="0"/>
              <a:t>complex</a:t>
            </a:r>
            <a:endParaRPr lang="en-US" dirty="0"/>
          </a:p>
        </p:txBody>
      </p:sp>
      <p:sp>
        <p:nvSpPr>
          <p:cNvPr id="28" name="TextBox 27"/>
          <p:cNvSpPr txBox="1"/>
          <p:nvPr/>
        </p:nvSpPr>
        <p:spPr>
          <a:xfrm>
            <a:off x="7590921" y="4394750"/>
            <a:ext cx="595035" cy="584776"/>
          </a:xfrm>
          <a:prstGeom prst="rect">
            <a:avLst/>
          </a:prstGeom>
          <a:noFill/>
        </p:spPr>
        <p:txBody>
          <a:bodyPr wrap="none" rtlCol="0">
            <a:spAutoFit/>
          </a:bodyPr>
          <a:lstStyle/>
          <a:p>
            <a:r>
              <a:rPr lang="en-US" sz="3200" dirty="0" smtClean="0"/>
              <a:t>…</a:t>
            </a:r>
            <a:endParaRPr lang="en-US" sz="3200" dirty="0"/>
          </a:p>
        </p:txBody>
      </p:sp>
    </p:spTree>
    <p:extLst>
      <p:ext uri="{BB962C8B-B14F-4D97-AF65-F5344CB8AC3E}">
        <p14:creationId xmlns:p14="http://schemas.microsoft.com/office/powerpoint/2010/main" val="287312006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2952928" y="1417638"/>
            <a:ext cx="3244722" cy="5440362"/>
          </a:xfrm>
          <a:prstGeom prst="rect">
            <a:avLst/>
          </a:prstGeom>
          <a:solidFill>
            <a:srgbClr val="3366FF">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dirty="0" smtClean="0"/>
              <a:t>Transport inference parser (TIP)</a:t>
            </a:r>
            <a:endParaRPr lang="en-US" dirty="0"/>
          </a:p>
        </p:txBody>
      </p:sp>
      <p:sp>
        <p:nvSpPr>
          <p:cNvPr id="56" name="Right Arrow 55"/>
          <p:cNvSpPr/>
          <p:nvPr/>
        </p:nvSpPr>
        <p:spPr>
          <a:xfrm rot="5400000">
            <a:off x="4423073" y="1904136"/>
            <a:ext cx="415080"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ight Arrow 56"/>
          <p:cNvSpPr/>
          <p:nvPr/>
        </p:nvSpPr>
        <p:spPr>
          <a:xfrm>
            <a:off x="6340293" y="4158855"/>
            <a:ext cx="415080"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203315" y="1606151"/>
            <a:ext cx="2749613" cy="646331"/>
          </a:xfrm>
          <a:prstGeom prst="rect">
            <a:avLst/>
          </a:prstGeom>
          <a:noFill/>
        </p:spPr>
        <p:txBody>
          <a:bodyPr wrap="square" rtlCol="0">
            <a:spAutoFit/>
          </a:bodyPr>
          <a:lstStyle/>
          <a:p>
            <a:r>
              <a:rPr lang="en-US" b="1" dirty="0" smtClean="0"/>
              <a:t>9934 free-text </a:t>
            </a:r>
          </a:p>
          <a:p>
            <a:r>
              <a:rPr lang="en-US" b="1" dirty="0" smtClean="0"/>
              <a:t>Protein annotations</a:t>
            </a:r>
            <a:endParaRPr lang="en-US" b="1" dirty="0"/>
          </a:p>
        </p:txBody>
      </p:sp>
      <p:sp>
        <p:nvSpPr>
          <p:cNvPr id="59" name="TextBox 58"/>
          <p:cNvSpPr txBox="1"/>
          <p:nvPr/>
        </p:nvSpPr>
        <p:spPr>
          <a:xfrm>
            <a:off x="6340293" y="1331200"/>
            <a:ext cx="2704417" cy="1200329"/>
          </a:xfrm>
          <a:prstGeom prst="rect">
            <a:avLst/>
          </a:prstGeom>
          <a:noFill/>
        </p:spPr>
        <p:txBody>
          <a:bodyPr wrap="square" rtlCol="0">
            <a:spAutoFit/>
          </a:bodyPr>
          <a:lstStyle/>
          <a:p>
            <a:r>
              <a:rPr lang="en-US" b="1" dirty="0" smtClean="0">
                <a:solidFill>
                  <a:srgbClr val="FF0000"/>
                </a:solidFill>
              </a:rPr>
              <a:t>290 transport reactions</a:t>
            </a:r>
          </a:p>
          <a:p>
            <a:r>
              <a:rPr lang="en-US" b="1" dirty="0" smtClean="0">
                <a:solidFill>
                  <a:srgbClr val="FF0000"/>
                </a:solidFill>
              </a:rPr>
              <a:t>137 metabolites exported or transported between cytosol and organelles</a:t>
            </a:r>
            <a:endParaRPr lang="en-US" b="1" dirty="0">
              <a:solidFill>
                <a:srgbClr val="FF0000"/>
              </a:solidFill>
            </a:endParaRPr>
          </a:p>
        </p:txBody>
      </p:sp>
      <p:sp>
        <p:nvSpPr>
          <p:cNvPr id="41" name="TextBox 40"/>
          <p:cNvSpPr txBox="1"/>
          <p:nvPr/>
        </p:nvSpPr>
        <p:spPr>
          <a:xfrm>
            <a:off x="140706" y="3201303"/>
            <a:ext cx="2812222" cy="2800767"/>
          </a:xfrm>
          <a:prstGeom prst="rect">
            <a:avLst/>
          </a:prstGeom>
          <a:noFill/>
        </p:spPr>
        <p:txBody>
          <a:bodyPr wrap="square" rtlCol="0">
            <a:spAutoFit/>
          </a:bodyPr>
          <a:lstStyle/>
          <a:p>
            <a:pPr>
              <a:buFont typeface="Arial"/>
              <a:buChar char="•"/>
            </a:pPr>
            <a:r>
              <a:rPr lang="en-US" dirty="0" smtClean="0"/>
              <a:t> MFS glucose transporter</a:t>
            </a:r>
          </a:p>
          <a:p>
            <a:pPr>
              <a:buFont typeface="Arial"/>
              <a:buChar char="•"/>
            </a:pPr>
            <a:r>
              <a:rPr lang="en-US" dirty="0" smtClean="0"/>
              <a:t>  ATP </a:t>
            </a:r>
            <a:r>
              <a:rPr lang="en-US" dirty="0" err="1" smtClean="0"/>
              <a:t>synthase</a:t>
            </a:r>
            <a:endParaRPr lang="en-US" dirty="0" smtClean="0"/>
          </a:p>
          <a:p>
            <a:r>
              <a:rPr lang="en-US" sz="3200" dirty="0" smtClean="0"/>
              <a:t>    …</a:t>
            </a:r>
          </a:p>
          <a:p>
            <a:pPr>
              <a:buFont typeface="Arial"/>
              <a:buChar char="•"/>
            </a:pPr>
            <a:r>
              <a:rPr lang="en-US" dirty="0" smtClean="0"/>
              <a:t> sucrose transporter</a:t>
            </a:r>
          </a:p>
          <a:p>
            <a:endParaRPr lang="en-US" dirty="0" smtClean="0"/>
          </a:p>
          <a:p>
            <a:endParaRPr lang="en-US" dirty="0" smtClean="0"/>
          </a:p>
          <a:p>
            <a:pPr>
              <a:buFont typeface="Arial"/>
              <a:buChar char="•"/>
            </a:pPr>
            <a:endParaRPr lang="en-US" dirty="0" smtClean="0"/>
          </a:p>
          <a:p>
            <a:endParaRPr lang="en-US" dirty="0"/>
          </a:p>
        </p:txBody>
      </p:sp>
      <p:sp>
        <p:nvSpPr>
          <p:cNvPr id="48" name="TextBox 47"/>
          <p:cNvSpPr txBox="1"/>
          <p:nvPr/>
        </p:nvSpPr>
        <p:spPr>
          <a:xfrm>
            <a:off x="3424107" y="1508348"/>
            <a:ext cx="2413013" cy="646331"/>
          </a:xfrm>
          <a:prstGeom prst="rect">
            <a:avLst/>
          </a:prstGeom>
          <a:noFill/>
        </p:spPr>
        <p:txBody>
          <a:bodyPr wrap="square" rtlCol="0">
            <a:spAutoFit/>
          </a:bodyPr>
          <a:lstStyle/>
          <a:p>
            <a:pPr algn="ctr"/>
            <a:r>
              <a:rPr lang="en-US" dirty="0" smtClean="0"/>
              <a:t>Filter proteins for transporters</a:t>
            </a:r>
            <a:endParaRPr lang="en-US" dirty="0"/>
          </a:p>
        </p:txBody>
      </p:sp>
      <p:sp>
        <p:nvSpPr>
          <p:cNvPr id="49" name="TextBox 48"/>
          <p:cNvSpPr txBox="1"/>
          <p:nvPr/>
        </p:nvSpPr>
        <p:spPr>
          <a:xfrm>
            <a:off x="3287637" y="2909479"/>
            <a:ext cx="2685952" cy="369332"/>
          </a:xfrm>
          <a:prstGeom prst="rect">
            <a:avLst/>
          </a:prstGeom>
          <a:noFill/>
        </p:spPr>
        <p:txBody>
          <a:bodyPr wrap="none" rtlCol="0">
            <a:spAutoFit/>
          </a:bodyPr>
          <a:lstStyle/>
          <a:p>
            <a:pPr algn="ctr"/>
            <a:r>
              <a:rPr lang="en-US" dirty="0" smtClean="0"/>
              <a:t>Infer </a:t>
            </a:r>
            <a:r>
              <a:rPr lang="en-US" dirty="0" err="1" smtClean="0"/>
              <a:t>multimeric</a:t>
            </a:r>
            <a:r>
              <a:rPr lang="en-US" dirty="0" smtClean="0"/>
              <a:t> complex</a:t>
            </a:r>
            <a:endParaRPr lang="en-US" dirty="0"/>
          </a:p>
        </p:txBody>
      </p:sp>
      <p:sp>
        <p:nvSpPr>
          <p:cNvPr id="50" name="Right Arrow 49"/>
          <p:cNvSpPr/>
          <p:nvPr/>
        </p:nvSpPr>
        <p:spPr>
          <a:xfrm rot="5400000">
            <a:off x="4329846" y="3028268"/>
            <a:ext cx="601535"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3800529" y="4033611"/>
            <a:ext cx="1660168" cy="369332"/>
          </a:xfrm>
          <a:prstGeom prst="rect">
            <a:avLst/>
          </a:prstGeom>
          <a:noFill/>
        </p:spPr>
        <p:txBody>
          <a:bodyPr wrap="none" rtlCol="0">
            <a:spAutoFit/>
          </a:bodyPr>
          <a:lstStyle/>
          <a:p>
            <a:pPr algn="ctr"/>
            <a:r>
              <a:rPr lang="en-US" dirty="0" smtClean="0"/>
              <a:t>Infer substrate</a:t>
            </a:r>
            <a:endParaRPr lang="en-US" dirty="0"/>
          </a:p>
        </p:txBody>
      </p:sp>
      <p:sp>
        <p:nvSpPr>
          <p:cNvPr id="52" name="Right Arrow 51"/>
          <p:cNvSpPr/>
          <p:nvPr/>
        </p:nvSpPr>
        <p:spPr>
          <a:xfrm rot="5400000">
            <a:off x="4423073" y="4152400"/>
            <a:ext cx="415080"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3140863" y="5157740"/>
            <a:ext cx="2979500" cy="646331"/>
          </a:xfrm>
          <a:prstGeom prst="rect">
            <a:avLst/>
          </a:prstGeom>
          <a:noFill/>
        </p:spPr>
        <p:txBody>
          <a:bodyPr wrap="square" rtlCol="0">
            <a:spAutoFit/>
          </a:bodyPr>
          <a:lstStyle/>
          <a:p>
            <a:pPr algn="ctr"/>
            <a:r>
              <a:rPr lang="en-US" dirty="0" smtClean="0"/>
              <a:t>Infer energy-coupling mechanism</a:t>
            </a:r>
            <a:endParaRPr lang="en-US" dirty="0"/>
          </a:p>
        </p:txBody>
      </p:sp>
      <p:grpSp>
        <p:nvGrpSpPr>
          <p:cNvPr id="3" name="Group 60"/>
          <p:cNvGrpSpPr/>
          <p:nvPr/>
        </p:nvGrpSpPr>
        <p:grpSpPr>
          <a:xfrm>
            <a:off x="6869823" y="2739619"/>
            <a:ext cx="1519459" cy="4075818"/>
            <a:chOff x="7167341" y="2587571"/>
            <a:chExt cx="1519459" cy="4075818"/>
          </a:xfrm>
        </p:grpSpPr>
        <p:pic>
          <p:nvPicPr>
            <p:cNvPr id="42" name="Picture 41" descr="glucose-transport.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4431" y="2587571"/>
              <a:ext cx="1065279" cy="1054131"/>
            </a:xfrm>
            <a:prstGeom prst="rect">
              <a:avLst/>
            </a:prstGeom>
          </p:spPr>
        </p:pic>
        <p:pic>
          <p:nvPicPr>
            <p:cNvPr id="43" name="Picture 42" descr="proton-export.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67341" y="3637125"/>
              <a:ext cx="1519459" cy="1116112"/>
            </a:xfrm>
            <a:prstGeom prst="rect">
              <a:avLst/>
            </a:prstGeom>
          </p:spPr>
        </p:pic>
        <p:pic>
          <p:nvPicPr>
            <p:cNvPr id="45" name="Picture 44" descr="sucrose-transport.tif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82175" y="5328858"/>
              <a:ext cx="1089790" cy="1334531"/>
            </a:xfrm>
            <a:prstGeom prst="rect">
              <a:avLst/>
            </a:prstGeom>
          </p:spPr>
        </p:pic>
        <p:sp>
          <p:nvSpPr>
            <p:cNvPr id="60" name="TextBox 59"/>
            <p:cNvSpPr txBox="1"/>
            <p:nvPr/>
          </p:nvSpPr>
          <p:spPr>
            <a:xfrm>
              <a:off x="7629553" y="4748660"/>
              <a:ext cx="595035" cy="584776"/>
            </a:xfrm>
            <a:prstGeom prst="rect">
              <a:avLst/>
            </a:prstGeom>
            <a:noFill/>
          </p:spPr>
          <p:txBody>
            <a:bodyPr wrap="none" rtlCol="0">
              <a:spAutoFit/>
            </a:bodyPr>
            <a:lstStyle/>
            <a:p>
              <a:r>
                <a:rPr lang="en-US" sz="3200" dirty="0" smtClean="0"/>
                <a:t>…</a:t>
              </a:r>
              <a:endParaRPr lang="en-US" sz="3200" dirty="0"/>
            </a:p>
          </p:txBody>
        </p:sp>
      </p:grpSp>
      <p:sp>
        <p:nvSpPr>
          <p:cNvPr id="62" name="Right Arrow 61"/>
          <p:cNvSpPr/>
          <p:nvPr/>
        </p:nvSpPr>
        <p:spPr>
          <a:xfrm>
            <a:off x="2474641" y="4158855"/>
            <a:ext cx="415080"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3140863" y="6421968"/>
            <a:ext cx="3056787" cy="553998"/>
          </a:xfrm>
          <a:prstGeom prst="rect">
            <a:avLst/>
          </a:prstGeom>
          <a:noFill/>
        </p:spPr>
        <p:txBody>
          <a:bodyPr wrap="square" rtlCol="0">
            <a:spAutoFit/>
          </a:bodyPr>
          <a:lstStyle/>
          <a:p>
            <a:r>
              <a:rPr lang="en-US" sz="1200" b="1" dirty="0" smtClean="0"/>
              <a:t>Bioinformatics (2008) 24 (13): i259-i267.</a:t>
            </a:r>
          </a:p>
          <a:p>
            <a:endParaRPr lang="en-US" dirty="0"/>
          </a:p>
        </p:txBody>
      </p:sp>
    </p:spTree>
    <p:extLst>
      <p:ext uri="{BB962C8B-B14F-4D97-AF65-F5344CB8AC3E}">
        <p14:creationId xmlns:p14="http://schemas.microsoft.com/office/powerpoint/2010/main" val="23190458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2988484" y="1467651"/>
            <a:ext cx="3244722" cy="5440362"/>
          </a:xfrm>
          <a:prstGeom prst="rect">
            <a:avLst/>
          </a:prstGeom>
          <a:solidFill>
            <a:srgbClr val="3366FF">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dirty="0" smtClean="0"/>
              <a:t>Pathologic predicts pathways</a:t>
            </a:r>
            <a:endParaRPr lang="en-US" dirty="0"/>
          </a:p>
        </p:txBody>
      </p:sp>
      <p:sp>
        <p:nvSpPr>
          <p:cNvPr id="56" name="Right Arrow 55"/>
          <p:cNvSpPr/>
          <p:nvPr/>
        </p:nvSpPr>
        <p:spPr>
          <a:xfrm>
            <a:off x="6302153" y="3762093"/>
            <a:ext cx="415080"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ight Arrow 56"/>
          <p:cNvSpPr/>
          <p:nvPr/>
        </p:nvSpPr>
        <p:spPr>
          <a:xfrm>
            <a:off x="2429312" y="3762093"/>
            <a:ext cx="415080"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267616" y="1217468"/>
            <a:ext cx="1685978" cy="923330"/>
          </a:xfrm>
          <a:prstGeom prst="rect">
            <a:avLst/>
          </a:prstGeom>
          <a:noFill/>
        </p:spPr>
        <p:txBody>
          <a:bodyPr wrap="none" rtlCol="0">
            <a:spAutoFit/>
          </a:bodyPr>
          <a:lstStyle/>
          <a:p>
            <a:r>
              <a:rPr lang="en-US" b="1" dirty="0" smtClean="0"/>
              <a:t>1770 enzyme-</a:t>
            </a:r>
          </a:p>
          <a:p>
            <a:r>
              <a:rPr lang="en-US" b="1" dirty="0" smtClean="0"/>
              <a:t>catalyzed</a:t>
            </a:r>
          </a:p>
          <a:p>
            <a:r>
              <a:rPr lang="en-US" b="1" dirty="0" smtClean="0"/>
              <a:t>reactions</a:t>
            </a:r>
            <a:endParaRPr lang="en-US" b="1" dirty="0"/>
          </a:p>
        </p:txBody>
      </p:sp>
      <p:sp>
        <p:nvSpPr>
          <p:cNvPr id="59" name="TextBox 58"/>
          <p:cNvSpPr txBox="1"/>
          <p:nvPr/>
        </p:nvSpPr>
        <p:spPr>
          <a:xfrm>
            <a:off x="6671269" y="1217468"/>
            <a:ext cx="2041701" cy="923330"/>
          </a:xfrm>
          <a:prstGeom prst="rect">
            <a:avLst/>
          </a:prstGeom>
          <a:noFill/>
        </p:spPr>
        <p:txBody>
          <a:bodyPr wrap="square" rtlCol="0">
            <a:spAutoFit/>
          </a:bodyPr>
          <a:lstStyle/>
          <a:p>
            <a:r>
              <a:rPr lang="en-US" b="1" dirty="0" smtClean="0">
                <a:solidFill>
                  <a:srgbClr val="FF0000"/>
                </a:solidFill>
              </a:rPr>
              <a:t>893 reactions assigned to </a:t>
            </a:r>
          </a:p>
          <a:p>
            <a:r>
              <a:rPr lang="en-US" b="1" dirty="0" smtClean="0">
                <a:solidFill>
                  <a:srgbClr val="FF0000"/>
                </a:solidFill>
              </a:rPr>
              <a:t>257 Pathways</a:t>
            </a:r>
            <a:endParaRPr lang="en-US" b="1" dirty="0">
              <a:solidFill>
                <a:srgbClr val="FF0000"/>
              </a:solidFill>
            </a:endParaRPr>
          </a:p>
        </p:txBody>
      </p:sp>
      <p:grpSp>
        <p:nvGrpSpPr>
          <p:cNvPr id="34" name="Group 33"/>
          <p:cNvGrpSpPr/>
          <p:nvPr/>
        </p:nvGrpSpPr>
        <p:grpSpPr>
          <a:xfrm>
            <a:off x="101815" y="2355191"/>
            <a:ext cx="2756657" cy="3964807"/>
            <a:chOff x="5445411" y="1908419"/>
            <a:chExt cx="3634570" cy="3948714"/>
          </a:xfrm>
        </p:grpSpPr>
        <p:pic>
          <p:nvPicPr>
            <p:cNvPr id="36" name="Picture 35" descr="citrate-dehydratase.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16735" y="2898268"/>
              <a:ext cx="2691922" cy="672981"/>
            </a:xfrm>
            <a:prstGeom prst="rect">
              <a:avLst/>
            </a:prstGeom>
          </p:spPr>
        </p:pic>
        <p:pic>
          <p:nvPicPr>
            <p:cNvPr id="38" name="Picture 37" descr="2.3.3.1.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5411" y="5259415"/>
              <a:ext cx="3634570" cy="597718"/>
            </a:xfrm>
            <a:prstGeom prst="rect">
              <a:avLst/>
            </a:prstGeom>
          </p:spPr>
        </p:pic>
        <p:sp>
          <p:nvSpPr>
            <p:cNvPr id="41" name="TextBox 40"/>
            <p:cNvSpPr txBox="1"/>
            <p:nvPr/>
          </p:nvSpPr>
          <p:spPr>
            <a:xfrm>
              <a:off x="7079348" y="3815169"/>
              <a:ext cx="366700" cy="1195457"/>
            </a:xfrm>
            <a:prstGeom prst="rect">
              <a:avLst/>
            </a:prstGeom>
            <a:noFill/>
          </p:spPr>
          <p:txBody>
            <a:bodyPr wrap="square" rtlCol="0">
              <a:spAutoFit/>
            </a:bodyPr>
            <a:lstStyle/>
            <a:p>
              <a:r>
                <a:rPr lang="en-US" sz="3600" dirty="0" smtClean="0"/>
                <a:t>…</a:t>
              </a:r>
              <a:endParaRPr lang="en-US" sz="3600" dirty="0"/>
            </a:p>
          </p:txBody>
        </p:sp>
        <p:pic>
          <p:nvPicPr>
            <p:cNvPr id="42" name="Picture 41" descr="1.1.1.37.tif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06217" y="1908419"/>
              <a:ext cx="3312960" cy="745929"/>
            </a:xfrm>
            <a:prstGeom prst="rect">
              <a:avLst/>
            </a:prstGeom>
          </p:spPr>
        </p:pic>
      </p:grpSp>
      <p:pic>
        <p:nvPicPr>
          <p:cNvPr id="43" name="Picture 42" descr="metacyc.tiff"/>
          <p:cNvPicPr>
            <a:picLocks noChangeAspect="1"/>
          </p:cNvPicPr>
          <p:nvPr/>
        </p:nvPicPr>
        <p:blipFill>
          <a:blip r:embed="rId6"/>
          <a:stretch>
            <a:fillRect/>
          </a:stretch>
        </p:blipFill>
        <p:spPr>
          <a:xfrm>
            <a:off x="3296938" y="1554743"/>
            <a:ext cx="2691112" cy="820608"/>
          </a:xfrm>
          <a:prstGeom prst="rect">
            <a:avLst/>
          </a:prstGeom>
        </p:spPr>
      </p:pic>
      <p:sp>
        <p:nvSpPr>
          <p:cNvPr id="45" name="Right Arrow 44"/>
          <p:cNvSpPr/>
          <p:nvPr/>
        </p:nvSpPr>
        <p:spPr>
          <a:xfrm rot="5400000">
            <a:off x="4313100" y="2091752"/>
            <a:ext cx="415080"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6" name="Picture 45" descr="TCA.tif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26320" y="3016068"/>
            <a:ext cx="1731598" cy="1314498"/>
          </a:xfrm>
          <a:prstGeom prst="rect">
            <a:avLst/>
          </a:prstGeom>
        </p:spPr>
      </p:pic>
      <p:pic>
        <p:nvPicPr>
          <p:cNvPr id="47" name="Picture 46" descr="chorismate-biosynthesis-top.tif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47829" y="5259193"/>
            <a:ext cx="2688580" cy="1386914"/>
          </a:xfrm>
          <a:prstGeom prst="rect">
            <a:avLst/>
          </a:prstGeom>
        </p:spPr>
      </p:pic>
      <p:pic>
        <p:nvPicPr>
          <p:cNvPr id="48" name="Picture 47" descr="carotenoid-biosynthesis.tif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06770" y="2134386"/>
            <a:ext cx="2770698" cy="816293"/>
          </a:xfrm>
          <a:prstGeom prst="rect">
            <a:avLst/>
          </a:prstGeom>
        </p:spPr>
      </p:pic>
      <p:sp>
        <p:nvSpPr>
          <p:cNvPr id="49" name="TextBox 48"/>
          <p:cNvSpPr txBox="1"/>
          <p:nvPr/>
        </p:nvSpPr>
        <p:spPr>
          <a:xfrm>
            <a:off x="7553057" y="4082915"/>
            <a:ext cx="278125" cy="1200329"/>
          </a:xfrm>
          <a:prstGeom prst="rect">
            <a:avLst/>
          </a:prstGeom>
          <a:noFill/>
        </p:spPr>
        <p:txBody>
          <a:bodyPr wrap="square" rtlCol="0">
            <a:spAutoFit/>
          </a:bodyPr>
          <a:lstStyle/>
          <a:p>
            <a:r>
              <a:rPr lang="en-US" sz="3600" dirty="0" smtClean="0"/>
              <a:t>…</a:t>
            </a:r>
            <a:endParaRPr lang="en-US" sz="3600" dirty="0"/>
          </a:p>
        </p:txBody>
      </p:sp>
      <p:sp>
        <p:nvSpPr>
          <p:cNvPr id="51" name="TextBox 50"/>
          <p:cNvSpPr txBox="1"/>
          <p:nvPr/>
        </p:nvSpPr>
        <p:spPr>
          <a:xfrm>
            <a:off x="3176317" y="3115762"/>
            <a:ext cx="2811732" cy="369332"/>
          </a:xfrm>
          <a:prstGeom prst="rect">
            <a:avLst/>
          </a:prstGeom>
          <a:noFill/>
        </p:spPr>
        <p:txBody>
          <a:bodyPr wrap="square" rtlCol="0">
            <a:spAutoFit/>
          </a:bodyPr>
          <a:lstStyle/>
          <a:p>
            <a:r>
              <a:rPr lang="en-US" dirty="0" smtClean="0"/>
              <a:t>X = #</a:t>
            </a:r>
            <a:r>
              <a:rPr lang="en-US" dirty="0" err="1" smtClean="0"/>
              <a:t>rxns</a:t>
            </a:r>
            <a:r>
              <a:rPr lang="en-US" dirty="0" smtClean="0"/>
              <a:t> in </a:t>
            </a:r>
            <a:r>
              <a:rPr lang="en-US" dirty="0" err="1" smtClean="0"/>
              <a:t>metacyc</a:t>
            </a:r>
            <a:r>
              <a:rPr lang="en-US" dirty="0" smtClean="0"/>
              <a:t> </a:t>
            </a:r>
            <a:r>
              <a:rPr lang="en-US" dirty="0" err="1" smtClean="0"/>
              <a:t>pwy</a:t>
            </a:r>
            <a:endParaRPr lang="en-US" dirty="0"/>
          </a:p>
        </p:txBody>
      </p:sp>
      <p:sp>
        <p:nvSpPr>
          <p:cNvPr id="52" name="TextBox 51"/>
          <p:cNvSpPr txBox="1"/>
          <p:nvPr/>
        </p:nvSpPr>
        <p:spPr>
          <a:xfrm>
            <a:off x="3176317" y="3844534"/>
            <a:ext cx="3056888" cy="646331"/>
          </a:xfrm>
          <a:prstGeom prst="rect">
            <a:avLst/>
          </a:prstGeom>
          <a:noFill/>
        </p:spPr>
        <p:txBody>
          <a:bodyPr wrap="square" rtlCol="0">
            <a:spAutoFit/>
          </a:bodyPr>
          <a:lstStyle/>
          <a:p>
            <a:r>
              <a:rPr lang="en-US" dirty="0" smtClean="0"/>
              <a:t>Y = #</a:t>
            </a:r>
            <a:r>
              <a:rPr lang="en-US" dirty="0" err="1" smtClean="0"/>
              <a:t>rxns</a:t>
            </a:r>
            <a:r>
              <a:rPr lang="en-US" dirty="0" smtClean="0"/>
              <a:t> with enzyme evidence</a:t>
            </a:r>
            <a:endParaRPr lang="en-US" dirty="0"/>
          </a:p>
        </p:txBody>
      </p:sp>
      <p:sp>
        <p:nvSpPr>
          <p:cNvPr id="54" name="TextBox 53"/>
          <p:cNvSpPr txBox="1"/>
          <p:nvPr/>
        </p:nvSpPr>
        <p:spPr>
          <a:xfrm>
            <a:off x="3176317" y="4850305"/>
            <a:ext cx="2820676" cy="369332"/>
          </a:xfrm>
          <a:prstGeom prst="rect">
            <a:avLst/>
          </a:prstGeom>
          <a:noFill/>
        </p:spPr>
        <p:txBody>
          <a:bodyPr wrap="square" rtlCol="0">
            <a:spAutoFit/>
          </a:bodyPr>
          <a:lstStyle/>
          <a:p>
            <a:r>
              <a:rPr lang="en-US" dirty="0" smtClean="0"/>
              <a:t>Z = #unique </a:t>
            </a:r>
            <a:r>
              <a:rPr lang="en-US" dirty="0" err="1" smtClean="0"/>
              <a:t>rxns</a:t>
            </a:r>
            <a:r>
              <a:rPr lang="en-US" dirty="0" smtClean="0"/>
              <a:t> in </a:t>
            </a:r>
            <a:r>
              <a:rPr lang="en-US" dirty="0" err="1" smtClean="0"/>
              <a:t>pwy</a:t>
            </a:r>
            <a:endParaRPr lang="en-US" dirty="0"/>
          </a:p>
        </p:txBody>
      </p:sp>
      <p:sp>
        <p:nvSpPr>
          <p:cNvPr id="61" name="TextBox 60"/>
          <p:cNvSpPr txBox="1"/>
          <p:nvPr/>
        </p:nvSpPr>
        <p:spPr>
          <a:xfrm>
            <a:off x="3176317" y="5579077"/>
            <a:ext cx="2820676" cy="646331"/>
          </a:xfrm>
          <a:prstGeom prst="rect">
            <a:avLst/>
          </a:prstGeom>
          <a:noFill/>
        </p:spPr>
        <p:txBody>
          <a:bodyPr wrap="square" rtlCol="0">
            <a:spAutoFit/>
          </a:bodyPr>
          <a:lstStyle/>
          <a:p>
            <a:r>
              <a:rPr lang="en-US" dirty="0" smtClean="0"/>
              <a:t>P(X|Y|Z) = </a:t>
            </a:r>
            <a:r>
              <a:rPr lang="en-US" dirty="0" err="1" smtClean="0"/>
              <a:t>prob</a:t>
            </a:r>
            <a:r>
              <a:rPr lang="en-US" dirty="0" smtClean="0"/>
              <a:t> of </a:t>
            </a:r>
            <a:r>
              <a:rPr lang="en-US" dirty="0" err="1" smtClean="0"/>
              <a:t>pwy</a:t>
            </a:r>
            <a:r>
              <a:rPr lang="en-US" dirty="0" smtClean="0"/>
              <a:t> in </a:t>
            </a:r>
            <a:r>
              <a:rPr lang="en-US" dirty="0" err="1" smtClean="0"/>
              <a:t>Neurospora</a:t>
            </a:r>
            <a:endParaRPr lang="en-US" dirty="0"/>
          </a:p>
        </p:txBody>
      </p:sp>
      <p:sp>
        <p:nvSpPr>
          <p:cNvPr id="62" name="TextBox 61"/>
          <p:cNvSpPr txBox="1"/>
          <p:nvPr/>
        </p:nvSpPr>
        <p:spPr>
          <a:xfrm>
            <a:off x="3176317" y="6307848"/>
            <a:ext cx="3343771" cy="738664"/>
          </a:xfrm>
          <a:prstGeom prst="rect">
            <a:avLst/>
          </a:prstGeom>
          <a:noFill/>
        </p:spPr>
        <p:txBody>
          <a:bodyPr wrap="square" rtlCol="0">
            <a:spAutoFit/>
          </a:bodyPr>
          <a:lstStyle/>
          <a:p>
            <a:r>
              <a:rPr lang="en-US" sz="1400" b="1" dirty="0" smtClean="0"/>
              <a:t>Science 293:2040-4, 2001.</a:t>
            </a:r>
          </a:p>
          <a:p>
            <a:endParaRPr lang="en-US" sz="1400" dirty="0" smtClean="0"/>
          </a:p>
          <a:p>
            <a:endParaRPr lang="en-US" sz="1400" dirty="0"/>
          </a:p>
        </p:txBody>
      </p:sp>
    </p:spTree>
    <p:extLst>
      <p:ext uri="{BB962C8B-B14F-4D97-AF65-F5344CB8AC3E}">
        <p14:creationId xmlns:p14="http://schemas.microsoft.com/office/powerpoint/2010/main" val="30135035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2988483" y="1217468"/>
            <a:ext cx="3244722" cy="5440362"/>
          </a:xfrm>
          <a:prstGeom prst="rect">
            <a:avLst/>
          </a:prstGeom>
          <a:solidFill>
            <a:srgbClr val="3366FF">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dirty="0" smtClean="0"/>
              <a:t>Modular biomass composition</a:t>
            </a:r>
            <a:endParaRPr lang="en-US" dirty="0"/>
          </a:p>
        </p:txBody>
      </p:sp>
      <p:sp>
        <p:nvSpPr>
          <p:cNvPr id="56" name="Right Arrow 55"/>
          <p:cNvSpPr/>
          <p:nvPr/>
        </p:nvSpPr>
        <p:spPr>
          <a:xfrm>
            <a:off x="6025665" y="3543470"/>
            <a:ext cx="415080"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ight Arrow 56"/>
          <p:cNvSpPr/>
          <p:nvPr/>
        </p:nvSpPr>
        <p:spPr>
          <a:xfrm>
            <a:off x="2429312" y="3762093"/>
            <a:ext cx="415080"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3570023" y="4969706"/>
            <a:ext cx="1962008" cy="369332"/>
          </a:xfrm>
          <a:prstGeom prst="rect">
            <a:avLst/>
          </a:prstGeom>
          <a:noFill/>
        </p:spPr>
        <p:txBody>
          <a:bodyPr wrap="none" rtlCol="0">
            <a:spAutoFit/>
          </a:bodyPr>
          <a:lstStyle/>
          <a:p>
            <a:r>
              <a:rPr lang="en-US" b="1" dirty="0" smtClean="0"/>
              <a:t>Essential cofactors</a:t>
            </a:r>
            <a:endParaRPr lang="en-US" b="1" dirty="0"/>
          </a:p>
        </p:txBody>
      </p:sp>
      <p:sp>
        <p:nvSpPr>
          <p:cNvPr id="59" name="TextBox 58"/>
          <p:cNvSpPr txBox="1"/>
          <p:nvPr/>
        </p:nvSpPr>
        <p:spPr>
          <a:xfrm>
            <a:off x="6671269" y="1217468"/>
            <a:ext cx="2041701" cy="923330"/>
          </a:xfrm>
          <a:prstGeom prst="rect">
            <a:avLst/>
          </a:prstGeom>
          <a:noFill/>
        </p:spPr>
        <p:txBody>
          <a:bodyPr wrap="square" rtlCol="0">
            <a:spAutoFit/>
          </a:bodyPr>
          <a:lstStyle/>
          <a:p>
            <a:r>
              <a:rPr lang="en-US" b="1" dirty="0" smtClean="0">
                <a:solidFill>
                  <a:srgbClr val="FF0000"/>
                </a:solidFill>
              </a:rPr>
              <a:t>893 reactions assigned to </a:t>
            </a:r>
          </a:p>
          <a:p>
            <a:r>
              <a:rPr lang="en-US" b="1" dirty="0" smtClean="0">
                <a:solidFill>
                  <a:srgbClr val="FF0000"/>
                </a:solidFill>
              </a:rPr>
              <a:t>257 Pathways</a:t>
            </a:r>
            <a:endParaRPr lang="en-US" b="1" dirty="0">
              <a:solidFill>
                <a:srgbClr val="FF0000"/>
              </a:solidFill>
            </a:endParaRPr>
          </a:p>
        </p:txBody>
      </p:sp>
      <p:grpSp>
        <p:nvGrpSpPr>
          <p:cNvPr id="34" name="Group 33"/>
          <p:cNvGrpSpPr/>
          <p:nvPr/>
        </p:nvGrpSpPr>
        <p:grpSpPr>
          <a:xfrm>
            <a:off x="101815" y="2355191"/>
            <a:ext cx="2756657" cy="3964807"/>
            <a:chOff x="5445411" y="1908419"/>
            <a:chExt cx="3634570" cy="3948714"/>
          </a:xfrm>
        </p:grpSpPr>
        <p:pic>
          <p:nvPicPr>
            <p:cNvPr id="36" name="Picture 35" descr="citrate-dehydratase.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16735" y="2898268"/>
              <a:ext cx="2691922" cy="672981"/>
            </a:xfrm>
            <a:prstGeom prst="rect">
              <a:avLst/>
            </a:prstGeom>
          </p:spPr>
        </p:pic>
        <p:pic>
          <p:nvPicPr>
            <p:cNvPr id="38" name="Picture 37" descr="2.3.3.1.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5411" y="5259415"/>
              <a:ext cx="3634570" cy="597718"/>
            </a:xfrm>
            <a:prstGeom prst="rect">
              <a:avLst/>
            </a:prstGeom>
          </p:spPr>
        </p:pic>
        <p:sp>
          <p:nvSpPr>
            <p:cNvPr id="41" name="TextBox 40"/>
            <p:cNvSpPr txBox="1"/>
            <p:nvPr/>
          </p:nvSpPr>
          <p:spPr>
            <a:xfrm>
              <a:off x="7079348" y="3815169"/>
              <a:ext cx="366700" cy="1195457"/>
            </a:xfrm>
            <a:prstGeom prst="rect">
              <a:avLst/>
            </a:prstGeom>
            <a:noFill/>
          </p:spPr>
          <p:txBody>
            <a:bodyPr wrap="square" rtlCol="0">
              <a:spAutoFit/>
            </a:bodyPr>
            <a:lstStyle/>
            <a:p>
              <a:r>
                <a:rPr lang="en-US" sz="3600" dirty="0" smtClean="0"/>
                <a:t>…</a:t>
              </a:r>
              <a:endParaRPr lang="en-US" sz="3600" dirty="0"/>
            </a:p>
          </p:txBody>
        </p:sp>
        <p:pic>
          <p:nvPicPr>
            <p:cNvPr id="42" name="Picture 41" descr="1.1.1.37.tif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06217" y="1908419"/>
              <a:ext cx="3312960" cy="745929"/>
            </a:xfrm>
            <a:prstGeom prst="rect">
              <a:avLst/>
            </a:prstGeom>
          </p:spPr>
        </p:pic>
      </p:grpSp>
      <p:pic>
        <p:nvPicPr>
          <p:cNvPr id="3" name="Picture 2" descr="biomass.tif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75356" y="2140798"/>
            <a:ext cx="3973783" cy="4442436"/>
          </a:xfrm>
          <a:prstGeom prst="rect">
            <a:avLst/>
          </a:prstGeom>
        </p:spPr>
      </p:pic>
      <p:sp>
        <p:nvSpPr>
          <p:cNvPr id="25" name="TextBox 24"/>
          <p:cNvSpPr txBox="1"/>
          <p:nvPr/>
        </p:nvSpPr>
        <p:spPr>
          <a:xfrm>
            <a:off x="3570023" y="2355191"/>
            <a:ext cx="622098" cy="369332"/>
          </a:xfrm>
          <a:prstGeom prst="rect">
            <a:avLst/>
          </a:prstGeom>
          <a:noFill/>
        </p:spPr>
        <p:txBody>
          <a:bodyPr wrap="none" rtlCol="0">
            <a:spAutoFit/>
          </a:bodyPr>
          <a:lstStyle/>
          <a:p>
            <a:r>
              <a:rPr lang="en-US" b="1" dirty="0" smtClean="0"/>
              <a:t>DNA</a:t>
            </a:r>
            <a:endParaRPr lang="en-US" b="1" dirty="0"/>
          </a:p>
        </p:txBody>
      </p:sp>
      <p:sp>
        <p:nvSpPr>
          <p:cNvPr id="26" name="TextBox 25"/>
          <p:cNvSpPr txBox="1"/>
          <p:nvPr/>
        </p:nvSpPr>
        <p:spPr>
          <a:xfrm>
            <a:off x="3570023" y="2878094"/>
            <a:ext cx="1352353" cy="369332"/>
          </a:xfrm>
          <a:prstGeom prst="rect">
            <a:avLst/>
          </a:prstGeom>
          <a:noFill/>
        </p:spPr>
        <p:txBody>
          <a:bodyPr wrap="none" rtlCol="0">
            <a:spAutoFit/>
          </a:bodyPr>
          <a:lstStyle/>
          <a:p>
            <a:r>
              <a:rPr lang="en-US" b="1" dirty="0" smtClean="0"/>
              <a:t>Amino acids</a:t>
            </a:r>
            <a:endParaRPr lang="en-US" b="1" dirty="0"/>
          </a:p>
        </p:txBody>
      </p:sp>
      <p:sp>
        <p:nvSpPr>
          <p:cNvPr id="27" name="TextBox 26"/>
          <p:cNvSpPr txBox="1"/>
          <p:nvPr/>
        </p:nvSpPr>
        <p:spPr>
          <a:xfrm>
            <a:off x="3570023" y="3400997"/>
            <a:ext cx="987958" cy="369332"/>
          </a:xfrm>
          <a:prstGeom prst="rect">
            <a:avLst/>
          </a:prstGeom>
          <a:noFill/>
        </p:spPr>
        <p:txBody>
          <a:bodyPr wrap="none" rtlCol="0">
            <a:spAutoFit/>
          </a:bodyPr>
          <a:lstStyle/>
          <a:p>
            <a:r>
              <a:rPr lang="en-US" b="1" dirty="0" smtClean="0"/>
              <a:t>Cell wall</a:t>
            </a:r>
            <a:endParaRPr lang="en-US" b="1" dirty="0"/>
          </a:p>
        </p:txBody>
      </p:sp>
      <p:sp>
        <p:nvSpPr>
          <p:cNvPr id="28" name="TextBox 27"/>
          <p:cNvSpPr txBox="1"/>
          <p:nvPr/>
        </p:nvSpPr>
        <p:spPr>
          <a:xfrm>
            <a:off x="3570023" y="3923900"/>
            <a:ext cx="736099" cy="369332"/>
          </a:xfrm>
          <a:prstGeom prst="rect">
            <a:avLst/>
          </a:prstGeom>
          <a:noFill/>
        </p:spPr>
        <p:txBody>
          <a:bodyPr wrap="none" rtlCol="0">
            <a:spAutoFit/>
          </a:bodyPr>
          <a:lstStyle/>
          <a:p>
            <a:r>
              <a:rPr lang="en-US" b="1" dirty="0" smtClean="0"/>
              <a:t>Lipids</a:t>
            </a:r>
            <a:endParaRPr lang="en-US" b="1" dirty="0"/>
          </a:p>
        </p:txBody>
      </p:sp>
      <p:sp>
        <p:nvSpPr>
          <p:cNvPr id="29" name="TextBox 28"/>
          <p:cNvSpPr txBox="1"/>
          <p:nvPr/>
        </p:nvSpPr>
        <p:spPr>
          <a:xfrm>
            <a:off x="3570023" y="4446803"/>
            <a:ext cx="844928" cy="369332"/>
          </a:xfrm>
          <a:prstGeom prst="rect">
            <a:avLst/>
          </a:prstGeom>
          <a:noFill/>
        </p:spPr>
        <p:txBody>
          <a:bodyPr wrap="none" rtlCol="0">
            <a:spAutoFit/>
          </a:bodyPr>
          <a:lstStyle/>
          <a:p>
            <a:r>
              <a:rPr lang="en-US" b="1" dirty="0" smtClean="0"/>
              <a:t>Sterols</a:t>
            </a:r>
            <a:endParaRPr lang="en-US" b="1" dirty="0"/>
          </a:p>
        </p:txBody>
      </p:sp>
      <p:sp>
        <p:nvSpPr>
          <p:cNvPr id="30" name="TextBox 29"/>
          <p:cNvSpPr txBox="1"/>
          <p:nvPr/>
        </p:nvSpPr>
        <p:spPr>
          <a:xfrm>
            <a:off x="3570023" y="5492607"/>
            <a:ext cx="2383548" cy="369332"/>
          </a:xfrm>
          <a:prstGeom prst="rect">
            <a:avLst/>
          </a:prstGeom>
          <a:noFill/>
        </p:spPr>
        <p:txBody>
          <a:bodyPr wrap="none" rtlCol="0">
            <a:spAutoFit/>
          </a:bodyPr>
          <a:lstStyle/>
          <a:p>
            <a:r>
              <a:rPr lang="en-US" b="1" dirty="0" smtClean="0"/>
              <a:t>Secondary metabolites</a:t>
            </a:r>
            <a:endParaRPr lang="en-US" b="1" dirty="0"/>
          </a:p>
        </p:txBody>
      </p:sp>
    </p:spTree>
    <p:extLst>
      <p:ext uri="{BB962C8B-B14F-4D97-AF65-F5344CB8AC3E}">
        <p14:creationId xmlns:p14="http://schemas.microsoft.com/office/powerpoint/2010/main" val="139555435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greOMICS2003.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98500"/>
            <a:ext cx="9144000" cy="5440986"/>
          </a:xfrm>
          <a:prstGeom prst="rect">
            <a:avLst/>
          </a:prstGeom>
        </p:spPr>
      </p:pic>
      <p:pic>
        <p:nvPicPr>
          <p:cNvPr id="3" name="Picture 2" descr="OmicsCit.tif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72060"/>
            <a:ext cx="4858899" cy="118594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0876" y="797314"/>
            <a:ext cx="8013700" cy="2492356"/>
          </a:xfrm>
          <a:prstGeom prst="rect">
            <a:avLst/>
          </a:prstGeom>
        </p:spPr>
      </p:pic>
    </p:spTree>
    <p:extLst>
      <p:ext uri="{BB962C8B-B14F-4D97-AF65-F5344CB8AC3E}">
        <p14:creationId xmlns:p14="http://schemas.microsoft.com/office/powerpoint/2010/main" val="12073425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142"/>
            <a:ext cx="8229600" cy="1257300"/>
          </a:xfrm>
        </p:spPr>
        <p:txBody>
          <a:bodyPr>
            <a:normAutofit/>
          </a:bodyPr>
          <a:lstStyle/>
          <a:p>
            <a:r>
              <a:rPr lang="en-US" dirty="0" smtClean="0"/>
              <a:t>Initial draft of </a:t>
            </a:r>
            <a:r>
              <a:rPr lang="en-US" dirty="0" err="1" smtClean="0"/>
              <a:t>Neurospora</a:t>
            </a:r>
            <a:r>
              <a:rPr lang="en-US" dirty="0" smtClean="0"/>
              <a:t> model</a:t>
            </a:r>
            <a:endParaRPr lang="en-US" dirty="0"/>
          </a:p>
        </p:txBody>
      </p:sp>
      <p:pic>
        <p:nvPicPr>
          <p:cNvPr id="4" name="Picture 3"/>
          <p:cNvPicPr>
            <a:picLocks noChangeAspect="1"/>
          </p:cNvPicPr>
          <p:nvPr/>
        </p:nvPicPr>
        <p:blipFill>
          <a:blip r:embed="rId3"/>
          <a:stretch>
            <a:fillRect/>
          </a:stretch>
        </p:blipFill>
        <p:spPr>
          <a:xfrm>
            <a:off x="0" y="957065"/>
            <a:ext cx="9144000" cy="4011193"/>
          </a:xfrm>
          <a:prstGeom prst="rect">
            <a:avLst/>
          </a:prstGeom>
        </p:spPr>
      </p:pic>
    </p:spTree>
    <p:extLst>
      <p:ext uri="{BB962C8B-B14F-4D97-AF65-F5344CB8AC3E}">
        <p14:creationId xmlns:p14="http://schemas.microsoft.com/office/powerpoint/2010/main" val="128707384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Phenotype directed </a:t>
            </a:r>
            <a:r>
              <a:rPr lang="en-US" dirty="0" err="1" smtClean="0"/>
              <a:t>curation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46634362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Fast Automated Reconstruction of Metabolism (FARM)</a:t>
            </a:r>
            <a:endParaRPr lang="en-US" dirty="0"/>
          </a:p>
        </p:txBody>
      </p:sp>
      <p:sp>
        <p:nvSpPr>
          <p:cNvPr id="5" name="Content Placeholder 4"/>
          <p:cNvSpPr>
            <a:spLocks noGrp="1"/>
          </p:cNvSpPr>
          <p:nvPr>
            <p:ph idx="1"/>
          </p:nvPr>
        </p:nvSpPr>
        <p:spPr/>
        <p:txBody>
          <a:bodyPr/>
          <a:lstStyle/>
          <a:p>
            <a:r>
              <a:rPr lang="en-US" dirty="0" smtClean="0"/>
              <a:t>Linear metabolite dilution FBA (limed-FBA)</a:t>
            </a:r>
          </a:p>
          <a:p>
            <a:r>
              <a:rPr lang="en-US" dirty="0" smtClean="0"/>
              <a:t>One</a:t>
            </a:r>
            <a:r>
              <a:rPr lang="en-US" dirty="0"/>
              <a:t>-step functional Pruning (</a:t>
            </a:r>
            <a:r>
              <a:rPr lang="en-US" dirty="0" err="1"/>
              <a:t>OnePrune</a:t>
            </a:r>
            <a:r>
              <a:rPr lang="en-US" dirty="0" smtClean="0"/>
              <a:t>)</a:t>
            </a:r>
          </a:p>
          <a:p>
            <a:r>
              <a:rPr lang="en-US" dirty="0"/>
              <a:t>Consistent Reproduction of Phenotype (CROP)</a:t>
            </a:r>
          </a:p>
          <a:p>
            <a:endParaRPr lang="en-US" dirty="0"/>
          </a:p>
          <a:p>
            <a:endParaRPr lang="en-US" dirty="0"/>
          </a:p>
        </p:txBody>
      </p:sp>
    </p:spTree>
    <p:extLst>
      <p:ext uri="{BB962C8B-B14F-4D97-AF65-F5344CB8AC3E}">
        <p14:creationId xmlns:p14="http://schemas.microsoft.com/office/powerpoint/2010/main" val="19031836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Consistent Reproduction of Phenotype</a:t>
            </a:r>
            <a:br>
              <a:rPr lang="en-US" dirty="0" smtClean="0"/>
            </a:br>
            <a:r>
              <a:rPr lang="en-US" dirty="0" smtClean="0"/>
              <a:t>(CROP)</a:t>
            </a:r>
            <a:endParaRPr lang="en-US" dirty="0"/>
          </a:p>
        </p:txBody>
      </p:sp>
      <p:sp>
        <p:nvSpPr>
          <p:cNvPr id="3" name="Content Placeholder 2"/>
          <p:cNvSpPr>
            <a:spLocks noGrp="1"/>
          </p:cNvSpPr>
          <p:nvPr>
            <p:ph idx="1"/>
          </p:nvPr>
        </p:nvSpPr>
        <p:spPr/>
        <p:txBody>
          <a:bodyPr>
            <a:normAutofit fontScale="92500"/>
          </a:bodyPr>
          <a:lstStyle/>
          <a:p>
            <a:r>
              <a:rPr lang="en-US" dirty="0" smtClean="0"/>
              <a:t>Input:</a:t>
            </a:r>
          </a:p>
          <a:p>
            <a:pPr lvl="1"/>
            <a:r>
              <a:rPr lang="en-US" dirty="0" smtClean="0"/>
              <a:t>Experimental evidence for reaction</a:t>
            </a:r>
          </a:p>
          <a:p>
            <a:pPr lvl="1"/>
            <a:r>
              <a:rPr lang="en-US" dirty="0" smtClean="0"/>
              <a:t>Pathway evidence for reaction</a:t>
            </a:r>
          </a:p>
          <a:p>
            <a:pPr lvl="1"/>
            <a:r>
              <a:rPr lang="en-US" dirty="0" smtClean="0"/>
              <a:t>Thermodynamic estimate of Gibbs free energy</a:t>
            </a:r>
          </a:p>
          <a:p>
            <a:pPr lvl="1"/>
            <a:r>
              <a:rPr lang="en-US" dirty="0" smtClean="0"/>
              <a:t>Probabilistic evidence of enzyme function</a:t>
            </a:r>
          </a:p>
          <a:p>
            <a:pPr lvl="1"/>
            <a:r>
              <a:rPr lang="en-US" dirty="0" smtClean="0"/>
              <a:t>Training set of growth/no-growth mutant phenotypes</a:t>
            </a:r>
          </a:p>
          <a:p>
            <a:r>
              <a:rPr lang="en-US" dirty="0" smtClean="0"/>
              <a:t>Output:</a:t>
            </a:r>
          </a:p>
          <a:p>
            <a:pPr lvl="1"/>
            <a:r>
              <a:rPr lang="en-US" dirty="0" smtClean="0"/>
              <a:t>Suggests reactions to remove (MILP)</a:t>
            </a:r>
          </a:p>
          <a:p>
            <a:pPr lvl="1"/>
            <a:r>
              <a:rPr lang="en-US" dirty="0"/>
              <a:t>Suggests reactions to add </a:t>
            </a:r>
            <a:r>
              <a:rPr lang="en-US" dirty="0" smtClean="0"/>
              <a:t>(linear relaxation of MILP</a:t>
            </a:r>
            <a:r>
              <a:rPr lang="en-US" dirty="0"/>
              <a:t>)</a:t>
            </a:r>
          </a:p>
          <a:p>
            <a:pPr lvl="1"/>
            <a:endParaRPr lang="en-US" dirty="0"/>
          </a:p>
        </p:txBody>
      </p:sp>
    </p:spTree>
    <p:extLst>
      <p:ext uri="{BB962C8B-B14F-4D97-AF65-F5344CB8AC3E}">
        <p14:creationId xmlns:p14="http://schemas.microsoft.com/office/powerpoint/2010/main" val="135021392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2988484" y="1159485"/>
            <a:ext cx="3244722" cy="3961155"/>
          </a:xfrm>
          <a:prstGeom prst="rect">
            <a:avLst/>
          </a:prstGeom>
          <a:solidFill>
            <a:srgbClr val="3366FF">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5713"/>
            <a:ext cx="8229600" cy="1143000"/>
          </a:xfrm>
        </p:spPr>
        <p:txBody>
          <a:bodyPr>
            <a:normAutofit fontScale="90000"/>
          </a:bodyPr>
          <a:lstStyle/>
          <a:p>
            <a:r>
              <a:rPr lang="en-US" sz="3600" dirty="0" smtClean="0"/>
              <a:t>Literature </a:t>
            </a:r>
            <a:r>
              <a:rPr lang="en-US" sz="3600" dirty="0" err="1" smtClean="0"/>
              <a:t>curation</a:t>
            </a:r>
            <a:r>
              <a:rPr lang="en-US" sz="3600" dirty="0" smtClean="0"/>
              <a:t> confirms CROP suggestions</a:t>
            </a:r>
            <a:endParaRPr lang="en-US" sz="3600" dirty="0"/>
          </a:p>
        </p:txBody>
      </p:sp>
      <p:sp>
        <p:nvSpPr>
          <p:cNvPr id="56" name="Right Arrow 55"/>
          <p:cNvSpPr/>
          <p:nvPr/>
        </p:nvSpPr>
        <p:spPr>
          <a:xfrm>
            <a:off x="6302153" y="3762093"/>
            <a:ext cx="415080"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ight Arrow 56"/>
          <p:cNvSpPr/>
          <p:nvPr/>
        </p:nvSpPr>
        <p:spPr>
          <a:xfrm>
            <a:off x="2429312" y="3762093"/>
            <a:ext cx="415080"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6352446" y="1631811"/>
            <a:ext cx="2548915" cy="1200329"/>
          </a:xfrm>
          <a:prstGeom prst="rect">
            <a:avLst/>
          </a:prstGeom>
          <a:noFill/>
        </p:spPr>
        <p:txBody>
          <a:bodyPr wrap="square" rtlCol="0">
            <a:spAutoFit/>
          </a:bodyPr>
          <a:lstStyle/>
          <a:p>
            <a:r>
              <a:rPr lang="en-US" b="1" dirty="0" smtClean="0">
                <a:solidFill>
                  <a:srgbClr val="FF0000"/>
                </a:solidFill>
              </a:rPr>
              <a:t>488 citations covering 48% of all enzyme catalyzed reactions</a:t>
            </a:r>
          </a:p>
          <a:p>
            <a:endParaRPr lang="en-US" b="1" dirty="0">
              <a:solidFill>
                <a:srgbClr val="FF0000"/>
              </a:solidFill>
            </a:endParaRPr>
          </a:p>
        </p:txBody>
      </p:sp>
      <p:pic>
        <p:nvPicPr>
          <p:cNvPr id="25" name="Picture 24" descr="dockingbeispiel.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115" y="4040875"/>
            <a:ext cx="2196602" cy="1194694"/>
          </a:xfrm>
          <a:prstGeom prst="rect">
            <a:avLst/>
          </a:prstGeom>
        </p:spPr>
      </p:pic>
      <p:pic>
        <p:nvPicPr>
          <p:cNvPr id="26" name="Picture 25" descr="TCA.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5212" y="2726377"/>
            <a:ext cx="1731598" cy="1314498"/>
          </a:xfrm>
          <a:prstGeom prst="rect">
            <a:avLst/>
          </a:prstGeom>
        </p:spPr>
      </p:pic>
      <p:pic>
        <p:nvPicPr>
          <p:cNvPr id="27" name="Picture 26" descr="glucose-transport.tif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8372" y="1378407"/>
            <a:ext cx="1065279" cy="1054131"/>
          </a:xfrm>
          <a:prstGeom prst="rect">
            <a:avLst/>
          </a:prstGeom>
        </p:spPr>
      </p:pic>
      <p:pic>
        <p:nvPicPr>
          <p:cNvPr id="28" name="Picture 27" descr="bookPile.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81393" y="3702836"/>
            <a:ext cx="1040409" cy="1578803"/>
          </a:xfrm>
          <a:prstGeom prst="rect">
            <a:avLst/>
          </a:prstGeom>
        </p:spPr>
      </p:pic>
      <p:pic>
        <p:nvPicPr>
          <p:cNvPr id="33" name="Picture 32" descr="heather.tiff"/>
          <p:cNvPicPr>
            <a:picLocks noChangeAspect="1"/>
          </p:cNvPicPr>
          <p:nvPr/>
        </p:nvPicPr>
        <p:blipFill>
          <a:blip r:embed="rId7"/>
          <a:stretch>
            <a:fillRect/>
          </a:stretch>
        </p:blipFill>
        <p:spPr>
          <a:xfrm>
            <a:off x="4996905" y="1238098"/>
            <a:ext cx="1135874" cy="1594042"/>
          </a:xfrm>
          <a:prstGeom prst="rect">
            <a:avLst/>
          </a:prstGeom>
        </p:spPr>
      </p:pic>
      <p:pic>
        <p:nvPicPr>
          <p:cNvPr id="34" name="Picture 33" descr="jonathan.tiff"/>
          <p:cNvPicPr>
            <a:picLocks noChangeAspect="1"/>
          </p:cNvPicPr>
          <p:nvPr/>
        </p:nvPicPr>
        <p:blipFill>
          <a:blip r:embed="rId8"/>
          <a:stretch>
            <a:fillRect/>
          </a:stretch>
        </p:blipFill>
        <p:spPr>
          <a:xfrm>
            <a:off x="3400290" y="3166263"/>
            <a:ext cx="2033690" cy="1382453"/>
          </a:xfrm>
          <a:prstGeom prst="rect">
            <a:avLst/>
          </a:prstGeom>
        </p:spPr>
      </p:pic>
      <p:pic>
        <p:nvPicPr>
          <p:cNvPr id="35" name="Picture 34" descr="Jeremy.tiff"/>
          <p:cNvPicPr>
            <a:picLocks noChangeAspect="1"/>
          </p:cNvPicPr>
          <p:nvPr/>
        </p:nvPicPr>
        <p:blipFill>
          <a:blip r:embed="rId9"/>
          <a:stretch>
            <a:fillRect/>
          </a:stretch>
        </p:blipFill>
        <p:spPr>
          <a:xfrm>
            <a:off x="3168365" y="1378407"/>
            <a:ext cx="1527505" cy="1176463"/>
          </a:xfrm>
          <a:prstGeom prst="rect">
            <a:avLst/>
          </a:prstGeom>
        </p:spPr>
      </p:pic>
      <p:sp>
        <p:nvSpPr>
          <p:cNvPr id="37" name="TextBox 36"/>
          <p:cNvSpPr txBox="1"/>
          <p:nvPr/>
        </p:nvSpPr>
        <p:spPr>
          <a:xfrm>
            <a:off x="4041766" y="4300626"/>
            <a:ext cx="278125" cy="1200329"/>
          </a:xfrm>
          <a:prstGeom prst="rect">
            <a:avLst/>
          </a:prstGeom>
          <a:noFill/>
        </p:spPr>
        <p:txBody>
          <a:bodyPr wrap="square" rtlCol="0">
            <a:spAutoFit/>
          </a:bodyPr>
          <a:lstStyle/>
          <a:p>
            <a:r>
              <a:rPr lang="en-US" sz="3600" dirty="0" smtClean="0"/>
              <a:t>…</a:t>
            </a:r>
            <a:endParaRPr lang="en-US" sz="3600" dirty="0"/>
          </a:p>
        </p:txBody>
      </p:sp>
      <p:graphicFrame>
        <p:nvGraphicFramePr>
          <p:cNvPr id="16" name="Table 15"/>
          <p:cNvGraphicFramePr>
            <a:graphicFrameLocks noGrp="1"/>
          </p:cNvGraphicFramePr>
          <p:nvPr>
            <p:extLst>
              <p:ext uri="{D42A27DB-BD31-4B8C-83A1-F6EECF244321}">
                <p14:modId xmlns:p14="http://schemas.microsoft.com/office/powerpoint/2010/main" val="2457827887"/>
              </p:ext>
            </p:extLst>
          </p:nvPr>
        </p:nvGraphicFramePr>
        <p:xfrm>
          <a:off x="122115" y="5297615"/>
          <a:ext cx="8665440" cy="1381760"/>
        </p:xfrm>
        <a:graphic>
          <a:graphicData uri="http://schemas.openxmlformats.org/drawingml/2006/table">
            <a:tbl>
              <a:tblPr firstRow="1" bandRow="1">
                <a:tableStyleId>{69012ECD-51FC-41F1-AA8D-1B2483CD663E}</a:tableStyleId>
              </a:tblPr>
              <a:tblGrid>
                <a:gridCol w="3791129"/>
                <a:gridCol w="1213908"/>
                <a:gridCol w="1185896"/>
                <a:gridCol w="1204571"/>
                <a:gridCol w="1269936"/>
              </a:tblGrid>
              <a:tr h="370840">
                <a:tc>
                  <a:txBody>
                    <a:bodyPr/>
                    <a:lstStyle/>
                    <a:p>
                      <a:r>
                        <a:rPr lang="en-US" dirty="0" smtClean="0"/>
                        <a:t>  </a:t>
                      </a:r>
                      <a:endParaRPr lang="en-US" dirty="0"/>
                    </a:p>
                  </a:txBody>
                  <a:tcPr/>
                </a:tc>
                <a:tc>
                  <a:txBody>
                    <a:bodyPr/>
                    <a:lstStyle/>
                    <a:p>
                      <a:r>
                        <a:rPr lang="en-US" dirty="0" smtClean="0"/>
                        <a:t>N</a:t>
                      </a:r>
                      <a:r>
                        <a:rPr lang="en-US" baseline="0" dirty="0" smtClean="0"/>
                        <a:t> </a:t>
                      </a:r>
                      <a:r>
                        <a:rPr lang="en-US" baseline="0" dirty="0" err="1" smtClean="0"/>
                        <a:t>c</a:t>
                      </a:r>
                      <a:r>
                        <a:rPr lang="en-US" dirty="0" err="1" smtClean="0"/>
                        <a:t>rassa</a:t>
                      </a:r>
                      <a:endParaRPr lang="en-US" dirty="0" smtClean="0"/>
                    </a:p>
                    <a:p>
                      <a:r>
                        <a:rPr lang="en-US" dirty="0" smtClean="0"/>
                        <a:t>iJDZ808</a:t>
                      </a:r>
                      <a:endParaRPr lang="en-US" dirty="0"/>
                    </a:p>
                  </a:txBody>
                  <a:tcPr/>
                </a:tc>
                <a:tc>
                  <a:txBody>
                    <a:bodyPr/>
                    <a:lstStyle/>
                    <a:p>
                      <a:pPr marL="0" indent="0">
                        <a:buNone/>
                      </a:pPr>
                      <a:r>
                        <a:rPr lang="en-US" dirty="0" smtClean="0"/>
                        <a:t>A </a:t>
                      </a:r>
                      <a:r>
                        <a:rPr lang="en-US" dirty="0" err="1" smtClean="0"/>
                        <a:t>niger</a:t>
                      </a:r>
                      <a:r>
                        <a:rPr lang="en-US" dirty="0" smtClean="0"/>
                        <a:t> </a:t>
                      </a:r>
                    </a:p>
                    <a:p>
                      <a:pPr marL="0" indent="0">
                        <a:buNone/>
                      </a:pPr>
                      <a:r>
                        <a:rPr lang="en-US" dirty="0" smtClean="0"/>
                        <a:t>iMA871</a:t>
                      </a:r>
                    </a:p>
                  </a:txBody>
                  <a:tcPr/>
                </a:tc>
                <a:tc>
                  <a:txBody>
                    <a:bodyPr/>
                    <a:lstStyle/>
                    <a:p>
                      <a:r>
                        <a:rPr lang="en-US" dirty="0" smtClean="0"/>
                        <a:t>Yeast 5.0</a:t>
                      </a:r>
                      <a:endParaRPr lang="en-US" dirty="0"/>
                    </a:p>
                  </a:txBody>
                  <a:tcPr/>
                </a:tc>
                <a:tc>
                  <a:txBody>
                    <a:bodyPr/>
                    <a:lstStyle/>
                    <a:p>
                      <a:r>
                        <a:rPr lang="en-US" dirty="0" smtClean="0"/>
                        <a:t>E. Coli</a:t>
                      </a:r>
                    </a:p>
                    <a:p>
                      <a:r>
                        <a:rPr lang="en-US" dirty="0" smtClean="0"/>
                        <a:t>iJO1366</a:t>
                      </a:r>
                      <a:endParaRPr lang="en-US" dirty="0"/>
                    </a:p>
                  </a:txBody>
                  <a:tcPr/>
                </a:tc>
              </a:tr>
              <a:tr h="370840">
                <a:tc>
                  <a:txBody>
                    <a:bodyPr/>
                    <a:lstStyle/>
                    <a:p>
                      <a:r>
                        <a:rPr lang="en-US" dirty="0" smtClean="0"/>
                        <a:t>Number of organism-specific citations</a:t>
                      </a:r>
                      <a:endParaRPr lang="en-US" dirty="0"/>
                    </a:p>
                  </a:txBody>
                  <a:tcPr/>
                </a:tc>
                <a:tc>
                  <a:txBody>
                    <a:bodyPr/>
                    <a:lstStyle/>
                    <a:p>
                      <a:r>
                        <a:rPr lang="en-US" dirty="0" smtClean="0"/>
                        <a:t>488</a:t>
                      </a:r>
                      <a:endParaRPr lang="en-US" dirty="0"/>
                    </a:p>
                  </a:txBody>
                  <a:tcPr/>
                </a:tc>
                <a:tc>
                  <a:txBody>
                    <a:bodyPr/>
                    <a:lstStyle/>
                    <a:p>
                      <a:r>
                        <a:rPr lang="en-US" dirty="0" smtClean="0"/>
                        <a:t>371</a:t>
                      </a:r>
                      <a:endParaRPr lang="en-US" dirty="0"/>
                    </a:p>
                  </a:txBody>
                  <a:tcPr/>
                </a:tc>
                <a:tc>
                  <a:txBody>
                    <a:bodyPr/>
                    <a:lstStyle/>
                    <a:p>
                      <a:r>
                        <a:rPr lang="en-US" dirty="0" smtClean="0"/>
                        <a:t>385</a:t>
                      </a:r>
                      <a:endParaRPr lang="en-US" dirty="0"/>
                    </a:p>
                  </a:txBody>
                  <a:tcPr/>
                </a:tc>
                <a:tc>
                  <a:txBody>
                    <a:bodyPr/>
                    <a:lstStyle/>
                    <a:p>
                      <a:r>
                        <a:rPr lang="en-US" dirty="0" smtClean="0"/>
                        <a:t>447</a:t>
                      </a:r>
                      <a:endParaRPr lang="en-US" dirty="0"/>
                    </a:p>
                  </a:txBody>
                  <a:tcPr/>
                </a:tc>
              </a:tr>
              <a:tr h="370840">
                <a:tc>
                  <a:txBody>
                    <a:bodyPr/>
                    <a:lstStyle/>
                    <a:p>
                      <a:r>
                        <a:rPr lang="en-US" dirty="0" smtClean="0"/>
                        <a:t>Coverage</a:t>
                      </a:r>
                      <a:endParaRPr lang="en-US" dirty="0"/>
                    </a:p>
                  </a:txBody>
                  <a:tcPr/>
                </a:tc>
                <a:tc>
                  <a:txBody>
                    <a:bodyPr/>
                    <a:lstStyle/>
                    <a:p>
                      <a:r>
                        <a:rPr lang="en-US" dirty="0" smtClean="0"/>
                        <a:t>46%</a:t>
                      </a:r>
                      <a:endParaRPr lang="en-US" dirty="0"/>
                    </a:p>
                  </a:txBody>
                  <a:tcPr/>
                </a:tc>
                <a:tc>
                  <a:txBody>
                    <a:bodyPr/>
                    <a:lstStyle/>
                    <a:p>
                      <a:r>
                        <a:rPr lang="en-US" dirty="0" smtClean="0"/>
                        <a:t>47%</a:t>
                      </a:r>
                      <a:endParaRPr lang="en-US" dirty="0"/>
                    </a:p>
                  </a:txBody>
                  <a:tcPr/>
                </a:tc>
                <a:tc>
                  <a:txBody>
                    <a:bodyPr/>
                    <a:lstStyle/>
                    <a:p>
                      <a:r>
                        <a:rPr lang="en-US" dirty="0" smtClean="0"/>
                        <a:t>37%</a:t>
                      </a:r>
                      <a:endParaRPr lang="en-US" dirty="0"/>
                    </a:p>
                  </a:txBody>
                  <a:tcPr/>
                </a:tc>
                <a:tc>
                  <a:txBody>
                    <a:bodyPr/>
                    <a:lstStyle/>
                    <a:p>
                      <a:r>
                        <a:rPr lang="en-US" dirty="0" smtClean="0"/>
                        <a:t>46%</a:t>
                      </a:r>
                      <a:endParaRPr lang="en-US" dirty="0"/>
                    </a:p>
                  </a:txBody>
                  <a:tcPr/>
                </a:tc>
              </a:tr>
            </a:tbl>
          </a:graphicData>
        </a:graphic>
      </p:graphicFrame>
    </p:spTree>
    <p:extLst>
      <p:ext uri="{BB962C8B-B14F-4D97-AF65-F5344CB8AC3E}">
        <p14:creationId xmlns:p14="http://schemas.microsoft.com/office/powerpoint/2010/main" val="262051422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Model validation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0954419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Essential gene training set accuracy</a:t>
            </a:r>
            <a:endParaRPr lang="en-US" dirty="0"/>
          </a:p>
        </p:txBody>
      </p:sp>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924002" y="1600200"/>
            <a:ext cx="4527458" cy="3634949"/>
          </a:xfrm>
        </p:spPr>
      </p:pic>
    </p:spTree>
    <p:extLst>
      <p:ext uri="{BB962C8B-B14F-4D97-AF65-F5344CB8AC3E}">
        <p14:creationId xmlns:p14="http://schemas.microsoft.com/office/powerpoint/2010/main" val="325290042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Essential gene test set accuracy</a:t>
            </a:r>
            <a:endParaRPr lang="en-US" dirty="0"/>
          </a:p>
        </p:txBody>
      </p:sp>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451758" y="1600200"/>
            <a:ext cx="3471946" cy="3634948"/>
          </a:xfrm>
        </p:spPr>
      </p:pic>
    </p:spTree>
    <p:extLst>
      <p:ext uri="{BB962C8B-B14F-4D97-AF65-F5344CB8AC3E}">
        <p14:creationId xmlns:p14="http://schemas.microsoft.com/office/powerpoint/2010/main" val="106422710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Auxotroph rescue</a:t>
            </a:r>
            <a:endParaRPr lang="en-US" dirty="0"/>
          </a:p>
        </p:txBody>
      </p:sp>
      <p:pic>
        <p:nvPicPr>
          <p:cNvPr id="5" name="Content Placeholder 4" descr="supplements-02.pn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902593" y="1600201"/>
            <a:ext cx="7490340" cy="4119398"/>
          </a:xfrm>
        </p:spPr>
      </p:pic>
    </p:spTree>
    <p:extLst>
      <p:ext uri="{BB962C8B-B14F-4D97-AF65-F5344CB8AC3E}">
        <p14:creationId xmlns:p14="http://schemas.microsoft.com/office/powerpoint/2010/main" val="301909581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Embracing our outliers</a:t>
            </a:r>
            <a:endParaRPr lang="en-US" dirty="0"/>
          </a:p>
        </p:txBody>
      </p:sp>
      <p:sp>
        <p:nvSpPr>
          <p:cNvPr id="2" name="Content Placeholder 1"/>
          <p:cNvSpPr>
            <a:spLocks noGrp="1"/>
          </p:cNvSpPr>
          <p:nvPr>
            <p:ph idx="1"/>
          </p:nvPr>
        </p:nvSpPr>
        <p:spPr/>
        <p:txBody>
          <a:bodyPr/>
          <a:lstStyle/>
          <a:p>
            <a:r>
              <a:rPr lang="en-US" i="1" dirty="0"/>
              <a:t>Δ</a:t>
            </a:r>
            <a:r>
              <a:rPr lang="en-US" i="1" dirty="0" smtClean="0"/>
              <a:t>ace-2,3,4 </a:t>
            </a:r>
            <a:r>
              <a:rPr lang="en-US" dirty="0" smtClean="0"/>
              <a:t>can grow in acetate minimal media, but not sucrose minimal media, even though sucrose can be converted to acetate!</a:t>
            </a:r>
            <a:endParaRPr lang="en-US" i="1" dirty="0" smtClean="0"/>
          </a:p>
          <a:p>
            <a:r>
              <a:rPr lang="en-US" i="1" dirty="0" smtClean="0"/>
              <a:t>gln-1 </a:t>
            </a:r>
            <a:r>
              <a:rPr lang="en-US" dirty="0" smtClean="0"/>
              <a:t>and</a:t>
            </a:r>
            <a:r>
              <a:rPr lang="en-US" i="1" dirty="0" smtClean="0"/>
              <a:t> gln-2 </a:t>
            </a:r>
            <a:r>
              <a:rPr lang="en-US" dirty="0" smtClean="0"/>
              <a:t>are both required for glutamine synthase—sometimes!</a:t>
            </a:r>
            <a:endParaRPr lang="en-US" i="1" dirty="0" smtClean="0"/>
          </a:p>
          <a:p>
            <a:r>
              <a:rPr lang="en-US" i="1" dirty="0"/>
              <a:t>Δ</a:t>
            </a:r>
            <a:r>
              <a:rPr lang="en-US" i="1" dirty="0" smtClean="0"/>
              <a:t>erg-14 </a:t>
            </a:r>
            <a:r>
              <a:rPr lang="en-US" dirty="0" smtClean="0"/>
              <a:t>is predicted lethal, but the knockout mutant grows!</a:t>
            </a:r>
            <a:endParaRPr lang="en-US" i="1" dirty="0" smtClean="0"/>
          </a:p>
          <a:p>
            <a:endParaRPr lang="en-US" dirty="0" smtClean="0"/>
          </a:p>
          <a:p>
            <a:endParaRPr lang="en-US" dirty="0"/>
          </a:p>
        </p:txBody>
      </p:sp>
    </p:spTree>
    <p:extLst>
      <p:ext uri="{BB962C8B-B14F-4D97-AF65-F5344CB8AC3E}">
        <p14:creationId xmlns:p14="http://schemas.microsoft.com/office/powerpoint/2010/main" val="29074589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5"/>
          <p:cNvSpPr>
            <a:spLocks noGrp="1"/>
          </p:cNvSpPr>
          <p:nvPr>
            <p:ph type="title"/>
          </p:nvPr>
        </p:nvSpPr>
        <p:spPr/>
        <p:txBody>
          <a:bodyPr>
            <a:normAutofit fontScale="90000"/>
          </a:bodyPr>
          <a:lstStyle/>
          <a:p>
            <a:r>
              <a:rPr lang="en-US" dirty="0" smtClean="0">
                <a:latin typeface="Calibri" charset="0"/>
              </a:rPr>
              <a:t>Contributions of the lowly bread mold </a:t>
            </a:r>
            <a:br>
              <a:rPr lang="en-US" dirty="0" smtClean="0">
                <a:latin typeface="Calibri" charset="0"/>
              </a:rPr>
            </a:br>
            <a:r>
              <a:rPr lang="en-US" i="1" dirty="0" err="1" smtClean="0">
                <a:latin typeface="Calibri" charset="0"/>
              </a:rPr>
              <a:t>Neurospora</a:t>
            </a:r>
            <a:r>
              <a:rPr lang="en-US" i="1" dirty="0" smtClean="0">
                <a:latin typeface="Calibri" charset="0"/>
              </a:rPr>
              <a:t> </a:t>
            </a:r>
            <a:r>
              <a:rPr lang="en-US" i="1" dirty="0" err="1" smtClean="0">
                <a:latin typeface="Calibri" charset="0"/>
              </a:rPr>
              <a:t>crassa</a:t>
            </a:r>
            <a:endParaRPr lang="en-US" i="1" dirty="0">
              <a:latin typeface="Calibri" charset="0"/>
            </a:endParaRPr>
          </a:p>
        </p:txBody>
      </p:sp>
      <p:pic>
        <p:nvPicPr>
          <p:cNvPr id="5" name="Picture 4" descr="neurospor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58900" y="1752600"/>
            <a:ext cx="6419850" cy="334327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Mechanistic insights and testable hypotheses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75425424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38300" y="0"/>
            <a:ext cx="5845019" cy="6858000"/>
          </a:xfrm>
          <a:prstGeom prst="rect">
            <a:avLst/>
          </a:prstGeom>
        </p:spPr>
      </p:pic>
    </p:spTree>
    <p:extLst>
      <p:ext uri="{BB962C8B-B14F-4D97-AF65-F5344CB8AC3E}">
        <p14:creationId xmlns:p14="http://schemas.microsoft.com/office/powerpoint/2010/main" val="368506111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9800" y="876300"/>
            <a:ext cx="7264400" cy="5092700"/>
          </a:xfrm>
          <a:prstGeom prst="rect">
            <a:avLst/>
          </a:prstGeom>
        </p:spPr>
      </p:pic>
    </p:spTree>
    <p:extLst>
      <p:ext uri="{BB962C8B-B14F-4D97-AF65-F5344CB8AC3E}">
        <p14:creationId xmlns:p14="http://schemas.microsoft.com/office/powerpoint/2010/main" val="28720246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t="8734"/>
          <a:stretch/>
        </p:blipFill>
        <p:spPr>
          <a:xfrm>
            <a:off x="723900" y="1175583"/>
            <a:ext cx="7683500" cy="5192684"/>
          </a:xfrm>
          <a:prstGeom prst="rect">
            <a:avLst/>
          </a:prstGeom>
        </p:spPr>
      </p:pic>
      <p:sp>
        <p:nvSpPr>
          <p:cNvPr id="3" name="Title 2"/>
          <p:cNvSpPr>
            <a:spLocks noGrp="1"/>
          </p:cNvSpPr>
          <p:nvPr>
            <p:ph type="title"/>
          </p:nvPr>
        </p:nvSpPr>
        <p:spPr>
          <a:xfrm>
            <a:off x="457200" y="65807"/>
            <a:ext cx="8229600" cy="1143000"/>
          </a:xfrm>
        </p:spPr>
        <p:txBody>
          <a:bodyPr/>
          <a:lstStyle/>
          <a:p>
            <a:r>
              <a:rPr lang="en-US" dirty="0" smtClean="0"/>
              <a:t>Synthetic </a:t>
            </a:r>
            <a:r>
              <a:rPr lang="en-US" dirty="0" err="1" smtClean="0"/>
              <a:t>lethals</a:t>
            </a:r>
            <a:endParaRPr lang="en-US" dirty="0"/>
          </a:p>
        </p:txBody>
      </p:sp>
      <p:sp>
        <p:nvSpPr>
          <p:cNvPr id="4" name="Rectangle 3"/>
          <p:cNvSpPr/>
          <p:nvPr/>
        </p:nvSpPr>
        <p:spPr>
          <a:xfrm>
            <a:off x="233680" y="1175583"/>
            <a:ext cx="3048000" cy="51926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760720" y="1208807"/>
            <a:ext cx="3048000" cy="51926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5652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Future work</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53785416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Systems Biology of </a:t>
            </a:r>
            <a:r>
              <a:rPr lang="en-US" dirty="0" err="1" smtClean="0"/>
              <a:t>Neurospora</a:t>
            </a:r>
            <a:endParaRPr lang="en-US" dirty="0"/>
          </a:p>
        </p:txBody>
      </p:sp>
      <p:grpSp>
        <p:nvGrpSpPr>
          <p:cNvPr id="3" name="Group 53"/>
          <p:cNvGrpSpPr/>
          <p:nvPr/>
        </p:nvGrpSpPr>
        <p:grpSpPr>
          <a:xfrm>
            <a:off x="40065" y="1295400"/>
            <a:ext cx="2550735" cy="3407569"/>
            <a:chOff x="40065" y="1295400"/>
            <a:chExt cx="2550735" cy="3407569"/>
          </a:xfrm>
        </p:grpSpPr>
        <p:sp>
          <p:nvSpPr>
            <p:cNvPr id="30" name="TextBox 29"/>
            <p:cNvSpPr txBox="1"/>
            <p:nvPr/>
          </p:nvSpPr>
          <p:spPr>
            <a:xfrm>
              <a:off x="768648" y="1295400"/>
              <a:ext cx="1093569" cy="584775"/>
            </a:xfrm>
            <a:prstGeom prst="rect">
              <a:avLst/>
            </a:prstGeom>
            <a:noFill/>
          </p:spPr>
          <p:txBody>
            <a:bodyPr wrap="none" rtlCol="0">
              <a:spAutoFit/>
            </a:bodyPr>
            <a:lstStyle/>
            <a:p>
              <a:r>
                <a:rPr lang="en-US" sz="3200" b="1" dirty="0" smtClean="0"/>
                <a:t>Clock</a:t>
              </a:r>
              <a:endParaRPr lang="en-US" sz="3200" b="1"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065" y="2264569"/>
              <a:ext cx="2550735" cy="2438400"/>
            </a:xfrm>
            <a:prstGeom prst="rect">
              <a:avLst/>
            </a:prstGeom>
            <a:noFill/>
            <a:ln w="9525">
              <a:noFill/>
              <a:miter lim="800000"/>
              <a:headEnd/>
              <a:tailEnd/>
            </a:ln>
            <a:effectLst/>
          </p:spPr>
        </p:pic>
      </p:grpSp>
      <p:sp>
        <p:nvSpPr>
          <p:cNvPr id="44" name="TextBox 43"/>
          <p:cNvSpPr txBox="1"/>
          <p:nvPr/>
        </p:nvSpPr>
        <p:spPr>
          <a:xfrm>
            <a:off x="6445739" y="1295400"/>
            <a:ext cx="2448747" cy="1077218"/>
          </a:xfrm>
          <a:prstGeom prst="rect">
            <a:avLst/>
          </a:prstGeom>
          <a:noFill/>
        </p:spPr>
        <p:txBody>
          <a:bodyPr wrap="none" rtlCol="0">
            <a:spAutoFit/>
          </a:bodyPr>
          <a:lstStyle/>
          <a:p>
            <a:pPr algn="ctr"/>
            <a:r>
              <a:rPr lang="en-US" sz="3200" b="1" dirty="0" smtClean="0">
                <a:solidFill>
                  <a:srgbClr val="C00000"/>
                </a:solidFill>
              </a:rPr>
              <a:t>Visualization </a:t>
            </a:r>
          </a:p>
          <a:p>
            <a:pPr algn="ctr"/>
            <a:r>
              <a:rPr lang="en-US" sz="3200" b="1" dirty="0" smtClean="0">
                <a:solidFill>
                  <a:srgbClr val="C00000"/>
                </a:solidFill>
              </a:rPr>
              <a:t>and Analysis</a:t>
            </a:r>
            <a:endParaRPr lang="en-US" sz="3200" b="1" dirty="0">
              <a:solidFill>
                <a:srgbClr val="C00000"/>
              </a:solidFill>
            </a:endParaRPr>
          </a:p>
        </p:txBody>
      </p:sp>
      <p:grpSp>
        <p:nvGrpSpPr>
          <p:cNvPr id="5" name="Group 54"/>
          <p:cNvGrpSpPr/>
          <p:nvPr/>
        </p:nvGrpSpPr>
        <p:grpSpPr>
          <a:xfrm>
            <a:off x="3685053" y="1295400"/>
            <a:ext cx="1611147" cy="3858948"/>
            <a:chOff x="3537827" y="1295400"/>
            <a:chExt cx="1611147" cy="3858948"/>
          </a:xfrm>
        </p:grpSpPr>
        <p:sp>
          <p:nvSpPr>
            <p:cNvPr id="42" name="TextBox 41"/>
            <p:cNvSpPr txBox="1"/>
            <p:nvPr/>
          </p:nvSpPr>
          <p:spPr>
            <a:xfrm>
              <a:off x="3537827" y="1295400"/>
              <a:ext cx="1611147" cy="584775"/>
            </a:xfrm>
            <a:prstGeom prst="rect">
              <a:avLst/>
            </a:prstGeom>
            <a:noFill/>
          </p:spPr>
          <p:txBody>
            <a:bodyPr wrap="none" rtlCol="0">
              <a:spAutoFit/>
            </a:bodyPr>
            <a:lstStyle/>
            <a:p>
              <a:r>
                <a:rPr lang="en-US" sz="3200" b="1" dirty="0" smtClean="0"/>
                <a:t>Profiling</a:t>
              </a:r>
              <a:endParaRPr lang="en-US" sz="3200" b="1" dirty="0"/>
            </a:p>
          </p:txBody>
        </p:sp>
        <p:grpSp>
          <p:nvGrpSpPr>
            <p:cNvPr id="6" name="Group 48"/>
            <p:cNvGrpSpPr/>
            <p:nvPr/>
          </p:nvGrpSpPr>
          <p:grpSpPr>
            <a:xfrm>
              <a:off x="3699430" y="1828800"/>
              <a:ext cx="1287941" cy="3325548"/>
              <a:chOff x="3660673" y="1828800"/>
              <a:chExt cx="1287941" cy="3325548"/>
            </a:xfrm>
          </p:grpSpPr>
          <p:pic>
            <p:nvPicPr>
              <p:cNvPr id="4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0673" y="2133600"/>
                <a:ext cx="1287941" cy="1219200"/>
              </a:xfrm>
              <a:prstGeom prst="rect">
                <a:avLst/>
              </a:prstGeom>
              <a:noFill/>
              <a:ln w="9525">
                <a:noFill/>
                <a:miter lim="800000"/>
                <a:headEnd/>
                <a:tailEnd/>
              </a:ln>
            </p:spPr>
          </p:pic>
          <p:pic>
            <p:nvPicPr>
              <p:cNvPr id="41" name="Picture 18" descr="network.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76346" y="4007136"/>
                <a:ext cx="1256594" cy="1147212"/>
              </a:xfrm>
              <a:prstGeom prst="rect">
                <a:avLst/>
              </a:prstGeom>
              <a:noFill/>
              <a:ln w="9525">
                <a:solidFill>
                  <a:schemeClr val="tx1"/>
                </a:solidFill>
                <a:miter lim="800000"/>
                <a:headEnd/>
                <a:tailEnd/>
              </a:ln>
            </p:spPr>
          </p:pic>
          <p:sp>
            <p:nvSpPr>
              <p:cNvPr id="45" name="TextBox 44"/>
              <p:cNvSpPr txBox="1"/>
              <p:nvPr/>
            </p:nvSpPr>
            <p:spPr>
              <a:xfrm>
                <a:off x="3744233" y="1828800"/>
                <a:ext cx="1120820" cy="400110"/>
              </a:xfrm>
              <a:prstGeom prst="rect">
                <a:avLst/>
              </a:prstGeom>
              <a:noFill/>
            </p:spPr>
            <p:txBody>
              <a:bodyPr wrap="none" rtlCol="0">
                <a:spAutoFit/>
              </a:bodyPr>
              <a:lstStyle/>
              <a:p>
                <a:r>
                  <a:rPr lang="en-US" sz="2000" b="1" dirty="0" smtClean="0"/>
                  <a:t>RNA-</a:t>
                </a:r>
                <a:r>
                  <a:rPr lang="en-US" sz="2000" b="1" dirty="0" err="1" smtClean="0"/>
                  <a:t>Seq</a:t>
                </a:r>
                <a:endParaRPr lang="en-US" sz="2000" b="1" dirty="0"/>
              </a:p>
            </p:txBody>
          </p:sp>
          <p:sp>
            <p:nvSpPr>
              <p:cNvPr id="46" name="TextBox 45"/>
              <p:cNvSpPr txBox="1"/>
              <p:nvPr/>
            </p:nvSpPr>
            <p:spPr>
              <a:xfrm>
                <a:off x="3738623" y="3630768"/>
                <a:ext cx="1132041" cy="400110"/>
              </a:xfrm>
              <a:prstGeom prst="rect">
                <a:avLst/>
              </a:prstGeom>
              <a:noFill/>
            </p:spPr>
            <p:txBody>
              <a:bodyPr wrap="none" rtlCol="0">
                <a:spAutoFit/>
              </a:bodyPr>
              <a:lstStyle/>
              <a:p>
                <a:r>
                  <a:rPr lang="en-US" sz="2000" b="1" dirty="0" err="1" smtClean="0"/>
                  <a:t>ChIP-Seq</a:t>
                </a:r>
                <a:endParaRPr lang="en-US" sz="2000" b="1" dirty="0"/>
              </a:p>
            </p:txBody>
          </p:sp>
        </p:grpSp>
      </p:grpSp>
      <p:sp>
        <p:nvSpPr>
          <p:cNvPr id="47" name="Right Arrow 46"/>
          <p:cNvSpPr/>
          <p:nvPr/>
        </p:nvSpPr>
        <p:spPr>
          <a:xfrm>
            <a:off x="2985526" y="2836069"/>
            <a:ext cx="3048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7"/>
          <p:cNvSpPr/>
          <p:nvPr/>
        </p:nvSpPr>
        <p:spPr>
          <a:xfrm>
            <a:off x="5690927" y="2836069"/>
            <a:ext cx="3048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685800" y="5688168"/>
            <a:ext cx="8001000" cy="1200328"/>
          </a:xfrm>
          <a:prstGeom prst="rect">
            <a:avLst/>
          </a:prstGeom>
          <a:noFill/>
          <a:ln>
            <a:solidFill>
              <a:schemeClr val="tx1"/>
            </a:solidFill>
          </a:ln>
        </p:spPr>
        <p:txBody>
          <a:bodyPr wrap="square" rtlCol="0">
            <a:spAutoFit/>
          </a:bodyPr>
          <a:lstStyle/>
          <a:p>
            <a:pPr algn="ctr"/>
            <a:r>
              <a:rPr lang="en-US" sz="2400" b="1" dirty="0" smtClean="0">
                <a:solidFill>
                  <a:srgbClr val="C00000"/>
                </a:solidFill>
              </a:rPr>
              <a:t>Interpretation</a:t>
            </a:r>
            <a:r>
              <a:rPr lang="en-US" sz="2400" b="1" dirty="0" smtClean="0"/>
              <a:t> of Expression Profiling and Regulatory Network Data in a Metabolic Context – </a:t>
            </a:r>
            <a:r>
              <a:rPr lang="en-US" sz="2400" b="1" dirty="0" smtClean="0">
                <a:solidFill>
                  <a:srgbClr val="C00000"/>
                </a:solidFill>
              </a:rPr>
              <a:t>Inform Experiments</a:t>
            </a:r>
            <a:endParaRPr lang="en-US" sz="2400" b="1" dirty="0">
              <a:solidFill>
                <a:srgbClr val="C00000"/>
              </a:solidFill>
            </a:endParaRPr>
          </a:p>
        </p:txBody>
      </p:sp>
      <p:sp>
        <p:nvSpPr>
          <p:cNvPr id="53" name="Right Arrow 52"/>
          <p:cNvSpPr/>
          <p:nvPr/>
        </p:nvSpPr>
        <p:spPr>
          <a:xfrm rot="7580699">
            <a:off x="5942488" y="4890770"/>
            <a:ext cx="304800" cy="9082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90453" y="2463459"/>
            <a:ext cx="2559319" cy="2935495"/>
          </a:xfrm>
          <a:prstGeom prst="rect">
            <a:avLst/>
          </a:prstGeom>
          <a:noFill/>
          <a:ln w="9525">
            <a:noFill/>
            <a:miter lim="800000"/>
            <a:headEnd/>
            <a:tailEnd/>
          </a:ln>
        </p:spPr>
      </p:pic>
    </p:spTree>
    <p:extLst>
      <p:ext uri="{BB962C8B-B14F-4D97-AF65-F5344CB8AC3E}">
        <p14:creationId xmlns:p14="http://schemas.microsoft.com/office/powerpoint/2010/main" val="44955383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Negative control well has growth!</a:t>
            </a:r>
            <a:endParaRPr lang="en-US" dirty="0"/>
          </a:p>
        </p:txBody>
      </p:sp>
      <p:pic>
        <p:nvPicPr>
          <p:cNvPr id="10" name="TL.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Tree>
    <p:extLst>
      <p:ext uri="{BB962C8B-B14F-4D97-AF65-F5344CB8AC3E}">
        <p14:creationId xmlns:p14="http://schemas.microsoft.com/office/powerpoint/2010/main" val="80439059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Negative control experiments</a:t>
            </a:r>
            <a:endParaRPr lang="en-US" dirty="0"/>
          </a:p>
        </p:txBody>
      </p:sp>
      <p:pic>
        <p:nvPicPr>
          <p:cNvPr id="6" name="121115 (10-46) FF 96 well labeled.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Tree>
    <p:extLst>
      <p:ext uri="{BB962C8B-B14F-4D97-AF65-F5344CB8AC3E}">
        <p14:creationId xmlns:p14="http://schemas.microsoft.com/office/powerpoint/2010/main" val="406814690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30213PM1-72H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02740"/>
            <a:ext cx="9144000" cy="5143500"/>
          </a:xfrm>
          <a:prstGeom prst="rect">
            <a:avLst/>
          </a:prstGeom>
        </p:spPr>
      </p:pic>
      <p:sp>
        <p:nvSpPr>
          <p:cNvPr id="8" name="Title 7"/>
          <p:cNvSpPr>
            <a:spLocks noGrp="1"/>
          </p:cNvSpPr>
          <p:nvPr>
            <p:ph type="title"/>
          </p:nvPr>
        </p:nvSpPr>
        <p:spPr/>
        <p:txBody>
          <a:bodyPr>
            <a:normAutofit fontScale="90000"/>
          </a:bodyPr>
          <a:lstStyle/>
          <a:p>
            <a:r>
              <a:rPr lang="en-US" dirty="0" smtClean="0"/>
              <a:t>Negative control well has </a:t>
            </a:r>
            <a:r>
              <a:rPr lang="en-US" smtClean="0"/>
              <a:t>no growth!</a:t>
            </a:r>
            <a:endParaRPr lang="en-US"/>
          </a:p>
        </p:txBody>
      </p:sp>
    </p:spTree>
    <p:extLst>
      <p:ext uri="{BB962C8B-B14F-4D97-AF65-F5344CB8AC3E}">
        <p14:creationId xmlns:p14="http://schemas.microsoft.com/office/powerpoint/2010/main" val="83483439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2"/>
          <p:cNvSpPr>
            <a:spLocks noGrp="1"/>
          </p:cNvSpPr>
          <p:nvPr>
            <p:ph type="title"/>
          </p:nvPr>
        </p:nvSpPr>
        <p:spPr/>
        <p:txBody>
          <a:bodyPr/>
          <a:lstStyle/>
          <a:p>
            <a:r>
              <a:rPr lang="en-US">
                <a:latin typeface="Calibri" charset="0"/>
              </a:rPr>
              <a:t>Acknowledgements</a:t>
            </a:r>
          </a:p>
        </p:txBody>
      </p:sp>
      <p:sp>
        <p:nvSpPr>
          <p:cNvPr id="4" name="Content Placeholder 3"/>
          <p:cNvSpPr>
            <a:spLocks noGrp="1"/>
          </p:cNvSpPr>
          <p:nvPr>
            <p:ph sz="half" idx="1"/>
          </p:nvPr>
        </p:nvSpPr>
        <p:spPr/>
        <p:txBody>
          <a:bodyPr>
            <a:normAutofit lnSpcReduction="10000"/>
          </a:bodyPr>
          <a:lstStyle/>
          <a:p>
            <a:pPr marL="0" indent="0">
              <a:lnSpc>
                <a:spcPct val="80000"/>
              </a:lnSpc>
              <a:buFont typeface="Arial" charset="0"/>
              <a:buNone/>
            </a:pPr>
            <a:r>
              <a:rPr lang="en-US" sz="1800" u="sng" dirty="0">
                <a:latin typeface="Helvetica" charset="0"/>
              </a:rPr>
              <a:t>Boston University</a:t>
            </a:r>
          </a:p>
          <a:p>
            <a:pPr marL="0" indent="0">
              <a:lnSpc>
                <a:spcPct val="80000"/>
              </a:lnSpc>
              <a:buFont typeface="Arial" charset="0"/>
              <a:buNone/>
            </a:pPr>
            <a:r>
              <a:rPr lang="en-US" sz="1800" dirty="0">
                <a:latin typeface="Helvetica" charset="0"/>
              </a:rPr>
              <a:t>James </a:t>
            </a:r>
            <a:r>
              <a:rPr lang="en-US" sz="1800" dirty="0" err="1">
                <a:latin typeface="Helvetica" charset="0"/>
              </a:rPr>
              <a:t>Galagan</a:t>
            </a:r>
            <a:endParaRPr lang="en-US" sz="1800" dirty="0">
              <a:latin typeface="Helvetica" charset="0"/>
            </a:endParaRPr>
          </a:p>
          <a:p>
            <a:pPr marL="0" indent="0">
              <a:lnSpc>
                <a:spcPct val="80000"/>
              </a:lnSpc>
              <a:buFont typeface="Arial" charset="0"/>
              <a:buNone/>
            </a:pPr>
            <a:r>
              <a:rPr lang="en-US" sz="1800" dirty="0" smtClean="0">
                <a:latin typeface="Helvetica" charset="0"/>
              </a:rPr>
              <a:t>Jonathan </a:t>
            </a:r>
            <a:r>
              <a:rPr lang="en-US" sz="1800" dirty="0" err="1" smtClean="0">
                <a:latin typeface="Helvetica" charset="0"/>
              </a:rPr>
              <a:t>Dreyfuss</a:t>
            </a:r>
            <a:endParaRPr lang="en-US" sz="1800" dirty="0">
              <a:latin typeface="Helvetica" charset="0"/>
            </a:endParaRPr>
          </a:p>
          <a:p>
            <a:pPr marL="0" indent="0">
              <a:lnSpc>
                <a:spcPct val="80000"/>
              </a:lnSpc>
              <a:buFont typeface="Arial" charset="0"/>
              <a:buNone/>
            </a:pPr>
            <a:r>
              <a:rPr lang="en-US" sz="1800" dirty="0">
                <a:latin typeface="Helvetica" charset="0"/>
              </a:rPr>
              <a:t>Andrew Krueger</a:t>
            </a:r>
          </a:p>
          <a:p>
            <a:pPr marL="0" indent="0">
              <a:lnSpc>
                <a:spcPct val="80000"/>
              </a:lnSpc>
              <a:buFont typeface="Arial" charset="0"/>
              <a:buNone/>
            </a:pPr>
            <a:endParaRPr lang="en-US" sz="1800" u="sng" dirty="0">
              <a:latin typeface="Helvetica" charset="0"/>
            </a:endParaRPr>
          </a:p>
          <a:p>
            <a:pPr marL="0" indent="0">
              <a:lnSpc>
                <a:spcPct val="80000"/>
              </a:lnSpc>
              <a:buFont typeface="Arial" charset="0"/>
              <a:buNone/>
            </a:pPr>
            <a:r>
              <a:rPr lang="en-US" sz="1800" u="sng" dirty="0">
                <a:latin typeface="Helvetica" charset="0"/>
              </a:rPr>
              <a:t>OHSU</a:t>
            </a:r>
          </a:p>
          <a:p>
            <a:pPr marL="0" indent="0">
              <a:lnSpc>
                <a:spcPct val="80000"/>
              </a:lnSpc>
              <a:buFont typeface="Arial" charset="0"/>
              <a:buNone/>
            </a:pPr>
            <a:r>
              <a:rPr lang="en-US" sz="1800" dirty="0">
                <a:latin typeface="Helvetica" charset="0"/>
              </a:rPr>
              <a:t>Heather Hood</a:t>
            </a:r>
          </a:p>
          <a:p>
            <a:pPr marL="0" indent="0">
              <a:lnSpc>
                <a:spcPct val="80000"/>
              </a:lnSpc>
            </a:pPr>
            <a:endParaRPr lang="en-US" sz="1800" dirty="0">
              <a:latin typeface="Helvetica" charset="0"/>
            </a:endParaRPr>
          </a:p>
          <a:p>
            <a:pPr marL="0" indent="0">
              <a:lnSpc>
                <a:spcPct val="80000"/>
              </a:lnSpc>
              <a:buFont typeface="Arial" charset="0"/>
              <a:buNone/>
            </a:pPr>
            <a:r>
              <a:rPr lang="en-US" sz="1800" u="sng" dirty="0">
                <a:latin typeface="Helvetica" charset="0"/>
              </a:rPr>
              <a:t>Texas A&amp;M</a:t>
            </a:r>
          </a:p>
          <a:p>
            <a:pPr marL="0" indent="0">
              <a:lnSpc>
                <a:spcPct val="80000"/>
              </a:lnSpc>
              <a:buFont typeface="Arial" charset="0"/>
              <a:buNone/>
            </a:pPr>
            <a:r>
              <a:rPr lang="en-US" sz="1800" dirty="0">
                <a:latin typeface="Helvetica" charset="0"/>
              </a:rPr>
              <a:t>Joe </a:t>
            </a:r>
            <a:r>
              <a:rPr lang="en-US" sz="1800" dirty="0" err="1">
                <a:latin typeface="Helvetica" charset="0"/>
              </a:rPr>
              <a:t>Sturino</a:t>
            </a:r>
            <a:r>
              <a:rPr lang="en-US" sz="1800" baseline="30000" dirty="0">
                <a:latin typeface="Helvetica" charset="0"/>
              </a:rPr>
              <a:t> </a:t>
            </a:r>
            <a:r>
              <a:rPr lang="en-US" sz="1800" dirty="0">
                <a:latin typeface="Helvetica" charset="0"/>
              </a:rPr>
              <a:t>                 </a:t>
            </a:r>
          </a:p>
          <a:p>
            <a:pPr marL="0" indent="0">
              <a:lnSpc>
                <a:spcPct val="80000"/>
              </a:lnSpc>
              <a:buFont typeface="Arial" charset="0"/>
              <a:buNone/>
            </a:pPr>
            <a:r>
              <a:rPr lang="en-US" sz="1800" dirty="0">
                <a:latin typeface="Helvetica" charset="0"/>
              </a:rPr>
              <a:t>Matt </a:t>
            </a:r>
            <a:r>
              <a:rPr lang="en-US" sz="1800" dirty="0" smtClean="0">
                <a:latin typeface="Helvetica" charset="0"/>
              </a:rPr>
              <a:t>Sachs</a:t>
            </a:r>
          </a:p>
          <a:p>
            <a:pPr marL="0" indent="0">
              <a:lnSpc>
                <a:spcPct val="80000"/>
              </a:lnSpc>
              <a:buFont typeface="Arial" charset="0"/>
              <a:buNone/>
            </a:pPr>
            <a:r>
              <a:rPr lang="en-US" sz="1800" dirty="0" smtClean="0">
                <a:latin typeface="Helvetica" charset="0"/>
              </a:rPr>
              <a:t>Ying Zhang</a:t>
            </a:r>
          </a:p>
          <a:p>
            <a:pPr marL="0" indent="0">
              <a:lnSpc>
                <a:spcPct val="80000"/>
              </a:lnSpc>
              <a:buFont typeface="Arial" charset="0"/>
              <a:buNone/>
            </a:pPr>
            <a:r>
              <a:rPr lang="en-US" sz="1800" dirty="0" smtClean="0">
                <a:latin typeface="Helvetica" charset="0"/>
              </a:rPr>
              <a:t>Rani </a:t>
            </a:r>
            <a:r>
              <a:rPr lang="en-US" sz="1800" dirty="0" err="1" smtClean="0">
                <a:latin typeface="Helvetica" charset="0"/>
              </a:rPr>
              <a:t>Menon</a:t>
            </a:r>
            <a:endParaRPr lang="en-US" sz="1800" dirty="0">
              <a:latin typeface="Helvetica" charset="0"/>
            </a:endParaRPr>
          </a:p>
          <a:p>
            <a:pPr marL="0" indent="0">
              <a:lnSpc>
                <a:spcPct val="80000"/>
              </a:lnSpc>
              <a:buFont typeface="Arial" charset="0"/>
              <a:buNone/>
            </a:pPr>
            <a:endParaRPr lang="en-US" sz="1800" u="sng" dirty="0">
              <a:latin typeface="Calibri" charset="0"/>
            </a:endParaRPr>
          </a:p>
          <a:p>
            <a:pPr marL="0" indent="0">
              <a:lnSpc>
                <a:spcPct val="80000"/>
              </a:lnSpc>
              <a:buFont typeface="Arial" charset="0"/>
              <a:buNone/>
            </a:pPr>
            <a:r>
              <a:rPr lang="en-US" sz="1800" u="sng" dirty="0">
                <a:latin typeface="Calibri" charset="0"/>
              </a:rPr>
              <a:t>UC Riverside</a:t>
            </a:r>
          </a:p>
          <a:p>
            <a:pPr marL="0" indent="0">
              <a:lnSpc>
                <a:spcPct val="80000"/>
              </a:lnSpc>
              <a:buFont typeface="Arial" charset="0"/>
              <a:buNone/>
            </a:pPr>
            <a:r>
              <a:rPr lang="en-US" sz="1800" dirty="0">
                <a:latin typeface="Calibri" charset="0"/>
              </a:rPr>
              <a:t>Kathy </a:t>
            </a:r>
            <a:r>
              <a:rPr lang="en-US" sz="1800" dirty="0" err="1">
                <a:latin typeface="Calibri" charset="0"/>
              </a:rPr>
              <a:t>Borkovich</a:t>
            </a:r>
            <a:endParaRPr lang="en-US" sz="1800" dirty="0">
              <a:latin typeface="Calibri" charset="0"/>
            </a:endParaRPr>
          </a:p>
          <a:p>
            <a:pPr marL="0" indent="0">
              <a:lnSpc>
                <a:spcPct val="80000"/>
              </a:lnSpc>
              <a:buFont typeface="Arial" charset="0"/>
              <a:buNone/>
            </a:pPr>
            <a:r>
              <a:rPr lang="en-US" sz="1800" dirty="0">
                <a:latin typeface="Calibri" charset="0"/>
              </a:rPr>
              <a:t>Jacqueline </a:t>
            </a:r>
            <a:r>
              <a:rPr lang="en-US" sz="1800" dirty="0" err="1">
                <a:latin typeface="Calibri" charset="0"/>
              </a:rPr>
              <a:t>Servin</a:t>
            </a:r>
            <a:endParaRPr lang="en-US" sz="1800" dirty="0">
              <a:latin typeface="Calibri" charset="0"/>
            </a:endParaRPr>
          </a:p>
          <a:p>
            <a:pPr marL="0" indent="0">
              <a:lnSpc>
                <a:spcPct val="80000"/>
              </a:lnSpc>
              <a:buFont typeface="Arial" charset="0"/>
              <a:buNone/>
            </a:pPr>
            <a:endParaRPr lang="en-US" sz="1800" dirty="0">
              <a:latin typeface="Calibri" charset="0"/>
            </a:endParaRPr>
          </a:p>
          <a:p>
            <a:pPr marL="0" indent="0">
              <a:lnSpc>
                <a:spcPct val="80000"/>
              </a:lnSpc>
              <a:buFont typeface="Arial" charset="0"/>
              <a:buNone/>
            </a:pPr>
            <a:endParaRPr lang="en-US" sz="1800" dirty="0">
              <a:latin typeface="Calibri" charset="0"/>
            </a:endParaRPr>
          </a:p>
        </p:txBody>
      </p:sp>
      <p:sp>
        <p:nvSpPr>
          <p:cNvPr id="5" name="Content Placeholder 4"/>
          <p:cNvSpPr>
            <a:spLocks noGrp="1"/>
          </p:cNvSpPr>
          <p:nvPr>
            <p:ph sz="half" idx="2"/>
          </p:nvPr>
        </p:nvSpPr>
        <p:spPr>
          <a:xfrm>
            <a:off x="4648200" y="1600200"/>
            <a:ext cx="4038600" cy="5008563"/>
          </a:xfrm>
        </p:spPr>
        <p:txBody>
          <a:bodyPr>
            <a:normAutofit lnSpcReduction="10000"/>
          </a:bodyPr>
          <a:lstStyle/>
          <a:p>
            <a:pPr marL="0" indent="0">
              <a:lnSpc>
                <a:spcPct val="80000"/>
              </a:lnSpc>
              <a:buFont typeface="Arial" charset="0"/>
              <a:buNone/>
            </a:pPr>
            <a:r>
              <a:rPr lang="en-US" sz="1800" u="sng" dirty="0">
                <a:latin typeface="Calibri" charset="0"/>
              </a:rPr>
              <a:t>University of Leeds</a:t>
            </a:r>
          </a:p>
          <a:p>
            <a:pPr marL="0" indent="0">
              <a:lnSpc>
                <a:spcPct val="80000"/>
              </a:lnSpc>
              <a:buFont typeface="Arial" charset="0"/>
              <a:buNone/>
            </a:pPr>
            <a:r>
              <a:rPr lang="en-US" sz="1800" dirty="0">
                <a:latin typeface="Calibri" charset="0"/>
              </a:rPr>
              <a:t>Alan Radford</a:t>
            </a:r>
          </a:p>
          <a:p>
            <a:pPr marL="0" indent="0">
              <a:lnSpc>
                <a:spcPct val="80000"/>
              </a:lnSpc>
              <a:buFont typeface="Arial" charset="0"/>
              <a:buNone/>
            </a:pPr>
            <a:endParaRPr lang="en-US" sz="1800" dirty="0">
              <a:latin typeface="Calibri" charset="0"/>
            </a:endParaRPr>
          </a:p>
          <a:p>
            <a:pPr marL="0" indent="0">
              <a:lnSpc>
                <a:spcPct val="80000"/>
              </a:lnSpc>
              <a:buFont typeface="Arial" charset="0"/>
              <a:buNone/>
            </a:pPr>
            <a:r>
              <a:rPr lang="en-US" sz="1800" u="sng" dirty="0">
                <a:latin typeface="Calibri" charset="0"/>
              </a:rPr>
              <a:t>SRI</a:t>
            </a:r>
          </a:p>
          <a:p>
            <a:pPr marL="0" indent="0">
              <a:lnSpc>
                <a:spcPct val="80000"/>
              </a:lnSpc>
              <a:buFont typeface="Arial" charset="0"/>
              <a:buNone/>
            </a:pPr>
            <a:r>
              <a:rPr lang="en-US" sz="1800" dirty="0">
                <a:latin typeface="Calibri" charset="0"/>
              </a:rPr>
              <a:t>Peter </a:t>
            </a:r>
            <a:r>
              <a:rPr lang="en-US" sz="1800" dirty="0" smtClean="0">
                <a:latin typeface="Calibri" charset="0"/>
              </a:rPr>
              <a:t>Karp</a:t>
            </a:r>
          </a:p>
          <a:p>
            <a:pPr marL="0" indent="0">
              <a:lnSpc>
                <a:spcPct val="80000"/>
              </a:lnSpc>
              <a:buFont typeface="Arial" charset="0"/>
              <a:buNone/>
            </a:pPr>
            <a:r>
              <a:rPr lang="en-US" sz="1800" dirty="0" smtClean="0">
                <a:latin typeface="Calibri" charset="0"/>
              </a:rPr>
              <a:t>Markus </a:t>
            </a:r>
            <a:r>
              <a:rPr lang="en-US" sz="1800" dirty="0" err="1" smtClean="0">
                <a:latin typeface="Calibri" charset="0"/>
              </a:rPr>
              <a:t>Krummenacker</a:t>
            </a:r>
            <a:endParaRPr lang="en-US" sz="1800" dirty="0" smtClean="0">
              <a:latin typeface="Calibri" charset="0"/>
            </a:endParaRPr>
          </a:p>
          <a:p>
            <a:pPr marL="0" indent="0">
              <a:lnSpc>
                <a:spcPct val="80000"/>
              </a:lnSpc>
              <a:buFont typeface="Arial" charset="0"/>
              <a:buNone/>
            </a:pPr>
            <a:r>
              <a:rPr lang="en-US" sz="1800" dirty="0" smtClean="0">
                <a:latin typeface="Calibri" charset="0"/>
              </a:rPr>
              <a:t>Mario </a:t>
            </a:r>
            <a:r>
              <a:rPr lang="en-US" sz="1800" dirty="0" err="1" smtClean="0">
                <a:latin typeface="Calibri" charset="0"/>
              </a:rPr>
              <a:t>Latendresse</a:t>
            </a:r>
            <a:endParaRPr lang="en-US" sz="1800" dirty="0" smtClean="0">
              <a:latin typeface="Calibri" charset="0"/>
            </a:endParaRPr>
          </a:p>
          <a:p>
            <a:pPr marL="0" indent="0">
              <a:lnSpc>
                <a:spcPct val="80000"/>
              </a:lnSpc>
              <a:buFont typeface="Arial" charset="0"/>
              <a:buNone/>
            </a:pPr>
            <a:r>
              <a:rPr lang="en-US" sz="1800" dirty="0" smtClean="0">
                <a:latin typeface="Calibri" charset="0"/>
              </a:rPr>
              <a:t>Ron </a:t>
            </a:r>
            <a:r>
              <a:rPr lang="en-US" sz="1800" dirty="0" err="1" smtClean="0">
                <a:latin typeface="Calibri" charset="0"/>
              </a:rPr>
              <a:t>Caspi</a:t>
            </a:r>
            <a:endParaRPr lang="en-US" sz="1800" dirty="0" smtClean="0">
              <a:latin typeface="Calibri" charset="0"/>
            </a:endParaRPr>
          </a:p>
          <a:p>
            <a:pPr marL="0" indent="0">
              <a:lnSpc>
                <a:spcPct val="80000"/>
              </a:lnSpc>
              <a:buFont typeface="Arial" charset="0"/>
              <a:buNone/>
            </a:pPr>
            <a:r>
              <a:rPr lang="en-US" sz="1800" dirty="0" smtClean="0">
                <a:latin typeface="Calibri" charset="0"/>
              </a:rPr>
              <a:t>Suzanne Paley</a:t>
            </a:r>
            <a:endParaRPr lang="en-US" sz="1800" dirty="0">
              <a:latin typeface="Calibri" charset="0"/>
            </a:endParaRPr>
          </a:p>
          <a:p>
            <a:pPr marL="0" indent="0">
              <a:lnSpc>
                <a:spcPct val="80000"/>
              </a:lnSpc>
              <a:buFont typeface="Arial" charset="0"/>
              <a:buNone/>
            </a:pPr>
            <a:endParaRPr lang="en-US" sz="1800" dirty="0">
              <a:latin typeface="Calibri" charset="0"/>
            </a:endParaRPr>
          </a:p>
          <a:p>
            <a:pPr marL="0" indent="0">
              <a:lnSpc>
                <a:spcPct val="80000"/>
              </a:lnSpc>
              <a:buFont typeface="Arial" charset="0"/>
              <a:buNone/>
            </a:pPr>
            <a:r>
              <a:rPr lang="en-US" sz="1800" u="sng" dirty="0">
                <a:latin typeface="Calibri" charset="0"/>
              </a:rPr>
              <a:t>Broad Institute</a:t>
            </a:r>
          </a:p>
          <a:p>
            <a:pPr marL="0" indent="0">
              <a:lnSpc>
                <a:spcPct val="80000"/>
              </a:lnSpc>
              <a:buFont typeface="Arial" charset="0"/>
              <a:buNone/>
            </a:pPr>
            <a:r>
              <a:rPr lang="en-US" sz="1800" dirty="0">
                <a:latin typeface="Calibri" charset="0"/>
              </a:rPr>
              <a:t>Christian </a:t>
            </a:r>
            <a:r>
              <a:rPr lang="en-US" sz="1800" dirty="0" err="1">
                <a:latin typeface="Calibri" charset="0"/>
              </a:rPr>
              <a:t>Stolte</a:t>
            </a:r>
            <a:endParaRPr lang="en-US" sz="1800" dirty="0">
              <a:latin typeface="Calibri" charset="0"/>
            </a:endParaRPr>
          </a:p>
        </p:txBody>
      </p:sp>
    </p:spTree>
    <p:extLst>
      <p:ext uri="{BB962C8B-B14F-4D97-AF65-F5344CB8AC3E}">
        <p14:creationId xmlns:p14="http://schemas.microsoft.com/office/powerpoint/2010/main" val="25893857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Model organism for eukaryotic biology</a:t>
            </a:r>
            <a:endParaRPr lang="en-US" dirty="0"/>
          </a:p>
        </p:txBody>
      </p:sp>
      <p:sp>
        <p:nvSpPr>
          <p:cNvPr id="3" name="Content Placeholder 2"/>
          <p:cNvSpPr>
            <a:spLocks noGrp="1"/>
          </p:cNvSpPr>
          <p:nvPr>
            <p:ph idx="1"/>
          </p:nvPr>
        </p:nvSpPr>
        <p:spPr/>
        <p:txBody>
          <a:bodyPr/>
          <a:lstStyle/>
          <a:p>
            <a:r>
              <a:rPr lang="en-US" dirty="0" smtClean="0"/>
              <a:t>Circadian rhythms </a:t>
            </a:r>
          </a:p>
          <a:p>
            <a:r>
              <a:rPr lang="en-US" dirty="0" smtClean="0"/>
              <a:t>Epigenetics</a:t>
            </a:r>
          </a:p>
          <a:p>
            <a:r>
              <a:rPr lang="en-US" dirty="0"/>
              <a:t>G</a:t>
            </a:r>
            <a:r>
              <a:rPr lang="en-US" dirty="0" smtClean="0"/>
              <a:t>enome defense</a:t>
            </a:r>
          </a:p>
          <a:p>
            <a:r>
              <a:rPr lang="en-US" dirty="0"/>
              <a:t>M</a:t>
            </a:r>
            <a:r>
              <a:rPr lang="en-US" dirty="0" smtClean="0"/>
              <a:t>itochondrial </a:t>
            </a:r>
            <a:r>
              <a:rPr lang="en-US" dirty="0"/>
              <a:t>biology </a:t>
            </a:r>
            <a:endParaRPr lang="en-US" dirty="0" smtClean="0"/>
          </a:p>
          <a:p>
            <a:r>
              <a:rPr lang="en-US" dirty="0" smtClean="0"/>
              <a:t>Post-</a:t>
            </a:r>
            <a:r>
              <a:rPr lang="en-US" dirty="0"/>
              <a:t>transcriptional gene silencing </a:t>
            </a:r>
            <a:endParaRPr lang="en-US" dirty="0" smtClean="0"/>
          </a:p>
          <a:p>
            <a:r>
              <a:rPr lang="en-US" dirty="0" smtClean="0"/>
              <a:t>DNA </a:t>
            </a:r>
            <a:r>
              <a:rPr lang="en-US" dirty="0"/>
              <a:t>repair </a:t>
            </a:r>
            <a:endParaRPr lang="en-US" dirty="0" smtClean="0"/>
          </a:p>
          <a:p>
            <a:r>
              <a:rPr lang="en-US" dirty="0" smtClean="0"/>
              <a:t>One gene, one enzyme hypothesis</a:t>
            </a:r>
            <a:endParaRPr lang="en-US" dirty="0"/>
          </a:p>
        </p:txBody>
      </p:sp>
    </p:spTree>
    <p:extLst>
      <p:ext uri="{BB962C8B-B14F-4D97-AF65-F5344CB8AC3E}">
        <p14:creationId xmlns:p14="http://schemas.microsoft.com/office/powerpoint/2010/main" val="244100479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587" y="158366"/>
            <a:ext cx="10151305" cy="1115960"/>
          </a:xfrm>
        </p:spPr>
        <p:txBody>
          <a:bodyPr>
            <a:noAutofit/>
          </a:bodyPr>
          <a:lstStyle/>
          <a:p>
            <a:r>
              <a:rPr lang="en-US" sz="3600" dirty="0" smtClean="0"/>
              <a:t>Genome sequence to Metabolic Network</a:t>
            </a:r>
            <a:endParaRPr lang="en-US" sz="3600" dirty="0"/>
          </a:p>
        </p:txBody>
      </p:sp>
      <p:pic>
        <p:nvPicPr>
          <p:cNvPr id="12" name="Picture 11" descr="TCA.tif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04568" y="1603629"/>
            <a:ext cx="2467136" cy="1872863"/>
          </a:xfrm>
          <a:prstGeom prst="rect">
            <a:avLst/>
          </a:prstGeom>
        </p:spPr>
      </p:pic>
      <p:pic>
        <p:nvPicPr>
          <p:cNvPr id="15" name="Picture 14" descr="neurospora-cellular-overview.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3356" y="4369766"/>
            <a:ext cx="3768728" cy="1970187"/>
          </a:xfrm>
          <a:prstGeom prst="rect">
            <a:avLst/>
          </a:prstGeom>
        </p:spPr>
      </p:pic>
      <p:sp>
        <p:nvSpPr>
          <p:cNvPr id="22" name="TextBox 21"/>
          <p:cNvSpPr txBox="1"/>
          <p:nvPr/>
        </p:nvSpPr>
        <p:spPr>
          <a:xfrm>
            <a:off x="3113356" y="955973"/>
            <a:ext cx="1249561" cy="369332"/>
          </a:xfrm>
          <a:prstGeom prst="rect">
            <a:avLst/>
          </a:prstGeom>
          <a:noFill/>
        </p:spPr>
        <p:txBody>
          <a:bodyPr wrap="none" rtlCol="0">
            <a:spAutoFit/>
          </a:bodyPr>
          <a:lstStyle/>
          <a:p>
            <a:r>
              <a:rPr lang="en-US" b="1" dirty="0" smtClean="0">
                <a:solidFill>
                  <a:srgbClr val="FF0000"/>
                </a:solidFill>
              </a:rPr>
              <a:t>Pathways</a:t>
            </a:r>
          </a:p>
        </p:txBody>
      </p:sp>
      <p:pic>
        <p:nvPicPr>
          <p:cNvPr id="31" name="Picture 30" descr="bookPil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28392" y="1417638"/>
            <a:ext cx="1040409" cy="1578803"/>
          </a:xfrm>
          <a:prstGeom prst="rect">
            <a:avLst/>
          </a:prstGeom>
        </p:spPr>
      </p:pic>
      <p:sp>
        <p:nvSpPr>
          <p:cNvPr id="33" name="TextBox 32"/>
          <p:cNvSpPr txBox="1"/>
          <p:nvPr/>
        </p:nvSpPr>
        <p:spPr>
          <a:xfrm>
            <a:off x="5223929" y="955973"/>
            <a:ext cx="1249335" cy="369332"/>
          </a:xfrm>
          <a:prstGeom prst="rect">
            <a:avLst/>
          </a:prstGeom>
          <a:noFill/>
        </p:spPr>
        <p:txBody>
          <a:bodyPr wrap="none" rtlCol="0">
            <a:spAutoFit/>
          </a:bodyPr>
          <a:lstStyle/>
          <a:p>
            <a:r>
              <a:rPr lang="en-US" b="1" dirty="0" smtClean="0">
                <a:solidFill>
                  <a:srgbClr val="FF0000"/>
                </a:solidFill>
              </a:rPr>
              <a:t>Literature </a:t>
            </a:r>
          </a:p>
        </p:txBody>
      </p:sp>
      <p:pic>
        <p:nvPicPr>
          <p:cNvPr id="34" name="Picture 33" descr="vogel-sm.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36287" y="2499963"/>
            <a:ext cx="976529" cy="976529"/>
          </a:xfrm>
          <a:prstGeom prst="rect">
            <a:avLst/>
          </a:prstGeom>
        </p:spPr>
      </p:pic>
      <p:sp>
        <p:nvSpPr>
          <p:cNvPr id="36" name="TextBox 35"/>
          <p:cNvSpPr txBox="1"/>
          <p:nvPr/>
        </p:nvSpPr>
        <p:spPr>
          <a:xfrm>
            <a:off x="7898895" y="1417638"/>
            <a:ext cx="1031465" cy="923330"/>
          </a:xfrm>
          <a:prstGeom prst="rect">
            <a:avLst/>
          </a:prstGeom>
          <a:noFill/>
        </p:spPr>
        <p:txBody>
          <a:bodyPr wrap="none" rtlCol="0">
            <a:spAutoFit/>
          </a:bodyPr>
          <a:lstStyle/>
          <a:p>
            <a:r>
              <a:rPr lang="en-US" dirty="0" smtClean="0"/>
              <a:t>Nutrient </a:t>
            </a:r>
          </a:p>
          <a:p>
            <a:r>
              <a:rPr lang="en-US" dirty="0" smtClean="0"/>
              <a:t>media</a:t>
            </a:r>
          </a:p>
          <a:p>
            <a:r>
              <a:rPr lang="en-US" dirty="0" smtClean="0"/>
              <a:t>(</a:t>
            </a:r>
            <a:r>
              <a:rPr lang="en-US" dirty="0" err="1" smtClean="0"/>
              <a:t>Vogels</a:t>
            </a:r>
            <a:r>
              <a:rPr lang="en-US" dirty="0" smtClean="0"/>
              <a:t>)</a:t>
            </a:r>
            <a:endParaRPr lang="en-US" dirty="0"/>
          </a:p>
        </p:txBody>
      </p:sp>
      <p:sp>
        <p:nvSpPr>
          <p:cNvPr id="37" name="TextBox 36"/>
          <p:cNvSpPr txBox="1"/>
          <p:nvPr/>
        </p:nvSpPr>
        <p:spPr>
          <a:xfrm>
            <a:off x="3948562" y="4000434"/>
            <a:ext cx="1788320" cy="369332"/>
          </a:xfrm>
          <a:prstGeom prst="rect">
            <a:avLst/>
          </a:prstGeom>
          <a:noFill/>
        </p:spPr>
        <p:txBody>
          <a:bodyPr wrap="none" rtlCol="0">
            <a:spAutoFit/>
          </a:bodyPr>
          <a:lstStyle/>
          <a:p>
            <a:r>
              <a:rPr lang="en-US" dirty="0" err="1" smtClean="0"/>
              <a:t>NeurosporaCyc</a:t>
            </a:r>
            <a:endParaRPr lang="en-US" dirty="0"/>
          </a:p>
        </p:txBody>
      </p:sp>
      <p:sp>
        <p:nvSpPr>
          <p:cNvPr id="24" name="TextBox 23"/>
          <p:cNvSpPr txBox="1"/>
          <p:nvPr/>
        </p:nvSpPr>
        <p:spPr>
          <a:xfrm>
            <a:off x="600915" y="955973"/>
            <a:ext cx="1211014" cy="369332"/>
          </a:xfrm>
          <a:prstGeom prst="rect">
            <a:avLst/>
          </a:prstGeom>
          <a:noFill/>
        </p:spPr>
        <p:txBody>
          <a:bodyPr wrap="none" rtlCol="0">
            <a:spAutoFit/>
          </a:bodyPr>
          <a:lstStyle/>
          <a:p>
            <a:r>
              <a:rPr lang="en-US" b="1" dirty="0" smtClean="0">
                <a:solidFill>
                  <a:srgbClr val="FF0000"/>
                </a:solidFill>
              </a:rPr>
              <a:t>Elements</a:t>
            </a:r>
          </a:p>
        </p:txBody>
      </p:sp>
      <p:sp>
        <p:nvSpPr>
          <p:cNvPr id="29" name="TextBox 28"/>
          <p:cNvSpPr txBox="1"/>
          <p:nvPr/>
        </p:nvSpPr>
        <p:spPr>
          <a:xfrm>
            <a:off x="7760036" y="955973"/>
            <a:ext cx="1185203" cy="369332"/>
          </a:xfrm>
          <a:prstGeom prst="rect">
            <a:avLst/>
          </a:prstGeom>
          <a:noFill/>
        </p:spPr>
        <p:txBody>
          <a:bodyPr wrap="none" rtlCol="0">
            <a:spAutoFit/>
          </a:bodyPr>
          <a:lstStyle/>
          <a:p>
            <a:r>
              <a:rPr lang="en-US" b="1" dirty="0" smtClean="0">
                <a:solidFill>
                  <a:srgbClr val="FF0000"/>
                </a:solidFill>
              </a:rPr>
              <a:t>Metadata</a:t>
            </a:r>
          </a:p>
        </p:txBody>
      </p:sp>
      <p:grpSp>
        <p:nvGrpSpPr>
          <p:cNvPr id="42" name="Group 41"/>
          <p:cNvGrpSpPr/>
          <p:nvPr/>
        </p:nvGrpSpPr>
        <p:grpSpPr>
          <a:xfrm>
            <a:off x="184113" y="2882620"/>
            <a:ext cx="2044619" cy="1754274"/>
            <a:chOff x="222834" y="1582061"/>
            <a:chExt cx="2044619" cy="1754274"/>
          </a:xfrm>
        </p:grpSpPr>
        <p:pic>
          <p:nvPicPr>
            <p:cNvPr id="10" name="Picture 9" descr="dockingbeispiel.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2834" y="1976663"/>
              <a:ext cx="2044619" cy="1359672"/>
            </a:xfrm>
            <a:prstGeom prst="rect">
              <a:avLst/>
            </a:prstGeom>
          </p:spPr>
        </p:pic>
        <p:sp>
          <p:nvSpPr>
            <p:cNvPr id="41" name="TextBox 40"/>
            <p:cNvSpPr txBox="1"/>
            <p:nvPr/>
          </p:nvSpPr>
          <p:spPr>
            <a:xfrm>
              <a:off x="575504" y="1582061"/>
              <a:ext cx="1339279" cy="369332"/>
            </a:xfrm>
            <a:prstGeom prst="rect">
              <a:avLst/>
            </a:prstGeom>
            <a:noFill/>
          </p:spPr>
          <p:txBody>
            <a:bodyPr wrap="none" rtlCol="0">
              <a:spAutoFit/>
            </a:bodyPr>
            <a:lstStyle/>
            <a:p>
              <a:r>
                <a:rPr lang="en-US" dirty="0" smtClean="0"/>
                <a:t>Complexes</a:t>
              </a:r>
              <a:endParaRPr lang="en-US" dirty="0"/>
            </a:p>
          </p:txBody>
        </p:sp>
      </p:grpSp>
      <p:grpSp>
        <p:nvGrpSpPr>
          <p:cNvPr id="44" name="Group 43"/>
          <p:cNvGrpSpPr/>
          <p:nvPr/>
        </p:nvGrpSpPr>
        <p:grpSpPr>
          <a:xfrm>
            <a:off x="0" y="1601966"/>
            <a:ext cx="2412844" cy="1003993"/>
            <a:chOff x="1" y="3550439"/>
            <a:chExt cx="2412844" cy="1003993"/>
          </a:xfrm>
        </p:grpSpPr>
        <p:pic>
          <p:nvPicPr>
            <p:cNvPr id="40" name="Picture 39" descr="citrate-dehydratase.tif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 y="3951221"/>
              <a:ext cx="2412844" cy="603211"/>
            </a:xfrm>
            <a:prstGeom prst="rect">
              <a:avLst/>
            </a:prstGeom>
          </p:spPr>
        </p:pic>
        <p:sp>
          <p:nvSpPr>
            <p:cNvPr id="43" name="TextBox 42"/>
            <p:cNvSpPr txBox="1"/>
            <p:nvPr/>
          </p:nvSpPr>
          <p:spPr>
            <a:xfrm>
              <a:off x="600860" y="3550439"/>
              <a:ext cx="1211126" cy="369332"/>
            </a:xfrm>
            <a:prstGeom prst="rect">
              <a:avLst/>
            </a:prstGeom>
            <a:noFill/>
          </p:spPr>
          <p:txBody>
            <a:bodyPr wrap="none" rtlCol="0">
              <a:spAutoFit/>
            </a:bodyPr>
            <a:lstStyle/>
            <a:p>
              <a:r>
                <a:rPr lang="en-US" dirty="0" smtClean="0"/>
                <a:t>Reactions</a:t>
              </a:r>
              <a:endParaRPr lang="en-US" dirty="0"/>
            </a:p>
          </p:txBody>
        </p:sp>
      </p:grpSp>
      <p:grpSp>
        <p:nvGrpSpPr>
          <p:cNvPr id="46" name="Group 45"/>
          <p:cNvGrpSpPr/>
          <p:nvPr/>
        </p:nvGrpSpPr>
        <p:grpSpPr>
          <a:xfrm>
            <a:off x="464140" y="4913554"/>
            <a:ext cx="1484564" cy="1944446"/>
            <a:chOff x="575504" y="4913554"/>
            <a:chExt cx="1484564" cy="1944446"/>
          </a:xfrm>
        </p:grpSpPr>
        <p:pic>
          <p:nvPicPr>
            <p:cNvPr id="18" name="Picture 17" descr="glucose-transport.tif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2404" y="5264802"/>
              <a:ext cx="1230764" cy="1593198"/>
            </a:xfrm>
            <a:prstGeom prst="rect">
              <a:avLst/>
            </a:prstGeom>
          </p:spPr>
        </p:pic>
        <p:sp>
          <p:nvSpPr>
            <p:cNvPr id="45" name="TextBox 44"/>
            <p:cNvSpPr txBox="1"/>
            <p:nvPr/>
          </p:nvSpPr>
          <p:spPr>
            <a:xfrm>
              <a:off x="575504" y="4913554"/>
              <a:ext cx="1484564" cy="369332"/>
            </a:xfrm>
            <a:prstGeom prst="rect">
              <a:avLst/>
            </a:prstGeom>
            <a:noFill/>
          </p:spPr>
          <p:txBody>
            <a:bodyPr wrap="none" rtlCol="0">
              <a:spAutoFit/>
            </a:bodyPr>
            <a:lstStyle/>
            <a:p>
              <a:r>
                <a:rPr lang="en-US" dirty="0" smtClean="0"/>
                <a:t>Transporters</a:t>
              </a:r>
              <a:endParaRPr lang="en-US" dirty="0"/>
            </a:p>
          </p:txBody>
        </p:sp>
      </p:grpSp>
      <p:sp>
        <p:nvSpPr>
          <p:cNvPr id="47" name="Right Arrow 46"/>
          <p:cNvSpPr/>
          <p:nvPr/>
        </p:nvSpPr>
        <p:spPr>
          <a:xfrm rot="5400000">
            <a:off x="3514553" y="3524680"/>
            <a:ext cx="447167" cy="420849"/>
          </a:xfrm>
          <a:prstGeom prst="rightArrow">
            <a:avLst/>
          </a:prstGeom>
          <a:solidFill>
            <a:schemeClr val="accent5">
              <a:lumMod val="75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ight Arrow 48"/>
          <p:cNvSpPr/>
          <p:nvPr/>
        </p:nvSpPr>
        <p:spPr>
          <a:xfrm>
            <a:off x="2500451" y="5154874"/>
            <a:ext cx="447167" cy="399970"/>
          </a:xfrm>
          <a:prstGeom prst="rightArrow">
            <a:avLst/>
          </a:prstGeom>
          <a:solidFill>
            <a:schemeClr val="accent5">
              <a:lumMod val="75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ight Arrow 49"/>
          <p:cNvSpPr/>
          <p:nvPr/>
        </p:nvSpPr>
        <p:spPr>
          <a:xfrm rot="5400000">
            <a:off x="5513298" y="3524681"/>
            <a:ext cx="447167" cy="420849"/>
          </a:xfrm>
          <a:prstGeom prst="rightArrow">
            <a:avLst/>
          </a:prstGeom>
          <a:solidFill>
            <a:schemeClr val="accent5">
              <a:lumMod val="75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descr="pie-chart-3d.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12864" y="4722171"/>
            <a:ext cx="1531136" cy="1427784"/>
          </a:xfrm>
          <a:prstGeom prst="rect">
            <a:avLst/>
          </a:prstGeom>
        </p:spPr>
      </p:pic>
      <p:sp>
        <p:nvSpPr>
          <p:cNvPr id="52" name="TextBox 51"/>
          <p:cNvSpPr txBox="1"/>
          <p:nvPr/>
        </p:nvSpPr>
        <p:spPr>
          <a:xfrm>
            <a:off x="7655965" y="4096466"/>
            <a:ext cx="1425171" cy="646331"/>
          </a:xfrm>
          <a:prstGeom prst="rect">
            <a:avLst/>
          </a:prstGeom>
          <a:noFill/>
        </p:spPr>
        <p:txBody>
          <a:bodyPr wrap="square" rtlCol="0">
            <a:spAutoFit/>
          </a:bodyPr>
          <a:lstStyle/>
          <a:p>
            <a:r>
              <a:rPr lang="en-US" dirty="0" smtClean="0"/>
              <a:t>Biomass composition</a:t>
            </a:r>
            <a:endParaRPr lang="en-US" dirty="0"/>
          </a:p>
        </p:txBody>
      </p:sp>
      <p:sp>
        <p:nvSpPr>
          <p:cNvPr id="53" name="Right Arrow 52"/>
          <p:cNvSpPr/>
          <p:nvPr/>
        </p:nvSpPr>
        <p:spPr>
          <a:xfrm rot="10800000">
            <a:off x="7021327" y="5154874"/>
            <a:ext cx="447167" cy="399970"/>
          </a:xfrm>
          <a:prstGeom prst="rightArrow">
            <a:avLst/>
          </a:prstGeom>
          <a:solidFill>
            <a:schemeClr val="accent5">
              <a:lumMod val="75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681510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6400" y="101600"/>
            <a:ext cx="5791200" cy="6654800"/>
          </a:xfrm>
          <a:prstGeom prst="rect">
            <a:avLst/>
          </a:prstGeom>
        </p:spPr>
      </p:pic>
    </p:spTree>
    <p:extLst>
      <p:ext uri="{BB962C8B-B14F-4D97-AF65-F5344CB8AC3E}">
        <p14:creationId xmlns:p14="http://schemas.microsoft.com/office/powerpoint/2010/main" val="152039754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33500" y="825500"/>
            <a:ext cx="6477000" cy="5207000"/>
          </a:xfrm>
          <a:prstGeom prst="rect">
            <a:avLst/>
          </a:prstGeom>
        </p:spPr>
      </p:pic>
    </p:spTree>
    <p:extLst>
      <p:ext uri="{BB962C8B-B14F-4D97-AF65-F5344CB8AC3E}">
        <p14:creationId xmlns:p14="http://schemas.microsoft.com/office/powerpoint/2010/main" val="190785693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smtClean="0"/>
              <a:t>What happens when the metabolic network is infeasible?</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dirty="0" smtClean="0"/>
              <a:t>Add a “reaction” with the smallest number of reactants and products that results in a feasible model</a:t>
            </a:r>
          </a:p>
          <a:p>
            <a:pPr marL="0" indent="0">
              <a:buNone/>
            </a:pPr>
            <a:r>
              <a:rPr lang="en-US" dirty="0" smtClean="0"/>
              <a:t>				minimize </a:t>
            </a:r>
            <a:r>
              <a:rPr lang="en-US" b="1" dirty="0" smtClean="0"/>
              <a:t>card</a:t>
            </a:r>
            <a:r>
              <a:rPr lang="en-US" dirty="0" smtClean="0"/>
              <a:t>(</a:t>
            </a:r>
            <a:r>
              <a:rPr lang="en-US" i="1" dirty="0" smtClean="0"/>
              <a:t>r</a:t>
            </a:r>
            <a:r>
              <a:rPr lang="en-US" dirty="0" smtClean="0"/>
              <a:t>)</a:t>
            </a:r>
          </a:p>
          <a:p>
            <a:pPr marL="0" indent="0">
              <a:buNone/>
            </a:pPr>
            <a:r>
              <a:rPr lang="en-US" dirty="0" smtClean="0"/>
              <a:t>				subject to</a:t>
            </a:r>
          </a:p>
          <a:p>
            <a:pPr marL="0" indent="0">
              <a:buNone/>
            </a:pPr>
            <a:r>
              <a:rPr lang="en-US" i="1" dirty="0" smtClean="0"/>
              <a:t>				</a:t>
            </a:r>
            <a:r>
              <a:rPr lang="en-US" i="1" dirty="0" err="1" smtClean="0"/>
              <a:t>Sv</a:t>
            </a:r>
            <a:r>
              <a:rPr lang="en-US" i="1" dirty="0" smtClean="0"/>
              <a:t> + r = 0</a:t>
            </a:r>
          </a:p>
          <a:p>
            <a:pPr marL="0" indent="0">
              <a:buNone/>
            </a:pPr>
            <a:r>
              <a:rPr lang="en-US" i="1" dirty="0" smtClean="0"/>
              <a:t>				l ≤ v ≤ u</a:t>
            </a:r>
          </a:p>
          <a:p>
            <a:pPr marL="0" indent="0">
              <a:buNone/>
            </a:pPr>
            <a:endParaRPr lang="en-US" dirty="0"/>
          </a:p>
        </p:txBody>
      </p:sp>
    </p:spTree>
    <p:extLst>
      <p:ext uri="{BB962C8B-B14F-4D97-AF65-F5344CB8AC3E}">
        <p14:creationId xmlns:p14="http://schemas.microsoft.com/office/powerpoint/2010/main" val="82145045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754"/>
            <a:ext cx="8229600" cy="900944"/>
          </a:xfrm>
        </p:spPr>
        <p:txBody>
          <a:bodyPr/>
          <a:lstStyle/>
          <a:p>
            <a:r>
              <a:rPr lang="en-US" dirty="0" smtClean="0"/>
              <a:t>Essential genes</a:t>
            </a:r>
            <a:endParaRPr lang="en-US" dirty="0"/>
          </a:p>
        </p:txBody>
      </p:sp>
      <p:pic>
        <p:nvPicPr>
          <p:cNvPr id="178179" name="Picture 3"/>
          <p:cNvPicPr>
            <a:picLocks noGrp="1" noChangeAspect="1" noChangeArrowheads="1"/>
          </p:cNvPicPr>
          <p:nvPr>
            <p:ph type="body" idx="4294967295"/>
          </p:nvPr>
        </p:nvPicPr>
        <p:blipFill>
          <a:blip r:embed="rId3">
            <a:extLst>
              <a:ext uri="{28A0092B-C50C-407E-A947-70E740481C1C}">
                <a14:useLocalDpi xmlns:a14="http://schemas.microsoft.com/office/drawing/2010/main"/>
              </a:ext>
            </a:extLst>
          </a:blip>
          <a:srcRect/>
          <a:stretch>
            <a:fillRect/>
          </a:stretch>
        </p:blipFill>
        <p:spPr>
          <a:xfrm>
            <a:off x="188910" y="828860"/>
            <a:ext cx="8229600" cy="5875338"/>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36675" y="274638"/>
            <a:ext cx="6470650" cy="628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0229" name="Text Box 5"/>
          <p:cNvSpPr txBox="1">
            <a:spLocks noChangeArrowheads="1"/>
          </p:cNvSpPr>
          <p:nvPr/>
        </p:nvSpPr>
        <p:spPr bwMode="auto">
          <a:xfrm>
            <a:off x="2273300" y="0"/>
            <a:ext cx="460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t>Supplemental nutrient rescue of auxotrophs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6738" y="361950"/>
            <a:ext cx="8010525" cy="613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4326" name="Text Box 6"/>
          <p:cNvSpPr txBox="1">
            <a:spLocks noChangeArrowheads="1"/>
          </p:cNvSpPr>
          <p:nvPr/>
        </p:nvSpPr>
        <p:spPr bwMode="auto">
          <a:xfrm>
            <a:off x="2676525" y="-4763"/>
            <a:ext cx="335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Synthetic lethal interaction map</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709613"/>
            <a:ext cx="8077200" cy="543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2278" name="Text Box 6"/>
          <p:cNvSpPr txBox="1">
            <a:spLocks noChangeArrowheads="1"/>
          </p:cNvSpPr>
          <p:nvPr/>
        </p:nvSpPr>
        <p:spPr bwMode="auto">
          <a:xfrm>
            <a:off x="3176588" y="201613"/>
            <a:ext cx="286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Calibri" charset="0"/>
                <a:ea typeface="ＭＳ Ｐゴシック" charset="0"/>
              </a:defRPr>
            </a:lvl1pPr>
            <a:lvl2pPr>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fontAlgn="base">
              <a:spcBef>
                <a:spcPct val="0"/>
              </a:spcBef>
              <a:spcAft>
                <a:spcPct val="0"/>
              </a:spcAft>
              <a:defRPr>
                <a:solidFill>
                  <a:schemeClr val="tx1"/>
                </a:solidFill>
                <a:latin typeface="Calibri" charset="0"/>
                <a:ea typeface="ＭＳ Ｐゴシック" charset="0"/>
              </a:defRPr>
            </a:lvl6pPr>
            <a:lvl7pPr fontAlgn="base">
              <a:spcBef>
                <a:spcPct val="0"/>
              </a:spcBef>
              <a:spcAft>
                <a:spcPct val="0"/>
              </a:spcAft>
              <a:defRPr>
                <a:solidFill>
                  <a:schemeClr val="tx1"/>
                </a:solidFill>
                <a:latin typeface="Calibri" charset="0"/>
                <a:ea typeface="ＭＳ Ｐゴシック" charset="0"/>
              </a:defRPr>
            </a:lvl7pPr>
            <a:lvl8pPr fontAlgn="base">
              <a:spcBef>
                <a:spcPct val="0"/>
              </a:spcBef>
              <a:spcAft>
                <a:spcPct val="0"/>
              </a:spcAft>
              <a:defRPr>
                <a:solidFill>
                  <a:schemeClr val="tx1"/>
                </a:solidFill>
                <a:latin typeface="Calibri" charset="0"/>
                <a:ea typeface="ＭＳ Ｐゴシック" charset="0"/>
              </a:defRPr>
            </a:lvl8pPr>
            <a:lvl9pPr fontAlgn="base">
              <a:spcBef>
                <a:spcPct val="0"/>
              </a:spcBef>
              <a:spcAft>
                <a:spcPct val="0"/>
              </a:spcAft>
              <a:defRPr>
                <a:solidFill>
                  <a:schemeClr val="tx1"/>
                </a:solidFill>
                <a:latin typeface="Calibri" charset="0"/>
                <a:ea typeface="ＭＳ Ｐゴシック" charset="0"/>
              </a:defRPr>
            </a:lvl9pPr>
          </a:lstStyle>
          <a:p>
            <a:pPr defTabSz="914400"/>
            <a:r>
              <a:rPr lang="en-US">
                <a:latin typeface="Arial" charset="0"/>
              </a:rPr>
              <a:t>Synthetic lethal gene pairs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6800" y="0"/>
            <a:ext cx="4448703" cy="6858000"/>
          </a:xfrm>
          <a:prstGeom prst="rect">
            <a:avLst/>
          </a:prstGeom>
        </p:spPr>
      </p:pic>
    </p:spTree>
    <p:extLst>
      <p:ext uri="{BB962C8B-B14F-4D97-AF65-F5344CB8AC3E}">
        <p14:creationId xmlns:p14="http://schemas.microsoft.com/office/powerpoint/2010/main" val="2925005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2988484" y="1467651"/>
            <a:ext cx="3244722" cy="5440362"/>
          </a:xfrm>
          <a:prstGeom prst="rect">
            <a:avLst/>
          </a:prstGeom>
          <a:solidFill>
            <a:srgbClr val="3366FF">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dirty="0" smtClean="0"/>
              <a:t>Pathologic predicts pathways</a:t>
            </a:r>
            <a:endParaRPr lang="en-US" dirty="0"/>
          </a:p>
        </p:txBody>
      </p:sp>
      <p:sp>
        <p:nvSpPr>
          <p:cNvPr id="56" name="Right Arrow 55"/>
          <p:cNvSpPr/>
          <p:nvPr/>
        </p:nvSpPr>
        <p:spPr>
          <a:xfrm>
            <a:off x="6302153" y="3762093"/>
            <a:ext cx="415080"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ight Arrow 56"/>
          <p:cNvSpPr/>
          <p:nvPr/>
        </p:nvSpPr>
        <p:spPr>
          <a:xfrm>
            <a:off x="2429312" y="3762093"/>
            <a:ext cx="415080"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267616" y="1217468"/>
            <a:ext cx="1685978" cy="923330"/>
          </a:xfrm>
          <a:prstGeom prst="rect">
            <a:avLst/>
          </a:prstGeom>
          <a:noFill/>
        </p:spPr>
        <p:txBody>
          <a:bodyPr wrap="none" rtlCol="0">
            <a:spAutoFit/>
          </a:bodyPr>
          <a:lstStyle/>
          <a:p>
            <a:r>
              <a:rPr lang="en-US" b="1" dirty="0" smtClean="0"/>
              <a:t>1770 enzyme-</a:t>
            </a:r>
          </a:p>
          <a:p>
            <a:r>
              <a:rPr lang="en-US" b="1" dirty="0" smtClean="0"/>
              <a:t>catalyzed</a:t>
            </a:r>
          </a:p>
          <a:p>
            <a:r>
              <a:rPr lang="en-US" b="1" dirty="0" smtClean="0"/>
              <a:t>reactions</a:t>
            </a:r>
            <a:endParaRPr lang="en-US" b="1" dirty="0"/>
          </a:p>
        </p:txBody>
      </p:sp>
      <p:sp>
        <p:nvSpPr>
          <p:cNvPr id="59" name="TextBox 58"/>
          <p:cNvSpPr txBox="1"/>
          <p:nvPr/>
        </p:nvSpPr>
        <p:spPr>
          <a:xfrm>
            <a:off x="6671269" y="1217468"/>
            <a:ext cx="2041701" cy="923330"/>
          </a:xfrm>
          <a:prstGeom prst="rect">
            <a:avLst/>
          </a:prstGeom>
          <a:noFill/>
        </p:spPr>
        <p:txBody>
          <a:bodyPr wrap="square" rtlCol="0">
            <a:spAutoFit/>
          </a:bodyPr>
          <a:lstStyle/>
          <a:p>
            <a:r>
              <a:rPr lang="en-US" b="1" dirty="0" smtClean="0">
                <a:solidFill>
                  <a:srgbClr val="FF0000"/>
                </a:solidFill>
              </a:rPr>
              <a:t>893 reactions assigned to </a:t>
            </a:r>
          </a:p>
          <a:p>
            <a:r>
              <a:rPr lang="en-US" b="1" dirty="0" smtClean="0">
                <a:solidFill>
                  <a:srgbClr val="FF0000"/>
                </a:solidFill>
              </a:rPr>
              <a:t>257 Pathways</a:t>
            </a:r>
            <a:endParaRPr lang="en-US" b="1" dirty="0">
              <a:solidFill>
                <a:srgbClr val="FF0000"/>
              </a:solidFill>
            </a:endParaRPr>
          </a:p>
        </p:txBody>
      </p:sp>
      <p:grpSp>
        <p:nvGrpSpPr>
          <p:cNvPr id="34" name="Group 33"/>
          <p:cNvGrpSpPr/>
          <p:nvPr/>
        </p:nvGrpSpPr>
        <p:grpSpPr>
          <a:xfrm>
            <a:off x="101815" y="2355191"/>
            <a:ext cx="2756657" cy="3964807"/>
            <a:chOff x="5445411" y="1908419"/>
            <a:chExt cx="3634570" cy="3948714"/>
          </a:xfrm>
        </p:grpSpPr>
        <p:pic>
          <p:nvPicPr>
            <p:cNvPr id="36" name="Picture 35" descr="citrate-dehydratase.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16735" y="2898268"/>
              <a:ext cx="2691922" cy="672981"/>
            </a:xfrm>
            <a:prstGeom prst="rect">
              <a:avLst/>
            </a:prstGeom>
          </p:spPr>
        </p:pic>
        <p:pic>
          <p:nvPicPr>
            <p:cNvPr id="38" name="Picture 37" descr="2.3.3.1.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5411" y="5259415"/>
              <a:ext cx="3634570" cy="597718"/>
            </a:xfrm>
            <a:prstGeom prst="rect">
              <a:avLst/>
            </a:prstGeom>
          </p:spPr>
        </p:pic>
        <p:sp>
          <p:nvSpPr>
            <p:cNvPr id="41" name="TextBox 40"/>
            <p:cNvSpPr txBox="1"/>
            <p:nvPr/>
          </p:nvSpPr>
          <p:spPr>
            <a:xfrm>
              <a:off x="7079348" y="3815169"/>
              <a:ext cx="366700" cy="1195457"/>
            </a:xfrm>
            <a:prstGeom prst="rect">
              <a:avLst/>
            </a:prstGeom>
            <a:noFill/>
          </p:spPr>
          <p:txBody>
            <a:bodyPr wrap="square" rtlCol="0">
              <a:spAutoFit/>
            </a:bodyPr>
            <a:lstStyle/>
            <a:p>
              <a:r>
                <a:rPr lang="en-US" sz="3600" dirty="0" smtClean="0"/>
                <a:t>…</a:t>
              </a:r>
              <a:endParaRPr lang="en-US" sz="3600" dirty="0"/>
            </a:p>
          </p:txBody>
        </p:sp>
        <p:pic>
          <p:nvPicPr>
            <p:cNvPr id="42" name="Picture 41" descr="1.1.1.37.tif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06217" y="1908419"/>
              <a:ext cx="3312960" cy="745929"/>
            </a:xfrm>
            <a:prstGeom prst="rect">
              <a:avLst/>
            </a:prstGeom>
          </p:spPr>
        </p:pic>
      </p:grpSp>
      <p:pic>
        <p:nvPicPr>
          <p:cNvPr id="43" name="Picture 42" descr="metacyc.tiff"/>
          <p:cNvPicPr>
            <a:picLocks noChangeAspect="1"/>
          </p:cNvPicPr>
          <p:nvPr/>
        </p:nvPicPr>
        <p:blipFill>
          <a:blip r:embed="rId6"/>
          <a:stretch>
            <a:fillRect/>
          </a:stretch>
        </p:blipFill>
        <p:spPr>
          <a:xfrm>
            <a:off x="3296938" y="1554743"/>
            <a:ext cx="2691112" cy="820608"/>
          </a:xfrm>
          <a:prstGeom prst="rect">
            <a:avLst/>
          </a:prstGeom>
        </p:spPr>
      </p:pic>
      <p:sp>
        <p:nvSpPr>
          <p:cNvPr id="45" name="Right Arrow 44"/>
          <p:cNvSpPr/>
          <p:nvPr/>
        </p:nvSpPr>
        <p:spPr>
          <a:xfrm rot="5400000">
            <a:off x="4313100" y="2091752"/>
            <a:ext cx="415080" cy="1255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6" name="Picture 45" descr="TCA.tif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26320" y="3016068"/>
            <a:ext cx="1731598" cy="1314498"/>
          </a:xfrm>
          <a:prstGeom prst="rect">
            <a:avLst/>
          </a:prstGeom>
        </p:spPr>
      </p:pic>
      <p:pic>
        <p:nvPicPr>
          <p:cNvPr id="47" name="Picture 46" descr="chorismate-biosynthesis-top.tif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47829" y="5259193"/>
            <a:ext cx="2688580" cy="1386914"/>
          </a:xfrm>
          <a:prstGeom prst="rect">
            <a:avLst/>
          </a:prstGeom>
        </p:spPr>
      </p:pic>
      <p:pic>
        <p:nvPicPr>
          <p:cNvPr id="48" name="Picture 47" descr="carotenoid-biosynthesis.tif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06770" y="2134386"/>
            <a:ext cx="2770698" cy="816293"/>
          </a:xfrm>
          <a:prstGeom prst="rect">
            <a:avLst/>
          </a:prstGeom>
        </p:spPr>
      </p:pic>
      <p:sp>
        <p:nvSpPr>
          <p:cNvPr id="49" name="TextBox 48"/>
          <p:cNvSpPr txBox="1"/>
          <p:nvPr/>
        </p:nvSpPr>
        <p:spPr>
          <a:xfrm>
            <a:off x="7553057" y="4082915"/>
            <a:ext cx="278125" cy="1200329"/>
          </a:xfrm>
          <a:prstGeom prst="rect">
            <a:avLst/>
          </a:prstGeom>
          <a:noFill/>
        </p:spPr>
        <p:txBody>
          <a:bodyPr wrap="square" rtlCol="0">
            <a:spAutoFit/>
          </a:bodyPr>
          <a:lstStyle/>
          <a:p>
            <a:r>
              <a:rPr lang="en-US" sz="3600" dirty="0" smtClean="0"/>
              <a:t>…</a:t>
            </a:r>
            <a:endParaRPr lang="en-US" sz="3600" dirty="0"/>
          </a:p>
        </p:txBody>
      </p:sp>
      <p:sp>
        <p:nvSpPr>
          <p:cNvPr id="51" name="TextBox 50"/>
          <p:cNvSpPr txBox="1"/>
          <p:nvPr/>
        </p:nvSpPr>
        <p:spPr>
          <a:xfrm>
            <a:off x="3176317" y="3115762"/>
            <a:ext cx="2811732" cy="369332"/>
          </a:xfrm>
          <a:prstGeom prst="rect">
            <a:avLst/>
          </a:prstGeom>
          <a:noFill/>
        </p:spPr>
        <p:txBody>
          <a:bodyPr wrap="square" rtlCol="0">
            <a:spAutoFit/>
          </a:bodyPr>
          <a:lstStyle/>
          <a:p>
            <a:r>
              <a:rPr lang="en-US" dirty="0" smtClean="0"/>
              <a:t>X = #</a:t>
            </a:r>
            <a:r>
              <a:rPr lang="en-US" dirty="0" err="1" smtClean="0"/>
              <a:t>rxns</a:t>
            </a:r>
            <a:r>
              <a:rPr lang="en-US" dirty="0" smtClean="0"/>
              <a:t> in </a:t>
            </a:r>
            <a:r>
              <a:rPr lang="en-US" dirty="0" err="1" smtClean="0"/>
              <a:t>metacyc</a:t>
            </a:r>
            <a:r>
              <a:rPr lang="en-US" dirty="0" smtClean="0"/>
              <a:t> </a:t>
            </a:r>
            <a:r>
              <a:rPr lang="en-US" dirty="0" err="1" smtClean="0"/>
              <a:t>pwy</a:t>
            </a:r>
            <a:endParaRPr lang="en-US" dirty="0"/>
          </a:p>
        </p:txBody>
      </p:sp>
      <p:sp>
        <p:nvSpPr>
          <p:cNvPr id="52" name="TextBox 51"/>
          <p:cNvSpPr txBox="1"/>
          <p:nvPr/>
        </p:nvSpPr>
        <p:spPr>
          <a:xfrm>
            <a:off x="3176317" y="3844534"/>
            <a:ext cx="3056888" cy="646331"/>
          </a:xfrm>
          <a:prstGeom prst="rect">
            <a:avLst/>
          </a:prstGeom>
          <a:noFill/>
        </p:spPr>
        <p:txBody>
          <a:bodyPr wrap="square" rtlCol="0">
            <a:spAutoFit/>
          </a:bodyPr>
          <a:lstStyle/>
          <a:p>
            <a:r>
              <a:rPr lang="en-US" dirty="0" smtClean="0"/>
              <a:t>Y = #</a:t>
            </a:r>
            <a:r>
              <a:rPr lang="en-US" dirty="0" err="1" smtClean="0"/>
              <a:t>rxns</a:t>
            </a:r>
            <a:r>
              <a:rPr lang="en-US" dirty="0" smtClean="0"/>
              <a:t> with enzyme evidence</a:t>
            </a:r>
            <a:endParaRPr lang="en-US" dirty="0"/>
          </a:p>
        </p:txBody>
      </p:sp>
      <p:sp>
        <p:nvSpPr>
          <p:cNvPr id="54" name="TextBox 53"/>
          <p:cNvSpPr txBox="1"/>
          <p:nvPr/>
        </p:nvSpPr>
        <p:spPr>
          <a:xfrm>
            <a:off x="3176317" y="4850305"/>
            <a:ext cx="2820676" cy="369332"/>
          </a:xfrm>
          <a:prstGeom prst="rect">
            <a:avLst/>
          </a:prstGeom>
          <a:noFill/>
        </p:spPr>
        <p:txBody>
          <a:bodyPr wrap="square" rtlCol="0">
            <a:spAutoFit/>
          </a:bodyPr>
          <a:lstStyle/>
          <a:p>
            <a:r>
              <a:rPr lang="en-US" dirty="0" smtClean="0"/>
              <a:t>Z = #unique </a:t>
            </a:r>
            <a:r>
              <a:rPr lang="en-US" dirty="0" err="1" smtClean="0"/>
              <a:t>rxns</a:t>
            </a:r>
            <a:r>
              <a:rPr lang="en-US" dirty="0" smtClean="0"/>
              <a:t> in </a:t>
            </a:r>
            <a:r>
              <a:rPr lang="en-US" dirty="0" err="1" smtClean="0"/>
              <a:t>pwy</a:t>
            </a:r>
            <a:endParaRPr lang="en-US" dirty="0"/>
          </a:p>
        </p:txBody>
      </p:sp>
      <p:sp>
        <p:nvSpPr>
          <p:cNvPr id="61" name="TextBox 60"/>
          <p:cNvSpPr txBox="1"/>
          <p:nvPr/>
        </p:nvSpPr>
        <p:spPr>
          <a:xfrm>
            <a:off x="3176317" y="5579077"/>
            <a:ext cx="2820676" cy="646331"/>
          </a:xfrm>
          <a:prstGeom prst="rect">
            <a:avLst/>
          </a:prstGeom>
          <a:noFill/>
        </p:spPr>
        <p:txBody>
          <a:bodyPr wrap="square" rtlCol="0">
            <a:spAutoFit/>
          </a:bodyPr>
          <a:lstStyle/>
          <a:p>
            <a:r>
              <a:rPr lang="en-US" dirty="0" smtClean="0"/>
              <a:t>P(X|Y|Z) = </a:t>
            </a:r>
            <a:r>
              <a:rPr lang="en-US" dirty="0" err="1" smtClean="0"/>
              <a:t>prob</a:t>
            </a:r>
            <a:r>
              <a:rPr lang="en-US" dirty="0" smtClean="0"/>
              <a:t> of </a:t>
            </a:r>
            <a:r>
              <a:rPr lang="en-US" dirty="0" err="1" smtClean="0"/>
              <a:t>pwy</a:t>
            </a:r>
            <a:r>
              <a:rPr lang="en-US" dirty="0" smtClean="0"/>
              <a:t> in </a:t>
            </a:r>
            <a:r>
              <a:rPr lang="en-US" dirty="0" err="1" smtClean="0"/>
              <a:t>Neurospora</a:t>
            </a:r>
            <a:endParaRPr lang="en-US" dirty="0"/>
          </a:p>
        </p:txBody>
      </p:sp>
      <p:sp>
        <p:nvSpPr>
          <p:cNvPr id="62" name="TextBox 61"/>
          <p:cNvSpPr txBox="1"/>
          <p:nvPr/>
        </p:nvSpPr>
        <p:spPr>
          <a:xfrm>
            <a:off x="3176317" y="6307848"/>
            <a:ext cx="3343771" cy="738664"/>
          </a:xfrm>
          <a:prstGeom prst="rect">
            <a:avLst/>
          </a:prstGeom>
          <a:noFill/>
        </p:spPr>
        <p:txBody>
          <a:bodyPr wrap="square" rtlCol="0">
            <a:spAutoFit/>
          </a:bodyPr>
          <a:lstStyle/>
          <a:p>
            <a:r>
              <a:rPr lang="en-US" sz="1400" b="1" dirty="0" smtClean="0"/>
              <a:t>Science 293:2040-4, 2001.</a:t>
            </a:r>
          </a:p>
          <a:p>
            <a:endParaRPr lang="en-US" sz="1400" dirty="0" smtClean="0"/>
          </a:p>
          <a:p>
            <a:endParaRPr lang="en-US" sz="1400" dirty="0"/>
          </a:p>
        </p:txBody>
      </p:sp>
    </p:spTree>
    <p:extLst>
      <p:ext uri="{BB962C8B-B14F-4D97-AF65-F5344CB8AC3E}">
        <p14:creationId xmlns:p14="http://schemas.microsoft.com/office/powerpoint/2010/main" val="22666582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2514600"/>
            <a:ext cx="4245487" cy="3276600"/>
          </a:xfrm>
          <a:prstGeom prst="rect">
            <a:avLst/>
          </a:prstGeom>
          <a:noFill/>
          <a:ln w="9525">
            <a:noFill/>
            <a:miter lim="800000"/>
            <a:headEnd/>
            <a:tailEnd/>
          </a:ln>
          <a:effectLst/>
        </p:spPr>
      </p:pic>
      <p:sp>
        <p:nvSpPr>
          <p:cNvPr id="4" name="Content Placeholder 3"/>
          <p:cNvSpPr>
            <a:spLocks noGrp="1"/>
          </p:cNvSpPr>
          <p:nvPr>
            <p:ph idx="1"/>
          </p:nvPr>
        </p:nvSpPr>
        <p:spPr>
          <a:xfrm>
            <a:off x="5947681" y="1493837"/>
            <a:ext cx="2662919" cy="4906963"/>
          </a:xfrm>
        </p:spPr>
        <p:txBody>
          <a:bodyPr>
            <a:normAutofit/>
          </a:bodyPr>
          <a:lstStyle/>
          <a:p>
            <a:pPr marL="0" indent="0" algn="ctr">
              <a:buNone/>
            </a:pPr>
            <a:r>
              <a:rPr lang="en-US" sz="2400" b="1" dirty="0" smtClean="0"/>
              <a:t>Wild-type</a:t>
            </a:r>
          </a:p>
          <a:p>
            <a:pPr marL="0" indent="0" algn="ctr">
              <a:buNone/>
            </a:pPr>
            <a:r>
              <a:rPr lang="en-US" sz="2400" b="1" dirty="0" smtClean="0"/>
              <a:t>+ </a:t>
            </a:r>
          </a:p>
          <a:p>
            <a:pPr marL="0" indent="0" algn="ctr">
              <a:buNone/>
            </a:pPr>
            <a:r>
              <a:rPr lang="en-US" sz="2400" b="1" dirty="0" smtClean="0"/>
              <a:t>Minimal media</a:t>
            </a:r>
          </a:p>
          <a:p>
            <a:pPr marL="0" indent="0" algn="ctr">
              <a:buNone/>
            </a:pPr>
            <a:endParaRPr lang="en-US" sz="2400" b="1" dirty="0" smtClean="0"/>
          </a:p>
          <a:p>
            <a:pPr marL="0" indent="0" algn="ctr">
              <a:buNone/>
            </a:pPr>
            <a:endParaRPr lang="en-US" sz="2400" b="1" dirty="0" smtClean="0"/>
          </a:p>
          <a:p>
            <a:pPr marL="0" indent="0" algn="ctr">
              <a:buNone/>
            </a:pPr>
            <a:r>
              <a:rPr lang="en-US" sz="2400" b="1" dirty="0" smtClean="0"/>
              <a:t>= </a:t>
            </a:r>
          </a:p>
          <a:p>
            <a:pPr marL="0" indent="0" algn="ctr">
              <a:buNone/>
            </a:pPr>
            <a:r>
              <a:rPr lang="en-US" sz="2400" b="1" dirty="0" smtClean="0"/>
              <a:t>Growth</a:t>
            </a:r>
            <a:endParaRPr lang="en-US" sz="2400" b="1" dirty="0"/>
          </a:p>
        </p:txBody>
      </p:sp>
      <p:grpSp>
        <p:nvGrpSpPr>
          <p:cNvPr id="9" name="Group 17"/>
          <p:cNvGrpSpPr/>
          <p:nvPr/>
        </p:nvGrpSpPr>
        <p:grpSpPr>
          <a:xfrm>
            <a:off x="1287988" y="1524000"/>
            <a:ext cx="2115483" cy="838200"/>
            <a:chOff x="1287988" y="1524000"/>
            <a:chExt cx="2115483" cy="838200"/>
          </a:xfrm>
        </p:grpSpPr>
        <p:grpSp>
          <p:nvGrpSpPr>
            <p:cNvPr id="12" name="Group 8"/>
            <p:cNvGrpSpPr/>
            <p:nvPr/>
          </p:nvGrpSpPr>
          <p:grpSpPr>
            <a:xfrm>
              <a:off x="1431326" y="1981200"/>
              <a:ext cx="1828800" cy="381000"/>
              <a:chOff x="1371600" y="1981200"/>
              <a:chExt cx="1828800" cy="381000"/>
            </a:xfrm>
          </p:grpSpPr>
          <p:sp>
            <p:nvSpPr>
              <p:cNvPr id="5" name="Down Arrow 4"/>
              <p:cNvSpPr/>
              <p:nvPr/>
            </p:nvSpPr>
            <p:spPr>
              <a:xfrm>
                <a:off x="1371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1879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2387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2895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287988" y="1524000"/>
              <a:ext cx="2115483" cy="461665"/>
            </a:xfrm>
            <a:prstGeom prst="rect">
              <a:avLst/>
            </a:prstGeom>
            <a:noFill/>
          </p:spPr>
          <p:txBody>
            <a:bodyPr wrap="none" rtlCol="0">
              <a:spAutoFit/>
            </a:bodyPr>
            <a:lstStyle/>
            <a:p>
              <a:pPr algn="ctr"/>
              <a:r>
                <a:rPr lang="en-US" sz="2400" b="1" dirty="0" smtClean="0">
                  <a:solidFill>
                    <a:srgbClr val="3366FF"/>
                  </a:solidFill>
                </a:rPr>
                <a:t>Minimal media</a:t>
              </a:r>
              <a:endParaRPr lang="en-US" sz="2400" b="1" dirty="0">
                <a:solidFill>
                  <a:srgbClr val="3366FF"/>
                </a:solidFill>
              </a:endParaRPr>
            </a:p>
          </p:txBody>
        </p:sp>
      </p:grpSp>
      <p:sp>
        <p:nvSpPr>
          <p:cNvPr id="11" name="Rectangle 10"/>
          <p:cNvSpPr/>
          <p:nvPr/>
        </p:nvSpPr>
        <p:spPr>
          <a:xfrm>
            <a:off x="3919041" y="2514600"/>
            <a:ext cx="990600" cy="15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8"/>
          <p:cNvGrpSpPr/>
          <p:nvPr/>
        </p:nvGrpSpPr>
        <p:grpSpPr>
          <a:xfrm rot="16200000">
            <a:off x="3292097" y="3788383"/>
            <a:ext cx="2940829" cy="838207"/>
            <a:chOff x="875310" y="1981200"/>
            <a:chExt cx="2940829" cy="838207"/>
          </a:xfrm>
        </p:grpSpPr>
        <p:grpSp>
          <p:nvGrpSpPr>
            <p:cNvPr id="14" name="Group 8"/>
            <p:cNvGrpSpPr/>
            <p:nvPr/>
          </p:nvGrpSpPr>
          <p:grpSpPr>
            <a:xfrm>
              <a:off x="1431326" y="1981200"/>
              <a:ext cx="1828800" cy="381000"/>
              <a:chOff x="1371600" y="1981200"/>
              <a:chExt cx="1828800" cy="381000"/>
            </a:xfrm>
          </p:grpSpPr>
          <p:sp>
            <p:nvSpPr>
              <p:cNvPr id="22" name="Down Arrow 21"/>
              <p:cNvSpPr/>
              <p:nvPr/>
            </p:nvSpPr>
            <p:spPr>
              <a:xfrm>
                <a:off x="1371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1879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a:off x="2387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2895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875310" y="2357742"/>
              <a:ext cx="2940829" cy="461665"/>
            </a:xfrm>
            <a:prstGeom prst="rect">
              <a:avLst/>
            </a:prstGeom>
            <a:noFill/>
          </p:spPr>
          <p:txBody>
            <a:bodyPr wrap="none" rtlCol="0">
              <a:spAutoFit/>
            </a:bodyPr>
            <a:lstStyle/>
            <a:p>
              <a:pPr algn="ctr"/>
              <a:r>
                <a:rPr lang="en-US" sz="2400" b="1" dirty="0" smtClean="0">
                  <a:solidFill>
                    <a:srgbClr val="C00000"/>
                  </a:solidFill>
                </a:rPr>
                <a:t> Essential compounds</a:t>
              </a:r>
              <a:endParaRPr lang="en-US" sz="2400" b="1" dirty="0">
                <a:solidFill>
                  <a:srgbClr val="C00000"/>
                </a:solidFill>
              </a:endParaRPr>
            </a:p>
          </p:txBody>
        </p:sp>
      </p:grpSp>
      <p:sp>
        <p:nvSpPr>
          <p:cNvPr id="26" name="Title 2"/>
          <p:cNvSpPr txBox="1">
            <a:spLocks/>
          </p:cNvSpPr>
          <p:nvPr/>
        </p:nvSpPr>
        <p:spPr>
          <a:xfrm>
            <a:off x="535620" y="291419"/>
            <a:ext cx="8229600" cy="11430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Cellular metabolism and phenotypes</a:t>
            </a:r>
            <a:endParaRPr lang="en-US" dirty="0"/>
          </a:p>
        </p:txBody>
      </p:sp>
    </p:spTree>
    <p:extLst>
      <p:ext uri="{BB962C8B-B14F-4D97-AF65-F5344CB8AC3E}">
        <p14:creationId xmlns:p14="http://schemas.microsoft.com/office/powerpoint/2010/main" val="286310171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3.6.1.6-generic.tiff"/>
          <p:cNvPicPr>
            <a:picLocks noGrp="1" noChangeAspect="1"/>
          </p:cNvPicPr>
          <p:nvPr>
            <p:ph idx="1"/>
          </p:nvPr>
        </p:nvPicPr>
        <p:blipFill>
          <a:blip r:embed="rId2" cstate="email">
            <a:extLst>
              <a:ext uri="{28A0092B-C50C-407E-A947-70E740481C1C}">
                <a14:useLocalDpi xmlns:a14="http://schemas.microsoft.com/office/drawing/2010/main"/>
              </a:ext>
            </a:extLst>
          </a:blip>
          <a:srcRect t="-116967" b="-116967"/>
          <a:stretch>
            <a:fillRect/>
          </a:stretch>
        </p:blipFill>
        <p:spPr>
          <a:xfrm>
            <a:off x="457200" y="-118748"/>
            <a:ext cx="8229600" cy="4525963"/>
          </a:xfrm>
        </p:spPr>
      </p:pic>
      <p:sp>
        <p:nvSpPr>
          <p:cNvPr id="2" name="Title 1"/>
          <p:cNvSpPr>
            <a:spLocks noGrp="1"/>
          </p:cNvSpPr>
          <p:nvPr>
            <p:ph type="title"/>
          </p:nvPr>
        </p:nvSpPr>
        <p:spPr/>
        <p:txBody>
          <a:bodyPr/>
          <a:lstStyle/>
          <a:p>
            <a:r>
              <a:rPr lang="en-US" dirty="0" smtClean="0"/>
              <a:t>3.6.1.42 instance of 3.6.1.6?</a:t>
            </a:r>
            <a:endParaRPr lang="en-US" dirty="0"/>
          </a:p>
        </p:txBody>
      </p:sp>
      <p:pic>
        <p:nvPicPr>
          <p:cNvPr id="7" name="Picture 6" descr="3.6.1.42-instance.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7900" y="3971724"/>
            <a:ext cx="7175500" cy="2755900"/>
          </a:xfrm>
          <a:prstGeom prst="rect">
            <a:avLst/>
          </a:prstGeom>
        </p:spPr>
      </p:pic>
      <p:sp>
        <p:nvSpPr>
          <p:cNvPr id="8" name="Up Arrow 7"/>
          <p:cNvSpPr/>
          <p:nvPr/>
        </p:nvSpPr>
        <p:spPr>
          <a:xfrm>
            <a:off x="3240496" y="3284614"/>
            <a:ext cx="711595" cy="140143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61530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 Modification reactions</a:t>
            </a:r>
            <a:endParaRPr lang="en-US" dirty="0"/>
          </a:p>
        </p:txBody>
      </p:sp>
      <p:pic>
        <p:nvPicPr>
          <p:cNvPr id="4" name="Content Placeholder 3" descr="glycogen.tiff"/>
          <p:cNvPicPr>
            <a:picLocks noGrp="1" noChangeAspect="1"/>
          </p:cNvPicPr>
          <p:nvPr>
            <p:ph idx="1"/>
          </p:nvPr>
        </p:nvPicPr>
        <p:blipFill>
          <a:blip r:embed="rId2" cstate="email">
            <a:extLst>
              <a:ext uri="{28A0092B-C50C-407E-A947-70E740481C1C}">
                <a14:useLocalDpi xmlns:a14="http://schemas.microsoft.com/office/drawing/2010/main"/>
              </a:ext>
            </a:extLst>
          </a:blip>
          <a:srcRect l="-2725" r="-2725"/>
          <a:stretch>
            <a:fillRect/>
          </a:stretch>
        </p:blipFill>
        <p:spPr/>
      </p:pic>
    </p:spTree>
    <p:extLst>
      <p:ext uri="{BB962C8B-B14F-4D97-AF65-F5344CB8AC3E}">
        <p14:creationId xmlns:p14="http://schemas.microsoft.com/office/powerpoint/2010/main" val="56631481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Reactions with </a:t>
            </a:r>
            <a:r>
              <a:rPr lang="en-US" dirty="0" err="1" smtClean="0"/>
              <a:t>instanceless</a:t>
            </a:r>
            <a:r>
              <a:rPr lang="en-US" dirty="0" smtClean="0"/>
              <a:t> classes</a:t>
            </a:r>
            <a:endParaRPr lang="en-US" dirty="0"/>
          </a:p>
        </p:txBody>
      </p:sp>
      <p:pic>
        <p:nvPicPr>
          <p:cNvPr id="4" name="Content Placeholder 3" descr="3.5.1.60-instanceless-generic.tiff"/>
          <p:cNvPicPr>
            <a:picLocks noGrp="1" noChangeAspect="1"/>
          </p:cNvPicPr>
          <p:nvPr>
            <p:ph idx="1"/>
          </p:nvPr>
        </p:nvPicPr>
        <p:blipFill>
          <a:blip r:embed="rId2" cstate="email">
            <a:extLst>
              <a:ext uri="{28A0092B-C50C-407E-A947-70E740481C1C}">
                <a14:useLocalDpi xmlns:a14="http://schemas.microsoft.com/office/drawing/2010/main"/>
              </a:ext>
            </a:extLst>
          </a:blip>
          <a:srcRect t="-148303" b="-148303"/>
          <a:stretch>
            <a:fillRect/>
          </a:stretch>
        </p:blipFill>
        <p:spPr/>
      </p:pic>
    </p:spTree>
    <p:extLst>
      <p:ext uri="{BB962C8B-B14F-4D97-AF65-F5344CB8AC3E}">
        <p14:creationId xmlns:p14="http://schemas.microsoft.com/office/powerpoint/2010/main" val="368754570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Redox reactions</a:t>
            </a:r>
            <a:endParaRPr lang="en-US" dirty="0"/>
          </a:p>
        </p:txBody>
      </p:sp>
      <p:pic>
        <p:nvPicPr>
          <p:cNvPr id="6" name="Content Placeholder 5" descr="linoleate-small.tiff"/>
          <p:cNvPicPr>
            <a:picLocks noGrp="1" noChangeAspect="1"/>
          </p:cNvPicPr>
          <p:nvPr>
            <p:ph idx="1"/>
          </p:nvPr>
        </p:nvPicPr>
        <p:blipFill>
          <a:blip r:embed="rId2" cstate="email">
            <a:extLst>
              <a:ext uri="{28A0092B-C50C-407E-A947-70E740481C1C}">
                <a14:useLocalDpi xmlns:a14="http://schemas.microsoft.com/office/drawing/2010/main"/>
              </a:ext>
            </a:extLst>
          </a:blip>
          <a:srcRect t="-3863" b="-3863"/>
          <a:stretch>
            <a:fillRect/>
          </a:stretch>
        </p:blipFill>
        <p:spPr/>
      </p:pic>
    </p:spTree>
    <p:extLst>
      <p:ext uri="{BB962C8B-B14F-4D97-AF65-F5344CB8AC3E}">
        <p14:creationId xmlns:p14="http://schemas.microsoft.com/office/powerpoint/2010/main" val="284307122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 with EC numbers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92614449"/>
              </p:ext>
            </p:extLst>
          </p:nvPr>
        </p:nvGraphicFramePr>
        <p:xfrm>
          <a:off x="457200" y="1600200"/>
          <a:ext cx="8229600" cy="3235960"/>
        </p:xfrm>
        <a:graphic>
          <a:graphicData uri="http://schemas.openxmlformats.org/drawingml/2006/table">
            <a:tbl>
              <a:tblPr firstRow="1" bandRow="1">
                <a:tableStyleId>{5C22544A-7EE6-4342-B048-85BDC9FD1C3A}</a:tableStyleId>
              </a:tblPr>
              <a:tblGrid>
                <a:gridCol w="5290301"/>
                <a:gridCol w="2939299"/>
              </a:tblGrid>
              <a:tr h="370840">
                <a:tc>
                  <a:txBody>
                    <a:bodyPr/>
                    <a:lstStyle/>
                    <a:p>
                      <a:r>
                        <a:rPr lang="en-US" dirty="0" smtClean="0"/>
                        <a:t>Reaction</a:t>
                      </a:r>
                      <a:r>
                        <a:rPr lang="en-US" baseline="0" dirty="0" smtClean="0"/>
                        <a:t> class</a:t>
                      </a:r>
                      <a:endParaRPr lang="en-US" dirty="0"/>
                    </a:p>
                  </a:txBody>
                  <a:tcPr/>
                </a:tc>
                <a:tc>
                  <a:txBody>
                    <a:bodyPr/>
                    <a:lstStyle/>
                    <a:p>
                      <a:pPr algn="ctr"/>
                      <a:r>
                        <a:rPr lang="en-US" dirty="0" smtClean="0"/>
                        <a:t>Number of reactions </a:t>
                      </a:r>
                      <a:r>
                        <a:rPr lang="en-US" dirty="0" err="1" smtClean="0"/>
                        <a:t>neurospora</a:t>
                      </a:r>
                      <a:r>
                        <a:rPr lang="en-US" baseline="0" dirty="0" smtClean="0"/>
                        <a:t> </a:t>
                      </a:r>
                      <a:r>
                        <a:rPr lang="en-US" dirty="0" smtClean="0"/>
                        <a:t>(instantiated)</a:t>
                      </a:r>
                      <a:endParaRPr lang="en-US" dirty="0"/>
                    </a:p>
                  </a:txBody>
                  <a:tcPr/>
                </a:tc>
              </a:tr>
              <a:tr h="370840">
                <a:tc>
                  <a:txBody>
                    <a:bodyPr/>
                    <a:lstStyle/>
                    <a:p>
                      <a:r>
                        <a:rPr lang="en-US" dirty="0" smtClean="0"/>
                        <a:t>Balanced normal reactions</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4147</a:t>
                      </a:r>
                      <a:endParaRPr lang="en-US" dirty="0"/>
                    </a:p>
                  </a:txBody>
                  <a:tcPr/>
                </a:tc>
              </a:tr>
              <a:tr h="370840">
                <a:tc>
                  <a:txBody>
                    <a:bodyPr/>
                    <a:lstStyle/>
                    <a:p>
                      <a:r>
                        <a:rPr lang="en-US" dirty="0" smtClean="0"/>
                        <a:t>Generic reactions</a:t>
                      </a:r>
                      <a:endParaRPr lang="en-US" dirty="0"/>
                    </a:p>
                  </a:txBody>
                  <a:tcPr/>
                </a:tc>
                <a:tc>
                  <a:txBody>
                    <a:bodyPr/>
                    <a:lstStyle/>
                    <a:p>
                      <a:pPr algn="ctr"/>
                      <a:r>
                        <a:rPr lang="en-US" dirty="0" smtClean="0"/>
                        <a:t>198 (4148)</a:t>
                      </a:r>
                      <a:endParaRPr lang="en-US" dirty="0"/>
                    </a:p>
                  </a:txBody>
                  <a:tcPr/>
                </a:tc>
              </a:tr>
              <a:tr h="370840">
                <a:tc>
                  <a:txBody>
                    <a:bodyPr/>
                    <a:lstStyle/>
                    <a:p>
                      <a:r>
                        <a:rPr lang="en-US" dirty="0" smtClean="0"/>
                        <a:t>Protein modification reactions:</a:t>
                      </a:r>
                      <a:endParaRPr lang="en-US" dirty="0"/>
                    </a:p>
                  </a:txBody>
                  <a:tcPr/>
                </a:tc>
                <a:tc>
                  <a:txBody>
                    <a:bodyPr/>
                    <a:lstStyle/>
                    <a:p>
                      <a:pPr algn="ctr"/>
                      <a:r>
                        <a:rPr lang="en-US" dirty="0" smtClean="0"/>
                        <a:t>82</a:t>
                      </a:r>
                      <a:endParaRPr lang="en-US" dirty="0"/>
                    </a:p>
                  </a:txBody>
                  <a:tcPr/>
                </a:tc>
              </a:tr>
              <a:tr h="370840">
                <a:tc>
                  <a:txBody>
                    <a:bodyPr/>
                    <a:lstStyle/>
                    <a:p>
                      <a:r>
                        <a:rPr lang="en-US" dirty="0" smtClean="0"/>
                        <a:t>Reactions with </a:t>
                      </a:r>
                      <a:r>
                        <a:rPr lang="en-US" dirty="0" err="1" smtClean="0"/>
                        <a:t>instanceless</a:t>
                      </a:r>
                      <a:r>
                        <a:rPr lang="en-US" dirty="0" smtClean="0"/>
                        <a:t> classes:</a:t>
                      </a:r>
                      <a:endParaRPr lang="en-US" dirty="0"/>
                    </a:p>
                  </a:txBody>
                  <a:tcPr/>
                </a:tc>
                <a:tc>
                  <a:txBody>
                    <a:bodyPr/>
                    <a:lstStyle/>
                    <a:p>
                      <a:pPr algn="ctr"/>
                      <a:r>
                        <a:rPr lang="en-US" dirty="0" smtClean="0"/>
                        <a:t>80</a:t>
                      </a:r>
                      <a:endParaRPr lang="en-US" dirty="0"/>
                    </a:p>
                  </a:txBody>
                  <a:tcPr/>
                </a:tc>
              </a:tr>
              <a:tr h="370840">
                <a:tc>
                  <a:txBody>
                    <a:bodyPr/>
                    <a:lstStyle/>
                    <a:p>
                      <a:r>
                        <a:rPr lang="en-US" dirty="0" smtClean="0"/>
                        <a:t>Generic redox reactions</a:t>
                      </a:r>
                      <a:endParaRPr lang="en-US" dirty="0"/>
                    </a:p>
                  </a:txBody>
                  <a:tcPr/>
                </a:tc>
                <a:tc>
                  <a:txBody>
                    <a:bodyPr/>
                    <a:lstStyle/>
                    <a:p>
                      <a:pPr algn="ctr"/>
                      <a:r>
                        <a:rPr lang="en-US" dirty="0" smtClean="0"/>
                        <a:t>36</a:t>
                      </a:r>
                      <a:endParaRPr lang="en-US" dirty="0"/>
                    </a:p>
                  </a:txBody>
                  <a:tcPr/>
                </a:tc>
              </a:tr>
              <a:tr h="370840">
                <a:tc>
                  <a:txBody>
                    <a:bodyPr/>
                    <a:lstStyle/>
                    <a:p>
                      <a:r>
                        <a:rPr lang="en-US" dirty="0" smtClean="0"/>
                        <a:t>Polymeric reactions</a:t>
                      </a:r>
                      <a:endParaRPr lang="en-US" dirty="0"/>
                    </a:p>
                  </a:txBody>
                  <a:tcPr/>
                </a:tc>
                <a:tc>
                  <a:txBody>
                    <a:bodyPr/>
                    <a:lstStyle/>
                    <a:p>
                      <a:pPr algn="ctr"/>
                      <a:r>
                        <a:rPr lang="en-US" dirty="0" smtClean="0"/>
                        <a:t>24</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Polymerization pathway reactions</a:t>
                      </a:r>
                    </a:p>
                  </a:txBody>
                  <a:tcPr/>
                </a:tc>
                <a:tc>
                  <a:txBody>
                    <a:bodyPr/>
                    <a:lstStyle/>
                    <a:p>
                      <a:pPr algn="ctr"/>
                      <a:r>
                        <a:rPr lang="en-US" dirty="0" smtClean="0"/>
                        <a:t>11</a:t>
                      </a:r>
                      <a:endParaRPr lang="en-US" dirty="0"/>
                    </a:p>
                  </a:txBody>
                  <a:tcPr/>
                </a:tc>
              </a:tr>
            </a:tbl>
          </a:graphicData>
        </a:graphic>
      </p:graphicFrame>
    </p:spTree>
    <p:extLst>
      <p:ext uri="{BB962C8B-B14F-4D97-AF65-F5344CB8AC3E}">
        <p14:creationId xmlns:p14="http://schemas.microsoft.com/office/powerpoint/2010/main" val="193835866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3.6.1.6-generic.tiff"/>
          <p:cNvPicPr>
            <a:picLocks noGrp="1" noChangeAspect="1"/>
          </p:cNvPicPr>
          <p:nvPr>
            <p:ph idx="1"/>
          </p:nvPr>
        </p:nvPicPr>
        <p:blipFill>
          <a:blip r:embed="rId3" cstate="email">
            <a:extLst>
              <a:ext uri="{28A0092B-C50C-407E-A947-70E740481C1C}">
                <a14:useLocalDpi xmlns:a14="http://schemas.microsoft.com/office/drawing/2010/main"/>
              </a:ext>
            </a:extLst>
          </a:blip>
          <a:srcRect t="-116967" b="-116967"/>
          <a:stretch>
            <a:fillRect/>
          </a:stretch>
        </p:blipFill>
        <p:spPr>
          <a:xfrm>
            <a:off x="457200" y="-118748"/>
            <a:ext cx="8229600" cy="4525963"/>
          </a:xfrm>
        </p:spPr>
      </p:pic>
      <p:sp>
        <p:nvSpPr>
          <p:cNvPr id="2" name="Title 1"/>
          <p:cNvSpPr>
            <a:spLocks noGrp="1"/>
          </p:cNvSpPr>
          <p:nvPr>
            <p:ph type="title"/>
          </p:nvPr>
        </p:nvSpPr>
        <p:spPr/>
        <p:txBody>
          <a:bodyPr>
            <a:normAutofit/>
          </a:bodyPr>
          <a:lstStyle/>
          <a:p>
            <a:r>
              <a:rPr lang="en-US" dirty="0" smtClean="0"/>
              <a:t>Generic reactions</a:t>
            </a:r>
            <a:endParaRPr lang="en-US" dirty="0"/>
          </a:p>
        </p:txBody>
      </p:sp>
      <p:pic>
        <p:nvPicPr>
          <p:cNvPr id="7" name="Picture 6" descr="3.6.1.42-instance.tif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7900" y="3971724"/>
            <a:ext cx="7175500" cy="2755900"/>
          </a:xfrm>
          <a:prstGeom prst="rect">
            <a:avLst/>
          </a:prstGeom>
        </p:spPr>
      </p:pic>
      <p:sp>
        <p:nvSpPr>
          <p:cNvPr id="8" name="Up Arrow 7"/>
          <p:cNvSpPr/>
          <p:nvPr/>
        </p:nvSpPr>
        <p:spPr>
          <a:xfrm>
            <a:off x="3240496" y="3284614"/>
            <a:ext cx="711595" cy="140143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590605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Pathways</a:t>
            </a:r>
            <a:endParaRPr lang="en-US" dirty="0"/>
          </a:p>
        </p:txBody>
      </p:sp>
      <p:pic>
        <p:nvPicPr>
          <p:cNvPr id="4" name="Content Placeholder 3" descr="cardiolipin.tiff"/>
          <p:cNvPicPr>
            <a:picLocks noGrp="1" noChangeAspect="1"/>
          </p:cNvPicPr>
          <p:nvPr>
            <p:ph idx="1"/>
          </p:nvPr>
        </p:nvPicPr>
        <p:blipFill>
          <a:blip r:embed="rId3" cstate="email">
            <a:extLst>
              <a:ext uri="{28A0092B-C50C-407E-A947-70E740481C1C}">
                <a14:useLocalDpi xmlns:a14="http://schemas.microsoft.com/office/drawing/2010/main"/>
              </a:ext>
            </a:extLst>
          </a:blip>
          <a:srcRect t="-17732" b="-17732"/>
          <a:stretch>
            <a:fillRect/>
          </a:stretch>
        </p:blipFill>
        <p:spPr/>
      </p:pic>
    </p:spTree>
    <p:extLst>
      <p:ext uri="{BB962C8B-B14F-4D97-AF65-F5344CB8AC3E}">
        <p14:creationId xmlns:p14="http://schemas.microsoft.com/office/powerpoint/2010/main" val="368943868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Lumping Polymeric reactions</a:t>
            </a:r>
            <a:endParaRPr lang="en-US" dirty="0"/>
          </a:p>
        </p:txBody>
      </p:sp>
      <p:pic>
        <p:nvPicPr>
          <p:cNvPr id="6" name="Content Placeholder 5" descr="2.4.1.34-polymeric-rxn.tiff"/>
          <p:cNvPicPr>
            <a:picLocks noGrp="1" noChangeAspect="1"/>
          </p:cNvPicPr>
          <p:nvPr>
            <p:ph idx="1"/>
          </p:nvPr>
        </p:nvPicPr>
        <p:blipFill>
          <a:blip r:embed="rId3" cstate="email">
            <a:extLst>
              <a:ext uri="{28A0092B-C50C-407E-A947-70E740481C1C}">
                <a14:useLocalDpi xmlns:a14="http://schemas.microsoft.com/office/drawing/2010/main"/>
              </a:ext>
            </a:extLst>
          </a:blip>
          <a:srcRect t="-65492" b="-65492"/>
          <a:stretch>
            <a:fillRect/>
          </a:stretch>
        </p:blipFill>
        <p:spPr>
          <a:xfrm>
            <a:off x="164214" y="0"/>
            <a:ext cx="8801887" cy="4840699"/>
          </a:xfrm>
        </p:spPr>
      </p:pic>
      <p:pic>
        <p:nvPicPr>
          <p:cNvPr id="7" name="Picture 6" descr="2.4.1.34-instance.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174481"/>
            <a:ext cx="9144000" cy="2205856"/>
          </a:xfrm>
          <a:prstGeom prst="rect">
            <a:avLst/>
          </a:prstGeom>
        </p:spPr>
      </p:pic>
      <p:sp>
        <p:nvSpPr>
          <p:cNvPr id="8" name="Down Arrow 7"/>
          <p:cNvSpPr/>
          <p:nvPr/>
        </p:nvSpPr>
        <p:spPr>
          <a:xfrm rot="10800000">
            <a:off x="4116305" y="3426942"/>
            <a:ext cx="634962" cy="12372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116143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Unwinding Polymerization Pathways</a:t>
            </a:r>
            <a:endParaRPr lang="en-US" dirty="0"/>
          </a:p>
        </p:txBody>
      </p:sp>
      <p:pic>
        <p:nvPicPr>
          <p:cNvPr id="6" name="Content Placeholder 5" descr="FAO-PWY.tiff"/>
          <p:cNvPicPr>
            <a:picLocks noGrp="1" noChangeAspect="1"/>
          </p:cNvPicPr>
          <p:nvPr>
            <p:ph idx="1"/>
          </p:nvPr>
        </p:nvPicPr>
        <p:blipFill>
          <a:blip r:embed="rId3" cstate="email">
            <a:extLst>
              <a:ext uri="{28A0092B-C50C-407E-A947-70E740481C1C}">
                <a14:useLocalDpi xmlns:a14="http://schemas.microsoft.com/office/drawing/2010/main"/>
              </a:ext>
            </a:extLst>
          </a:blip>
          <a:srcRect l="-3705" r="-3705"/>
          <a:stretch>
            <a:fillRect/>
          </a:stretch>
        </p:blipFill>
        <p:spPr/>
      </p:pic>
    </p:spTree>
    <p:extLst>
      <p:ext uri="{BB962C8B-B14F-4D97-AF65-F5344CB8AC3E}">
        <p14:creationId xmlns:p14="http://schemas.microsoft.com/office/powerpoint/2010/main" val="127840377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0876" y="797314"/>
            <a:ext cx="8013700" cy="2492356"/>
          </a:xfrm>
          <a:prstGeom prst="rect">
            <a:avLst/>
          </a:prstGeom>
        </p:spPr>
      </p:pic>
    </p:spTree>
    <p:extLst>
      <p:ext uri="{BB962C8B-B14F-4D97-AF65-F5344CB8AC3E}">
        <p14:creationId xmlns:p14="http://schemas.microsoft.com/office/powerpoint/2010/main" val="12831962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2514600"/>
            <a:ext cx="4245487" cy="3276600"/>
          </a:xfrm>
          <a:prstGeom prst="rect">
            <a:avLst/>
          </a:prstGeom>
          <a:noFill/>
          <a:ln w="9525">
            <a:noFill/>
            <a:miter lim="800000"/>
            <a:headEnd/>
            <a:tailEnd/>
          </a:ln>
          <a:effectLst/>
        </p:spPr>
      </p:pic>
      <p:sp>
        <p:nvSpPr>
          <p:cNvPr id="4" name="Content Placeholder 3"/>
          <p:cNvSpPr>
            <a:spLocks noGrp="1"/>
          </p:cNvSpPr>
          <p:nvPr>
            <p:ph idx="1"/>
          </p:nvPr>
        </p:nvSpPr>
        <p:spPr>
          <a:xfrm>
            <a:off x="5947681" y="1493837"/>
            <a:ext cx="2662919" cy="4906963"/>
          </a:xfrm>
        </p:spPr>
        <p:txBody>
          <a:bodyPr>
            <a:normAutofit/>
          </a:bodyPr>
          <a:lstStyle/>
          <a:p>
            <a:pPr marL="0" indent="0" algn="ctr">
              <a:buNone/>
            </a:pPr>
            <a:r>
              <a:rPr lang="en-US" sz="2400" b="1" dirty="0" smtClean="0"/>
              <a:t>Mutant</a:t>
            </a:r>
          </a:p>
          <a:p>
            <a:pPr marL="0" indent="0" algn="ctr">
              <a:buNone/>
            </a:pPr>
            <a:r>
              <a:rPr lang="en-US" sz="2400" b="1" dirty="0" smtClean="0"/>
              <a:t>+ </a:t>
            </a:r>
          </a:p>
          <a:p>
            <a:pPr marL="0" indent="0" algn="ctr">
              <a:buNone/>
            </a:pPr>
            <a:r>
              <a:rPr lang="en-US" sz="2400" b="1" dirty="0" smtClean="0"/>
              <a:t>Minimal media</a:t>
            </a:r>
          </a:p>
          <a:p>
            <a:pPr marL="0" indent="0" algn="ctr">
              <a:buNone/>
            </a:pPr>
            <a:endParaRPr lang="en-US" sz="2400" b="1" dirty="0" smtClean="0"/>
          </a:p>
          <a:p>
            <a:pPr marL="0" indent="0" algn="ctr">
              <a:buNone/>
            </a:pPr>
            <a:endParaRPr lang="en-US" sz="2400" b="1" dirty="0" smtClean="0"/>
          </a:p>
          <a:p>
            <a:pPr marL="0" indent="0" algn="ctr">
              <a:buNone/>
            </a:pPr>
            <a:r>
              <a:rPr lang="en-US" sz="2400" b="1" dirty="0" smtClean="0"/>
              <a:t>= </a:t>
            </a:r>
          </a:p>
          <a:p>
            <a:pPr marL="0" indent="0" algn="ctr">
              <a:buNone/>
            </a:pPr>
            <a:r>
              <a:rPr lang="en-US" sz="2400" b="1" dirty="0" smtClean="0"/>
              <a:t>No Growth</a:t>
            </a:r>
            <a:endParaRPr lang="en-US" sz="2400" b="1" dirty="0"/>
          </a:p>
        </p:txBody>
      </p:sp>
      <p:grpSp>
        <p:nvGrpSpPr>
          <p:cNvPr id="9" name="Group 17"/>
          <p:cNvGrpSpPr/>
          <p:nvPr/>
        </p:nvGrpSpPr>
        <p:grpSpPr>
          <a:xfrm>
            <a:off x="1287988" y="1524000"/>
            <a:ext cx="2115483" cy="838200"/>
            <a:chOff x="1287988" y="1524000"/>
            <a:chExt cx="2115483" cy="838200"/>
          </a:xfrm>
        </p:grpSpPr>
        <p:grpSp>
          <p:nvGrpSpPr>
            <p:cNvPr id="12" name="Group 8"/>
            <p:cNvGrpSpPr/>
            <p:nvPr/>
          </p:nvGrpSpPr>
          <p:grpSpPr>
            <a:xfrm>
              <a:off x="1431326" y="1981200"/>
              <a:ext cx="1828800" cy="381000"/>
              <a:chOff x="1371600" y="1981200"/>
              <a:chExt cx="1828800" cy="381000"/>
            </a:xfrm>
          </p:grpSpPr>
          <p:sp>
            <p:nvSpPr>
              <p:cNvPr id="5" name="Down Arrow 4"/>
              <p:cNvSpPr/>
              <p:nvPr/>
            </p:nvSpPr>
            <p:spPr>
              <a:xfrm>
                <a:off x="1371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1879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2387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2895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287988" y="1524000"/>
              <a:ext cx="2115483" cy="461665"/>
            </a:xfrm>
            <a:prstGeom prst="rect">
              <a:avLst/>
            </a:prstGeom>
            <a:noFill/>
          </p:spPr>
          <p:txBody>
            <a:bodyPr wrap="none" rtlCol="0">
              <a:spAutoFit/>
            </a:bodyPr>
            <a:lstStyle/>
            <a:p>
              <a:pPr algn="ctr"/>
              <a:r>
                <a:rPr lang="en-US" sz="2400" b="1" dirty="0" smtClean="0">
                  <a:solidFill>
                    <a:srgbClr val="3366FF"/>
                  </a:solidFill>
                </a:rPr>
                <a:t>Minimal media</a:t>
              </a:r>
              <a:endParaRPr lang="en-US" sz="2400" b="1" dirty="0">
                <a:solidFill>
                  <a:srgbClr val="3366FF"/>
                </a:solidFill>
              </a:endParaRPr>
            </a:p>
          </p:txBody>
        </p:sp>
      </p:grpSp>
      <p:sp>
        <p:nvSpPr>
          <p:cNvPr id="11" name="Rectangle 10"/>
          <p:cNvSpPr/>
          <p:nvPr/>
        </p:nvSpPr>
        <p:spPr>
          <a:xfrm>
            <a:off x="3919041" y="2514600"/>
            <a:ext cx="990600" cy="15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8"/>
          <p:cNvGrpSpPr/>
          <p:nvPr/>
        </p:nvGrpSpPr>
        <p:grpSpPr>
          <a:xfrm rot="16200000">
            <a:off x="3309830" y="3788382"/>
            <a:ext cx="2905363" cy="838207"/>
            <a:chOff x="893044" y="1981200"/>
            <a:chExt cx="2905363" cy="838207"/>
          </a:xfrm>
        </p:grpSpPr>
        <p:grpSp>
          <p:nvGrpSpPr>
            <p:cNvPr id="14" name="Group 8"/>
            <p:cNvGrpSpPr/>
            <p:nvPr/>
          </p:nvGrpSpPr>
          <p:grpSpPr>
            <a:xfrm>
              <a:off x="1431326" y="1981200"/>
              <a:ext cx="1828800" cy="381000"/>
              <a:chOff x="1371600" y="1981200"/>
              <a:chExt cx="1828800" cy="381000"/>
            </a:xfrm>
          </p:grpSpPr>
          <p:sp>
            <p:nvSpPr>
              <p:cNvPr id="22" name="Down Arrow 21"/>
              <p:cNvSpPr/>
              <p:nvPr/>
            </p:nvSpPr>
            <p:spPr>
              <a:xfrm>
                <a:off x="1371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1879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a:off x="2387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2895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893044" y="2357742"/>
              <a:ext cx="2905363" cy="461665"/>
            </a:xfrm>
            <a:prstGeom prst="rect">
              <a:avLst/>
            </a:prstGeom>
            <a:noFill/>
          </p:spPr>
          <p:txBody>
            <a:bodyPr wrap="none" rtlCol="0">
              <a:spAutoFit/>
            </a:bodyPr>
            <a:lstStyle/>
            <a:p>
              <a:pPr algn="ctr"/>
              <a:r>
                <a:rPr lang="en-US" sz="2400" b="1" dirty="0" smtClean="0">
                  <a:solidFill>
                    <a:srgbClr val="C00000"/>
                  </a:solidFill>
                </a:rPr>
                <a:t>Essential Compounds</a:t>
              </a:r>
            </a:p>
          </p:txBody>
        </p:sp>
      </p:grpSp>
      <p:sp>
        <p:nvSpPr>
          <p:cNvPr id="26" name="Title 2"/>
          <p:cNvSpPr txBox="1">
            <a:spLocks/>
          </p:cNvSpPr>
          <p:nvPr/>
        </p:nvSpPr>
        <p:spPr>
          <a:xfrm>
            <a:off x="535620" y="291419"/>
            <a:ext cx="8229600" cy="11430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Cellular metabolism and phenotypes</a:t>
            </a:r>
            <a:endParaRPr lang="en-US" dirty="0"/>
          </a:p>
        </p:txBody>
      </p:sp>
      <p:sp>
        <p:nvSpPr>
          <p:cNvPr id="20" name="Cross 19"/>
          <p:cNvSpPr/>
          <p:nvPr/>
        </p:nvSpPr>
        <p:spPr>
          <a:xfrm rot="3029154">
            <a:off x="1702834" y="3752930"/>
            <a:ext cx="615561" cy="624471"/>
          </a:xfrm>
          <a:prstGeom prst="plus">
            <a:avLst>
              <a:gd name="adj" fmla="val 39084"/>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ross 26"/>
          <p:cNvSpPr/>
          <p:nvPr/>
        </p:nvSpPr>
        <p:spPr>
          <a:xfrm rot="3029154">
            <a:off x="4165150" y="4189038"/>
            <a:ext cx="615561" cy="624471"/>
          </a:xfrm>
          <a:prstGeom prst="plus">
            <a:avLst>
              <a:gd name="adj" fmla="val 39084"/>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9819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Outline</a:t>
            </a:r>
            <a:endParaRPr lang="en-US" dirty="0"/>
          </a:p>
        </p:txBody>
      </p:sp>
      <p:sp>
        <p:nvSpPr>
          <p:cNvPr id="7" name="Content Placeholder 6"/>
          <p:cNvSpPr>
            <a:spLocks noGrp="1"/>
          </p:cNvSpPr>
          <p:nvPr>
            <p:ph idx="1"/>
          </p:nvPr>
        </p:nvSpPr>
        <p:spPr/>
        <p:txBody>
          <a:bodyPr>
            <a:normAutofit fontScale="92500"/>
          </a:bodyPr>
          <a:lstStyle/>
          <a:p>
            <a:r>
              <a:rPr lang="en-US" dirty="0" smtClean="0"/>
              <a:t>Importance of </a:t>
            </a:r>
            <a:r>
              <a:rPr lang="en-US" dirty="0" err="1" smtClean="0"/>
              <a:t>Neurospora</a:t>
            </a:r>
            <a:r>
              <a:rPr lang="en-US" dirty="0" smtClean="0"/>
              <a:t> to the history of predicting cellular metabolism and phenotypes</a:t>
            </a:r>
          </a:p>
          <a:p>
            <a:r>
              <a:rPr lang="en-US" dirty="0" smtClean="0"/>
              <a:t>From annotated genomes to metabolic flux models</a:t>
            </a:r>
          </a:p>
          <a:p>
            <a:r>
              <a:rPr lang="en-US" dirty="0" smtClean="0"/>
              <a:t>Pathway-directed </a:t>
            </a:r>
            <a:r>
              <a:rPr lang="en-US" dirty="0" err="1" smtClean="0"/>
              <a:t>curation</a:t>
            </a:r>
            <a:endParaRPr lang="en-US" dirty="0" smtClean="0"/>
          </a:p>
          <a:p>
            <a:r>
              <a:rPr lang="en-US" dirty="0" smtClean="0"/>
              <a:t>Phenotype-directed </a:t>
            </a:r>
            <a:r>
              <a:rPr lang="en-US" dirty="0" err="1" smtClean="0"/>
              <a:t>curation</a:t>
            </a:r>
            <a:endParaRPr lang="en-US" dirty="0" smtClean="0"/>
          </a:p>
          <a:p>
            <a:r>
              <a:rPr lang="en-US" dirty="0" smtClean="0"/>
              <a:t>Model validation</a:t>
            </a:r>
          </a:p>
          <a:p>
            <a:r>
              <a:rPr lang="en-US" dirty="0" smtClean="0"/>
              <a:t>Biological insights</a:t>
            </a:r>
          </a:p>
          <a:p>
            <a:endParaRPr lang="en-US" dirty="0"/>
          </a:p>
        </p:txBody>
      </p:sp>
    </p:spTree>
    <p:extLst>
      <p:ext uri="{BB962C8B-B14F-4D97-AF65-F5344CB8AC3E}">
        <p14:creationId xmlns:p14="http://schemas.microsoft.com/office/powerpoint/2010/main" val="119430146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email">
            <a:extLst>
              <a:ext uri="{28A0092B-C50C-407E-A947-70E740481C1C}">
                <a14:useLocalDpi xmlns:a14="http://schemas.microsoft.com/office/drawing/2010/main"/>
              </a:ext>
            </a:extLst>
          </a:blip>
          <a:srcRect/>
          <a:stretch/>
        </p:blipFill>
        <p:spPr>
          <a:xfrm>
            <a:off x="1523897" y="1854686"/>
            <a:ext cx="5792951" cy="5003314"/>
          </a:xfrm>
        </p:spPr>
      </p:pic>
      <p:sp>
        <p:nvSpPr>
          <p:cNvPr id="5" name="Title 1"/>
          <p:cNvSpPr txBox="1">
            <a:spLocks/>
          </p:cNvSpPr>
          <p:nvPr/>
        </p:nvSpPr>
        <p:spPr>
          <a:xfrm>
            <a:off x="-109644" y="176976"/>
            <a:ext cx="9402123" cy="1117008"/>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FBA doesn’t account for metabolite dilution,</a:t>
            </a:r>
            <a:br>
              <a:rPr lang="en-US" smtClean="0"/>
            </a:br>
            <a:r>
              <a:rPr lang="en-US" smtClean="0"/>
              <a:t> so it allows cycles that lack an input flux</a:t>
            </a:r>
            <a:endParaRPr lang="en-US" dirty="0"/>
          </a:p>
        </p:txBody>
      </p:sp>
    </p:spTree>
    <p:extLst>
      <p:ext uri="{BB962C8B-B14F-4D97-AF65-F5344CB8AC3E}">
        <p14:creationId xmlns:p14="http://schemas.microsoft.com/office/powerpoint/2010/main" val="105536155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email">
            <a:extLst>
              <a:ext uri="{28A0092B-C50C-407E-A947-70E740481C1C}">
                <a14:useLocalDpi xmlns:a14="http://schemas.microsoft.com/office/drawing/2010/main"/>
              </a:ext>
            </a:extLst>
          </a:blip>
          <a:srcRect r="-10263"/>
          <a:stretch/>
        </p:blipFill>
        <p:spPr>
          <a:xfrm>
            <a:off x="776657" y="1488848"/>
            <a:ext cx="7004050" cy="5397500"/>
          </a:xfrm>
        </p:spPr>
      </p:pic>
      <p:sp>
        <p:nvSpPr>
          <p:cNvPr id="3" name="Title 2"/>
          <p:cNvSpPr>
            <a:spLocks noGrp="1"/>
          </p:cNvSpPr>
          <p:nvPr>
            <p:ph type="title"/>
          </p:nvPr>
        </p:nvSpPr>
        <p:spPr>
          <a:xfrm>
            <a:off x="0" y="247230"/>
            <a:ext cx="9144000" cy="1143000"/>
          </a:xfrm>
        </p:spPr>
        <p:txBody>
          <a:bodyPr>
            <a:normAutofit fontScale="90000"/>
          </a:bodyPr>
          <a:lstStyle/>
          <a:p>
            <a:r>
              <a:rPr lang="en-US" dirty="0"/>
              <a:t>l</a:t>
            </a:r>
            <a:r>
              <a:rPr lang="en-US" dirty="0" smtClean="0"/>
              <a:t>imed-FBA accounts for metabolite dilution, so it disallows cycles that lack an input flux</a:t>
            </a:r>
            <a:endParaRPr lang="en-US" dirty="0"/>
          </a:p>
        </p:txBody>
      </p:sp>
    </p:spTree>
    <p:extLst>
      <p:ext uri="{BB962C8B-B14F-4D97-AF65-F5344CB8AC3E}">
        <p14:creationId xmlns:p14="http://schemas.microsoft.com/office/powerpoint/2010/main" val="922453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limed-FBA correctly predicts </a:t>
            </a:r>
            <a:r>
              <a:rPr lang="en-US" i="1" dirty="0" smtClean="0"/>
              <a:t>arg-14</a:t>
            </a:r>
            <a:r>
              <a:rPr lang="en-US" dirty="0" smtClean="0"/>
              <a:t> essentiality, but FBA does not</a:t>
            </a:r>
            <a:endParaRPr lang="en-US" dirty="0"/>
          </a:p>
        </p:txBody>
      </p:sp>
      <p:pic>
        <p:nvPicPr>
          <p:cNvPr id="4" name="Content Placeholder 3"/>
          <p:cNvPicPr>
            <a:picLocks noGrp="1" noChangeAspect="1"/>
          </p:cNvPicPr>
          <p:nvPr>
            <p:ph idx="4294967295"/>
          </p:nvPr>
        </p:nvPicPr>
        <p:blipFill rotWithShape="1">
          <a:blip r:embed="rId2" cstate="email">
            <a:extLst>
              <a:ext uri="{28A0092B-C50C-407E-A947-70E740481C1C}">
                <a14:useLocalDpi xmlns:a14="http://schemas.microsoft.com/office/drawing/2010/main"/>
              </a:ext>
            </a:extLst>
          </a:blip>
          <a:srcRect/>
          <a:stretch/>
        </p:blipFill>
        <p:spPr>
          <a:xfrm>
            <a:off x="979532" y="1729788"/>
            <a:ext cx="7004050" cy="4918075"/>
          </a:xfrm>
        </p:spPr>
      </p:pic>
    </p:spTree>
    <p:extLst>
      <p:ext uri="{BB962C8B-B14F-4D97-AF65-F5344CB8AC3E}">
        <p14:creationId xmlns:p14="http://schemas.microsoft.com/office/powerpoint/2010/main" val="237990472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greOMICS2003.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98500"/>
            <a:ext cx="9144000" cy="5440986"/>
          </a:xfrm>
          <a:prstGeom prst="rect">
            <a:avLst/>
          </a:prstGeom>
        </p:spPr>
      </p:pic>
      <p:pic>
        <p:nvPicPr>
          <p:cNvPr id="3" name="Picture 2" descr="OmicsCit.tif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72060"/>
            <a:ext cx="4858899" cy="118594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0876" y="797314"/>
            <a:ext cx="8013700" cy="2492356"/>
          </a:xfrm>
          <a:prstGeom prst="rect">
            <a:avLst/>
          </a:prstGeom>
        </p:spPr>
      </p:pic>
    </p:spTree>
    <p:extLst>
      <p:ext uri="{BB962C8B-B14F-4D97-AF65-F5344CB8AC3E}">
        <p14:creationId xmlns:p14="http://schemas.microsoft.com/office/powerpoint/2010/main" val="119008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Phenotype-directed </a:t>
            </a:r>
            <a:r>
              <a:rPr lang="en-US" dirty="0" err="1" smtClean="0"/>
              <a:t>curation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26330049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email">
            <a:extLst>
              <a:ext uri="{28A0092B-C50C-407E-A947-70E740481C1C}">
                <a14:useLocalDpi xmlns:a14="http://schemas.microsoft.com/office/drawing/2010/main"/>
              </a:ext>
            </a:extLst>
          </a:blip>
          <a:srcRect/>
          <a:stretch/>
        </p:blipFill>
        <p:spPr>
          <a:xfrm>
            <a:off x="1523897" y="1854686"/>
            <a:ext cx="5792951" cy="5003314"/>
          </a:xfrm>
        </p:spPr>
      </p:pic>
      <p:sp>
        <p:nvSpPr>
          <p:cNvPr id="5" name="Title 1"/>
          <p:cNvSpPr txBox="1">
            <a:spLocks/>
          </p:cNvSpPr>
          <p:nvPr/>
        </p:nvSpPr>
        <p:spPr>
          <a:xfrm>
            <a:off x="-109644" y="176976"/>
            <a:ext cx="9402123" cy="1117008"/>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FBA doesn’t account for metabolite dilution,</a:t>
            </a:r>
            <a:br>
              <a:rPr lang="en-US" smtClean="0"/>
            </a:br>
            <a:r>
              <a:rPr lang="en-US" smtClean="0"/>
              <a:t> so it allows cycles that lack an input flux</a:t>
            </a:r>
            <a:endParaRPr lang="en-US" dirty="0"/>
          </a:p>
        </p:txBody>
      </p:sp>
    </p:spTree>
    <p:extLst>
      <p:ext uri="{BB962C8B-B14F-4D97-AF65-F5344CB8AC3E}">
        <p14:creationId xmlns:p14="http://schemas.microsoft.com/office/powerpoint/2010/main" val="26749068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email">
            <a:extLst>
              <a:ext uri="{28A0092B-C50C-407E-A947-70E740481C1C}">
                <a14:useLocalDpi xmlns:a14="http://schemas.microsoft.com/office/drawing/2010/main"/>
              </a:ext>
            </a:extLst>
          </a:blip>
          <a:srcRect r="-10263"/>
          <a:stretch/>
        </p:blipFill>
        <p:spPr>
          <a:xfrm>
            <a:off x="776657" y="1488848"/>
            <a:ext cx="7004050" cy="5397500"/>
          </a:xfrm>
        </p:spPr>
      </p:pic>
      <p:sp>
        <p:nvSpPr>
          <p:cNvPr id="3" name="Title 2"/>
          <p:cNvSpPr>
            <a:spLocks noGrp="1"/>
          </p:cNvSpPr>
          <p:nvPr>
            <p:ph type="title"/>
          </p:nvPr>
        </p:nvSpPr>
        <p:spPr>
          <a:xfrm>
            <a:off x="0" y="247230"/>
            <a:ext cx="9144000" cy="1143000"/>
          </a:xfrm>
        </p:spPr>
        <p:txBody>
          <a:bodyPr>
            <a:normAutofit fontScale="90000"/>
          </a:bodyPr>
          <a:lstStyle/>
          <a:p>
            <a:r>
              <a:rPr lang="en-US" dirty="0"/>
              <a:t>l</a:t>
            </a:r>
            <a:r>
              <a:rPr lang="en-US" dirty="0" smtClean="0"/>
              <a:t>imed-FBA accounts for metabolite dilution, so it disallows cycles that lack an input flux</a:t>
            </a:r>
            <a:endParaRPr lang="en-US" dirty="0"/>
          </a:p>
        </p:txBody>
      </p:sp>
    </p:spTree>
    <p:extLst>
      <p:ext uri="{BB962C8B-B14F-4D97-AF65-F5344CB8AC3E}">
        <p14:creationId xmlns:p14="http://schemas.microsoft.com/office/powerpoint/2010/main" val="31271268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limed-FBA correctly predicts </a:t>
            </a:r>
            <a:r>
              <a:rPr lang="en-US" i="1" dirty="0" smtClean="0"/>
              <a:t>arg-14</a:t>
            </a:r>
            <a:r>
              <a:rPr lang="en-US" dirty="0" smtClean="0"/>
              <a:t> essentiality, but FBA does not</a:t>
            </a:r>
            <a:endParaRPr lang="en-US" dirty="0"/>
          </a:p>
        </p:txBody>
      </p:sp>
      <p:pic>
        <p:nvPicPr>
          <p:cNvPr id="4" name="Content Placeholder 3"/>
          <p:cNvPicPr>
            <a:picLocks noGrp="1" noChangeAspect="1"/>
          </p:cNvPicPr>
          <p:nvPr>
            <p:ph idx="4294967295"/>
          </p:nvPr>
        </p:nvPicPr>
        <p:blipFill rotWithShape="1">
          <a:blip r:embed="rId2" cstate="email">
            <a:extLst>
              <a:ext uri="{28A0092B-C50C-407E-A947-70E740481C1C}">
                <a14:useLocalDpi xmlns:a14="http://schemas.microsoft.com/office/drawing/2010/main"/>
              </a:ext>
            </a:extLst>
          </a:blip>
          <a:srcRect/>
          <a:stretch/>
        </p:blipFill>
        <p:spPr>
          <a:xfrm>
            <a:off x="979532" y="1729788"/>
            <a:ext cx="7004050" cy="4918075"/>
          </a:xfrm>
        </p:spPr>
      </p:pic>
    </p:spTree>
    <p:extLst>
      <p:ext uri="{BB962C8B-B14F-4D97-AF65-F5344CB8AC3E}">
        <p14:creationId xmlns:p14="http://schemas.microsoft.com/office/powerpoint/2010/main" val="1225205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2514600"/>
            <a:ext cx="4245487" cy="3276600"/>
          </a:xfrm>
          <a:prstGeom prst="rect">
            <a:avLst/>
          </a:prstGeom>
          <a:noFill/>
          <a:ln w="9525">
            <a:noFill/>
            <a:miter lim="800000"/>
            <a:headEnd/>
            <a:tailEnd/>
          </a:ln>
          <a:effectLst/>
        </p:spPr>
      </p:pic>
      <p:sp>
        <p:nvSpPr>
          <p:cNvPr id="4" name="Content Placeholder 3"/>
          <p:cNvSpPr>
            <a:spLocks noGrp="1"/>
          </p:cNvSpPr>
          <p:nvPr>
            <p:ph idx="1"/>
          </p:nvPr>
        </p:nvSpPr>
        <p:spPr>
          <a:xfrm>
            <a:off x="5947681" y="1493837"/>
            <a:ext cx="2662919" cy="4906963"/>
          </a:xfrm>
        </p:spPr>
        <p:txBody>
          <a:bodyPr>
            <a:normAutofit/>
          </a:bodyPr>
          <a:lstStyle/>
          <a:p>
            <a:pPr marL="0" indent="0" algn="ctr">
              <a:buNone/>
            </a:pPr>
            <a:r>
              <a:rPr lang="en-US" sz="2400" b="1" dirty="0" smtClean="0"/>
              <a:t>Mutant</a:t>
            </a:r>
          </a:p>
          <a:p>
            <a:pPr marL="0" indent="0" algn="ctr">
              <a:buNone/>
            </a:pPr>
            <a:r>
              <a:rPr lang="en-US" sz="2400" b="1" dirty="0" smtClean="0"/>
              <a:t>+ </a:t>
            </a:r>
          </a:p>
          <a:p>
            <a:pPr marL="0" indent="0" algn="ctr">
              <a:buNone/>
            </a:pPr>
            <a:r>
              <a:rPr lang="en-US" sz="2400" b="1" dirty="0" smtClean="0"/>
              <a:t>Minimal media</a:t>
            </a:r>
          </a:p>
          <a:p>
            <a:pPr marL="0" indent="0" algn="ctr">
              <a:buNone/>
            </a:pPr>
            <a:r>
              <a:rPr lang="en-US" sz="2400" b="1" dirty="0" smtClean="0"/>
              <a:t>+</a:t>
            </a:r>
          </a:p>
          <a:p>
            <a:pPr marL="0" indent="0" algn="ctr">
              <a:buNone/>
            </a:pPr>
            <a:r>
              <a:rPr lang="en-US" sz="2400" b="1" dirty="0" smtClean="0"/>
              <a:t>Supplement</a:t>
            </a:r>
          </a:p>
          <a:p>
            <a:pPr marL="0" indent="0" algn="ctr">
              <a:buNone/>
            </a:pPr>
            <a:r>
              <a:rPr lang="en-US" sz="2400" b="1" dirty="0" smtClean="0"/>
              <a:t>= </a:t>
            </a:r>
          </a:p>
          <a:p>
            <a:pPr marL="0" indent="0" algn="ctr">
              <a:buNone/>
            </a:pPr>
            <a:r>
              <a:rPr lang="en-US" sz="2400" b="1" dirty="0" smtClean="0"/>
              <a:t>Growth</a:t>
            </a:r>
            <a:endParaRPr lang="en-US" sz="2400" b="1" dirty="0"/>
          </a:p>
        </p:txBody>
      </p:sp>
      <p:grpSp>
        <p:nvGrpSpPr>
          <p:cNvPr id="9" name="Group 17"/>
          <p:cNvGrpSpPr/>
          <p:nvPr/>
        </p:nvGrpSpPr>
        <p:grpSpPr>
          <a:xfrm>
            <a:off x="378788" y="1524000"/>
            <a:ext cx="3933889" cy="838200"/>
            <a:chOff x="378788" y="1524000"/>
            <a:chExt cx="3933889" cy="838200"/>
          </a:xfrm>
        </p:grpSpPr>
        <p:grpSp>
          <p:nvGrpSpPr>
            <p:cNvPr id="12" name="Group 8"/>
            <p:cNvGrpSpPr/>
            <p:nvPr/>
          </p:nvGrpSpPr>
          <p:grpSpPr>
            <a:xfrm>
              <a:off x="1431326" y="1981200"/>
              <a:ext cx="1828800" cy="381000"/>
              <a:chOff x="1371600" y="1981200"/>
              <a:chExt cx="1828800" cy="381000"/>
            </a:xfrm>
          </p:grpSpPr>
          <p:sp>
            <p:nvSpPr>
              <p:cNvPr id="5" name="Down Arrow 4"/>
              <p:cNvSpPr/>
              <p:nvPr/>
            </p:nvSpPr>
            <p:spPr>
              <a:xfrm>
                <a:off x="1371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1879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2387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2895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378788" y="1524000"/>
              <a:ext cx="3933889" cy="461665"/>
            </a:xfrm>
            <a:prstGeom prst="rect">
              <a:avLst/>
            </a:prstGeom>
            <a:noFill/>
          </p:spPr>
          <p:txBody>
            <a:bodyPr wrap="none" rtlCol="0">
              <a:spAutoFit/>
            </a:bodyPr>
            <a:lstStyle/>
            <a:p>
              <a:pPr algn="ctr"/>
              <a:r>
                <a:rPr lang="en-US" sz="2400" b="1" dirty="0" smtClean="0">
                  <a:solidFill>
                    <a:srgbClr val="3366FF"/>
                  </a:solidFill>
                </a:rPr>
                <a:t>Minimal media + </a:t>
              </a:r>
              <a:r>
                <a:rPr lang="en-US" sz="2400" b="1" dirty="0" smtClean="0">
                  <a:solidFill>
                    <a:srgbClr val="008000"/>
                  </a:solidFill>
                </a:rPr>
                <a:t>supplement</a:t>
              </a:r>
              <a:endParaRPr lang="en-US" sz="2400" b="1" dirty="0">
                <a:solidFill>
                  <a:srgbClr val="008000"/>
                </a:solidFill>
              </a:endParaRPr>
            </a:p>
          </p:txBody>
        </p:sp>
      </p:grpSp>
      <p:sp>
        <p:nvSpPr>
          <p:cNvPr id="11" name="Rectangle 10"/>
          <p:cNvSpPr/>
          <p:nvPr/>
        </p:nvSpPr>
        <p:spPr>
          <a:xfrm>
            <a:off x="3919041" y="2514600"/>
            <a:ext cx="990600" cy="15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8"/>
          <p:cNvGrpSpPr/>
          <p:nvPr/>
        </p:nvGrpSpPr>
        <p:grpSpPr>
          <a:xfrm rot="16200000">
            <a:off x="3326885" y="3788380"/>
            <a:ext cx="2871249" cy="838205"/>
            <a:chOff x="910103" y="1981200"/>
            <a:chExt cx="2871249" cy="838205"/>
          </a:xfrm>
        </p:grpSpPr>
        <p:grpSp>
          <p:nvGrpSpPr>
            <p:cNvPr id="14" name="Group 8"/>
            <p:cNvGrpSpPr/>
            <p:nvPr/>
          </p:nvGrpSpPr>
          <p:grpSpPr>
            <a:xfrm>
              <a:off x="1431326" y="1981200"/>
              <a:ext cx="1828800" cy="381000"/>
              <a:chOff x="1371600" y="1981200"/>
              <a:chExt cx="1828800" cy="381000"/>
            </a:xfrm>
          </p:grpSpPr>
          <p:sp>
            <p:nvSpPr>
              <p:cNvPr id="22" name="Down Arrow 21"/>
              <p:cNvSpPr/>
              <p:nvPr/>
            </p:nvSpPr>
            <p:spPr>
              <a:xfrm>
                <a:off x="1371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1879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a:off x="2387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2895600" y="1981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910103" y="2357740"/>
              <a:ext cx="2871249" cy="461665"/>
            </a:xfrm>
            <a:prstGeom prst="rect">
              <a:avLst/>
            </a:prstGeom>
            <a:noFill/>
          </p:spPr>
          <p:txBody>
            <a:bodyPr wrap="none" rtlCol="0">
              <a:spAutoFit/>
            </a:bodyPr>
            <a:lstStyle/>
            <a:p>
              <a:pPr algn="ctr"/>
              <a:r>
                <a:rPr lang="en-US" sz="2400" b="1" dirty="0" smtClean="0">
                  <a:solidFill>
                    <a:srgbClr val="C00000"/>
                  </a:solidFill>
                </a:rPr>
                <a:t>Essential compounds</a:t>
              </a:r>
              <a:endParaRPr lang="en-US" sz="2400" b="1" dirty="0">
                <a:solidFill>
                  <a:srgbClr val="C00000"/>
                </a:solidFill>
              </a:endParaRPr>
            </a:p>
          </p:txBody>
        </p:sp>
      </p:grpSp>
      <p:sp>
        <p:nvSpPr>
          <p:cNvPr id="26" name="Title 2"/>
          <p:cNvSpPr txBox="1">
            <a:spLocks/>
          </p:cNvSpPr>
          <p:nvPr/>
        </p:nvSpPr>
        <p:spPr>
          <a:xfrm>
            <a:off x="535620" y="291419"/>
            <a:ext cx="8229600" cy="11430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Cellular metabolism and phenotypes</a:t>
            </a:r>
            <a:endParaRPr lang="en-US" dirty="0"/>
          </a:p>
        </p:txBody>
      </p:sp>
      <p:sp>
        <p:nvSpPr>
          <p:cNvPr id="20" name="Cross 19"/>
          <p:cNvSpPr/>
          <p:nvPr/>
        </p:nvSpPr>
        <p:spPr>
          <a:xfrm rot="3029154">
            <a:off x="1702834" y="3752930"/>
            <a:ext cx="615561" cy="624471"/>
          </a:xfrm>
          <a:prstGeom prst="plus">
            <a:avLst>
              <a:gd name="adj" fmla="val 39084"/>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a:off x="3419828" y="1985665"/>
            <a:ext cx="304800" cy="381000"/>
          </a:xfrm>
          <a:prstGeom prst="downArrow">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2457647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265sco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2450959" cy="2320642"/>
          </a:xfrm>
          <a:prstGeom prst="rect">
            <a:avLst/>
          </a:prstGeom>
        </p:spPr>
      </p:pic>
      <p:pic>
        <p:nvPicPr>
          <p:cNvPr id="3" name="Picture 2" descr="68sprayday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50959" y="0"/>
            <a:ext cx="2456079" cy="2320642"/>
          </a:xfrm>
          <a:prstGeom prst="rect">
            <a:avLst/>
          </a:prstGeom>
        </p:spPr>
      </p:pic>
      <p:pic>
        <p:nvPicPr>
          <p:cNvPr id="4" name="Picture 3" descr="CULTUREsp_FGSC1175.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07038" y="-1"/>
            <a:ext cx="2315497" cy="2320643"/>
          </a:xfrm>
          <a:prstGeom prst="rect">
            <a:avLst/>
          </a:prstGeom>
        </p:spPr>
      </p:pic>
      <p:pic>
        <p:nvPicPr>
          <p:cNvPr id="5" name="Picture 4" descr="CULTUREsn_FGSC947.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746" y="2320642"/>
            <a:ext cx="2494705" cy="2433723"/>
          </a:xfrm>
          <a:prstGeom prst="rect">
            <a:avLst/>
          </a:prstGeom>
        </p:spPr>
      </p:pic>
      <p:pic>
        <p:nvPicPr>
          <p:cNvPr id="6" name="Picture 5" descr="CULTUREipa_FGSC3883.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50959" y="2320642"/>
            <a:ext cx="2439143" cy="2433723"/>
          </a:xfrm>
          <a:prstGeom prst="rect">
            <a:avLst/>
          </a:prstGeom>
        </p:spPr>
      </p:pic>
      <p:pic>
        <p:nvPicPr>
          <p:cNvPr id="7" name="Picture 6" descr="1654dowday3.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90102" y="2320642"/>
            <a:ext cx="2467406" cy="2385470"/>
          </a:xfrm>
          <a:prstGeom prst="rect">
            <a:avLst/>
          </a:prstGeom>
        </p:spPr>
      </p:pic>
      <p:pic>
        <p:nvPicPr>
          <p:cNvPr id="8" name="Picture 7" descr="CULTUREcol_4_FGSC1177.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14171" y="1880"/>
            <a:ext cx="2339558" cy="2318762"/>
          </a:xfrm>
          <a:prstGeom prst="rect">
            <a:avLst/>
          </a:prstGeom>
        </p:spPr>
      </p:pic>
      <p:pic>
        <p:nvPicPr>
          <p:cNvPr id="9" name="Picture 8" descr="CULTUREcol_1_FGSC7020.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67785" y="2320642"/>
            <a:ext cx="2233802" cy="2223874"/>
          </a:xfrm>
          <a:prstGeom prst="rect">
            <a:avLst/>
          </a:prstGeom>
        </p:spPr>
      </p:pic>
      <p:pic>
        <p:nvPicPr>
          <p:cNvPr id="10" name="Picture 9" descr="CULTUREcoil_1_FGSC3649.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 y="4754364"/>
            <a:ext cx="2174641" cy="2155311"/>
          </a:xfrm>
          <a:prstGeom prst="rect">
            <a:avLst/>
          </a:prstGeom>
        </p:spPr>
      </p:pic>
      <p:pic>
        <p:nvPicPr>
          <p:cNvPr id="11" name="Picture 10" descr="293rugday3.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174640" y="4706112"/>
            <a:ext cx="4358640" cy="2151888"/>
          </a:xfrm>
          <a:prstGeom prst="rect">
            <a:avLst/>
          </a:prstGeom>
        </p:spPr>
      </p:pic>
      <p:pic>
        <p:nvPicPr>
          <p:cNvPr id="12" name="Picture 11" descr="104cptday5.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533280" y="4544516"/>
            <a:ext cx="2868780" cy="2313484"/>
          </a:xfrm>
          <a:prstGeom prst="rect">
            <a:avLst/>
          </a:prstGeom>
        </p:spPr>
      </p:pic>
    </p:spTree>
    <p:extLst>
      <p:ext uri="{BB962C8B-B14F-4D97-AF65-F5344CB8AC3E}">
        <p14:creationId xmlns:p14="http://schemas.microsoft.com/office/powerpoint/2010/main" val="716485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6688" y="287094"/>
            <a:ext cx="7418912" cy="6469758"/>
          </a:xfrm>
          <a:prstGeom prst="rect">
            <a:avLst/>
          </a:prstGeom>
        </p:spPr>
      </p:pic>
    </p:spTree>
    <p:extLst>
      <p:ext uri="{BB962C8B-B14F-4D97-AF65-F5344CB8AC3E}">
        <p14:creationId xmlns:p14="http://schemas.microsoft.com/office/powerpoint/2010/main" val="35843333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10746</TotalTime>
  <Words>5013</Words>
  <Application>Microsoft Macintosh PowerPoint</Application>
  <PresentationFormat>On-screen Show (4:3)</PresentationFormat>
  <Paragraphs>413</Paragraphs>
  <Slides>68</Slides>
  <Notes>52</Notes>
  <HiddenSlides>0</HiddenSlides>
  <MMClips>2</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PowerPoint Presentation</vt:lpstr>
      <vt:lpstr>PowerPoint Presentation</vt:lpstr>
      <vt:lpstr>Contributions of the lowly bread mold  Neurospora crassa</vt:lpstr>
      <vt:lpstr>Model organism for eukaryotic biology</vt:lpstr>
      <vt:lpstr>PowerPoint Presentation</vt:lpstr>
      <vt:lpstr>PowerPoint Presentation</vt:lpstr>
      <vt:lpstr>PowerPoint Presentation</vt:lpstr>
      <vt:lpstr>PowerPoint Presentation</vt:lpstr>
      <vt:lpstr>PowerPoint Presentation</vt:lpstr>
      <vt:lpstr>Systems Biology of Neurospora</vt:lpstr>
      <vt:lpstr>From annotated genomes to metabolic fluX models</vt:lpstr>
      <vt:lpstr>PowerPoint Presentation</vt:lpstr>
      <vt:lpstr>Pathway-directed curation</vt:lpstr>
      <vt:lpstr> Enzyme function prediction from sequence</vt:lpstr>
      <vt:lpstr>Reaction direction determined by Gibbs free energy</vt:lpstr>
      <vt:lpstr>Protein Complex editor</vt:lpstr>
      <vt:lpstr>Transport inference parser (TIP)</vt:lpstr>
      <vt:lpstr>Pathologic predicts pathways</vt:lpstr>
      <vt:lpstr>Modular biomass composition</vt:lpstr>
      <vt:lpstr>Initial draft of Neurospora model</vt:lpstr>
      <vt:lpstr>Phenotype directed curation</vt:lpstr>
      <vt:lpstr>Fast Automated Reconstruction of Metabolism (FARM)</vt:lpstr>
      <vt:lpstr>Consistent Reproduction of Phenotype (CROP)</vt:lpstr>
      <vt:lpstr>Literature curation confirms CROP suggestions</vt:lpstr>
      <vt:lpstr>Model validation</vt:lpstr>
      <vt:lpstr>Essential gene training set accuracy</vt:lpstr>
      <vt:lpstr>Essential gene test set accuracy</vt:lpstr>
      <vt:lpstr>Auxotroph rescue</vt:lpstr>
      <vt:lpstr>Embracing our outliers</vt:lpstr>
      <vt:lpstr>Mechanistic insights and testable hypotheses</vt:lpstr>
      <vt:lpstr>PowerPoint Presentation</vt:lpstr>
      <vt:lpstr>PowerPoint Presentation</vt:lpstr>
      <vt:lpstr>Synthetic lethals</vt:lpstr>
      <vt:lpstr>Future work</vt:lpstr>
      <vt:lpstr>Systems Biology of Neurospora</vt:lpstr>
      <vt:lpstr>Negative control well has growth!</vt:lpstr>
      <vt:lpstr>Negative control experiments</vt:lpstr>
      <vt:lpstr>Negative control well has no growth!</vt:lpstr>
      <vt:lpstr>Acknowledgements</vt:lpstr>
      <vt:lpstr>Genome sequence to Metabolic Network</vt:lpstr>
      <vt:lpstr>PowerPoint Presentation</vt:lpstr>
      <vt:lpstr>PowerPoint Presentation</vt:lpstr>
      <vt:lpstr> What happens when the metabolic network is infeasible? </vt:lpstr>
      <vt:lpstr>Essential genes</vt:lpstr>
      <vt:lpstr>PowerPoint Presentation</vt:lpstr>
      <vt:lpstr>PowerPoint Presentation</vt:lpstr>
      <vt:lpstr>PowerPoint Presentation</vt:lpstr>
      <vt:lpstr>PowerPoint Presentation</vt:lpstr>
      <vt:lpstr>Pathologic predicts pathways</vt:lpstr>
      <vt:lpstr>3.6.1.42 instance of 3.6.1.6?</vt:lpstr>
      <vt:lpstr>Protein Modification reactions</vt:lpstr>
      <vt:lpstr>Reactions with instanceless classes</vt:lpstr>
      <vt:lpstr>Generic Redox reactions</vt:lpstr>
      <vt:lpstr>The problem with EC numbers</vt:lpstr>
      <vt:lpstr>Generic reactions</vt:lpstr>
      <vt:lpstr>Generic Pathways</vt:lpstr>
      <vt:lpstr>Lumping Polymeric reactions</vt:lpstr>
      <vt:lpstr>Unwinding Polymerization Pathways</vt:lpstr>
      <vt:lpstr>PowerPoint Presentation</vt:lpstr>
      <vt:lpstr>Outline</vt:lpstr>
      <vt:lpstr>PowerPoint Presentation</vt:lpstr>
      <vt:lpstr>limed-FBA accounts for metabolite dilution, so it disallows cycles that lack an input flux</vt:lpstr>
      <vt:lpstr>limed-FBA correctly predicts arg-14 essentiality, but FBA does not</vt:lpstr>
      <vt:lpstr>PowerPoint Presentation</vt:lpstr>
      <vt:lpstr>Phenotype-directed curation</vt:lpstr>
      <vt:lpstr>PowerPoint Presentation</vt:lpstr>
      <vt:lpstr>limed-FBA accounts for metabolite dilution, so it disallows cycles that lack an input flux</vt:lpstr>
      <vt:lpstr>limed-FBA correctly predicts arg-14 essentiality, but FBA does not</vt:lpstr>
    </vt:vector>
  </TitlesOfParts>
  <Company>Broad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Admnistrator</dc:creator>
  <cp:lastModifiedBy>Admnistrator</cp:lastModifiedBy>
  <cp:revision>113</cp:revision>
  <dcterms:created xsi:type="dcterms:W3CDTF">2013-02-27T03:36:20Z</dcterms:created>
  <dcterms:modified xsi:type="dcterms:W3CDTF">2013-03-06T16:36:26Z</dcterms:modified>
</cp:coreProperties>
</file>